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183" r:id="rId1"/>
  </p:sldMasterIdLst>
  <p:notesMasterIdLst>
    <p:notesMasterId r:id="rId21"/>
  </p:notesMasterIdLst>
  <p:handoutMasterIdLst>
    <p:handoutMasterId r:id="rId22"/>
  </p:handoutMasterIdLst>
  <p:sldIdLst>
    <p:sldId id="773" r:id="rId2"/>
    <p:sldId id="1022" r:id="rId3"/>
    <p:sldId id="646" r:id="rId4"/>
    <p:sldId id="870" r:id="rId5"/>
    <p:sldId id="1062" r:id="rId6"/>
    <p:sldId id="1084" r:id="rId7"/>
    <p:sldId id="1085" r:id="rId8"/>
    <p:sldId id="1086" r:id="rId9"/>
    <p:sldId id="1095" r:id="rId10"/>
    <p:sldId id="1096" r:id="rId11"/>
    <p:sldId id="1097" r:id="rId12"/>
    <p:sldId id="1087" r:id="rId13"/>
    <p:sldId id="1088" r:id="rId14"/>
    <p:sldId id="1089" r:id="rId15"/>
    <p:sldId id="1090" r:id="rId16"/>
    <p:sldId id="1091" r:id="rId17"/>
    <p:sldId id="1092" r:id="rId18"/>
    <p:sldId id="1093" r:id="rId19"/>
    <p:sldId id="1094" r:id="rId20"/>
  </p:sldIdLst>
  <p:sldSz cx="9144000" cy="6858000" type="screen4x3"/>
  <p:notesSz cx="7010400" cy="9296400"/>
  <p:custDataLst>
    <p:tags r:id="rId23"/>
  </p:custDataLst>
  <p:defaultTextStyle>
    <a:defPPr>
      <a:defRPr lang="en-US"/>
    </a:defPPr>
    <a:lvl1pPr algn="l" rtl="0" fontAlgn="base">
      <a:spcBef>
        <a:spcPct val="0"/>
      </a:spcBef>
      <a:spcAft>
        <a:spcPct val="0"/>
      </a:spcAft>
      <a:defRPr sz="3200" kern="1200">
        <a:solidFill>
          <a:schemeClr val="tx1"/>
        </a:solidFill>
        <a:latin typeface="Arial" charset="0"/>
        <a:ea typeface="MS PGothic" charset="0"/>
        <a:cs typeface="MS PGothic" charset="0"/>
      </a:defRPr>
    </a:lvl1pPr>
    <a:lvl2pPr marL="457200" algn="l" rtl="0" fontAlgn="base">
      <a:spcBef>
        <a:spcPct val="0"/>
      </a:spcBef>
      <a:spcAft>
        <a:spcPct val="0"/>
      </a:spcAft>
      <a:defRPr sz="3200" kern="1200">
        <a:solidFill>
          <a:schemeClr val="tx1"/>
        </a:solidFill>
        <a:latin typeface="Arial" charset="0"/>
        <a:ea typeface="MS PGothic" charset="0"/>
        <a:cs typeface="MS PGothic" charset="0"/>
      </a:defRPr>
    </a:lvl2pPr>
    <a:lvl3pPr marL="914400" algn="l" rtl="0" fontAlgn="base">
      <a:spcBef>
        <a:spcPct val="0"/>
      </a:spcBef>
      <a:spcAft>
        <a:spcPct val="0"/>
      </a:spcAft>
      <a:defRPr sz="3200" kern="1200">
        <a:solidFill>
          <a:schemeClr val="tx1"/>
        </a:solidFill>
        <a:latin typeface="Arial" charset="0"/>
        <a:ea typeface="MS PGothic" charset="0"/>
        <a:cs typeface="MS PGothic" charset="0"/>
      </a:defRPr>
    </a:lvl3pPr>
    <a:lvl4pPr marL="1371600" algn="l" rtl="0" fontAlgn="base">
      <a:spcBef>
        <a:spcPct val="0"/>
      </a:spcBef>
      <a:spcAft>
        <a:spcPct val="0"/>
      </a:spcAft>
      <a:defRPr sz="3200" kern="1200">
        <a:solidFill>
          <a:schemeClr val="tx1"/>
        </a:solidFill>
        <a:latin typeface="Arial" charset="0"/>
        <a:ea typeface="MS PGothic" charset="0"/>
        <a:cs typeface="MS PGothic" charset="0"/>
      </a:defRPr>
    </a:lvl4pPr>
    <a:lvl5pPr marL="1828800" algn="l" rtl="0" fontAlgn="base">
      <a:spcBef>
        <a:spcPct val="0"/>
      </a:spcBef>
      <a:spcAft>
        <a:spcPct val="0"/>
      </a:spcAft>
      <a:defRPr sz="3200" kern="1200">
        <a:solidFill>
          <a:schemeClr val="tx1"/>
        </a:solidFill>
        <a:latin typeface="Arial" charset="0"/>
        <a:ea typeface="MS PGothic" charset="0"/>
        <a:cs typeface="MS PGothic" charset="0"/>
      </a:defRPr>
    </a:lvl5pPr>
    <a:lvl6pPr marL="2286000" algn="l" defTabSz="457200" rtl="0" eaLnBrk="1" latinLnBrk="0" hangingPunct="1">
      <a:defRPr sz="3200" kern="1200">
        <a:solidFill>
          <a:schemeClr val="tx1"/>
        </a:solidFill>
        <a:latin typeface="Arial" charset="0"/>
        <a:ea typeface="MS PGothic" charset="0"/>
        <a:cs typeface="MS PGothic" charset="0"/>
      </a:defRPr>
    </a:lvl6pPr>
    <a:lvl7pPr marL="2743200" algn="l" defTabSz="457200" rtl="0" eaLnBrk="1" latinLnBrk="0" hangingPunct="1">
      <a:defRPr sz="3200" kern="1200">
        <a:solidFill>
          <a:schemeClr val="tx1"/>
        </a:solidFill>
        <a:latin typeface="Arial" charset="0"/>
        <a:ea typeface="MS PGothic" charset="0"/>
        <a:cs typeface="MS PGothic" charset="0"/>
      </a:defRPr>
    </a:lvl7pPr>
    <a:lvl8pPr marL="3200400" algn="l" defTabSz="457200" rtl="0" eaLnBrk="1" latinLnBrk="0" hangingPunct="1">
      <a:defRPr sz="3200" kern="1200">
        <a:solidFill>
          <a:schemeClr val="tx1"/>
        </a:solidFill>
        <a:latin typeface="Arial" charset="0"/>
        <a:ea typeface="MS PGothic" charset="0"/>
        <a:cs typeface="MS PGothic" charset="0"/>
      </a:defRPr>
    </a:lvl8pPr>
    <a:lvl9pPr marL="3657600" algn="l" defTabSz="457200" rtl="0" eaLnBrk="1" latinLnBrk="0" hangingPunct="1">
      <a:defRPr sz="3200" kern="1200">
        <a:solidFill>
          <a:schemeClr val="tx1"/>
        </a:solidFill>
        <a:latin typeface="Arial" charset="0"/>
        <a:ea typeface="MS PGothic" charset="0"/>
        <a:cs typeface="MS PGothic"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94F0"/>
    <a:srgbClr val="FF00FF"/>
    <a:srgbClr val="E9332E"/>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9645" autoAdjust="0"/>
    <p:restoredTop sz="86380" autoAdjust="0"/>
  </p:normalViewPr>
  <p:slideViewPr>
    <p:cSldViewPr>
      <p:cViewPr varScale="1">
        <p:scale>
          <a:sx n="62" d="100"/>
          <a:sy n="62" d="100"/>
        </p:scale>
        <p:origin x="-90" y="-7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4" d="100"/>
        <a:sy n="124" d="100"/>
      </p:scale>
      <p:origin x="0" y="0"/>
    </p:cViewPr>
  </p:sorterViewPr>
  <p:notesViewPr>
    <p:cSldViewPr>
      <p:cViewPr>
        <p:scale>
          <a:sx n="80" d="100"/>
          <a:sy n="80" d="100"/>
        </p:scale>
        <p:origin x="-3096" y="11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3164" tIns="46582" rIns="93164" bIns="46582" numCol="1" anchor="t" anchorCtr="0" compatLnSpc="1">
            <a:prstTxWarp prst="textNoShape">
              <a:avLst/>
            </a:prstTxWarp>
          </a:bodyPr>
          <a:lstStyle>
            <a:lvl1pPr eaLnBrk="0" hangingPunct="0">
              <a:defRPr sz="1200"/>
            </a:lvl1pPr>
          </a:lstStyle>
          <a:p>
            <a:pPr>
              <a:defRPr/>
            </a:pPr>
            <a:endParaRPr lang="en-US" dirty="0">
              <a:latin typeface="Arial Narrow"/>
            </a:endParaRPr>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3164" tIns="46582" rIns="93164" bIns="46582" numCol="1" anchor="t" anchorCtr="0" compatLnSpc="1">
            <a:prstTxWarp prst="textNoShape">
              <a:avLst/>
            </a:prstTxWarp>
          </a:bodyPr>
          <a:lstStyle>
            <a:lvl1pPr algn="r" eaLnBrk="0" hangingPunct="0">
              <a:defRPr sz="1200"/>
            </a:lvl1pPr>
          </a:lstStyle>
          <a:p>
            <a:pPr>
              <a:defRPr/>
            </a:pPr>
            <a:fld id="{EEC2D1A1-DCC6-7141-9892-13C66D051F09}" type="datetime1">
              <a:rPr lang="en-US">
                <a:latin typeface="Arial Narrow"/>
              </a:rPr>
              <a:pPr>
                <a:defRPr/>
              </a:pPr>
              <a:t>7/12/2014</a:t>
            </a:fld>
            <a:endParaRPr lang="en-US" dirty="0">
              <a:latin typeface="Arial Narrow"/>
            </a:endParaRPr>
          </a:p>
        </p:txBody>
      </p:sp>
      <p:sp>
        <p:nvSpPr>
          <p:cNvPr id="4" name="Footer Placeholder 3"/>
          <p:cNvSpPr>
            <a:spLocks noGrp="1"/>
          </p:cNvSpPr>
          <p:nvPr>
            <p:ph type="ftr" sz="quarter" idx="2"/>
          </p:nvPr>
        </p:nvSpPr>
        <p:spPr>
          <a:xfrm>
            <a:off x="0" y="8829675"/>
            <a:ext cx="3038475" cy="465138"/>
          </a:xfrm>
          <a:prstGeom prst="rect">
            <a:avLst/>
          </a:prstGeom>
        </p:spPr>
        <p:txBody>
          <a:bodyPr vert="horz" wrap="square" lIns="93164" tIns="46582" rIns="93164" bIns="46582" numCol="1" anchor="b" anchorCtr="0" compatLnSpc="1">
            <a:prstTxWarp prst="textNoShape">
              <a:avLst/>
            </a:prstTxWarp>
          </a:bodyPr>
          <a:lstStyle>
            <a:lvl1pPr eaLnBrk="0" hangingPunct="0">
              <a:defRPr sz="1200"/>
            </a:lvl1pPr>
          </a:lstStyle>
          <a:p>
            <a:pPr>
              <a:defRPr/>
            </a:pPr>
            <a:endParaRPr lang="en-US" dirty="0">
              <a:latin typeface="Arial Narrow"/>
            </a:endParaRPr>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64" tIns="46582" rIns="93164" bIns="46582" numCol="1" anchor="b" anchorCtr="0" compatLnSpc="1">
            <a:prstTxWarp prst="textNoShape">
              <a:avLst/>
            </a:prstTxWarp>
          </a:bodyPr>
          <a:lstStyle>
            <a:lvl1pPr algn="r" eaLnBrk="0" hangingPunct="0">
              <a:defRPr sz="1200"/>
            </a:lvl1pPr>
          </a:lstStyle>
          <a:p>
            <a:pPr>
              <a:defRPr/>
            </a:pPr>
            <a:fld id="{E7A2BA08-7193-FF4D-87DF-E06BD91E661A}" type="slidenum">
              <a:rPr lang="en-US">
                <a:latin typeface="Arial Narrow"/>
              </a:rPr>
              <a:pPr>
                <a:defRPr/>
              </a:pPr>
              <a:t>‹#›</a:t>
            </a:fld>
            <a:endParaRPr lang="en-US" dirty="0">
              <a:latin typeface="Arial Narrow"/>
            </a:endParaRPr>
          </a:p>
        </p:txBody>
      </p:sp>
    </p:spTree>
    <p:extLst>
      <p:ext uri="{BB962C8B-B14F-4D97-AF65-F5344CB8AC3E}">
        <p14:creationId xmlns:p14="http://schemas.microsoft.com/office/powerpoint/2010/main" val="21337212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lvl1pPr eaLnBrk="0" hangingPunct="0">
              <a:defRPr sz="1200">
                <a:latin typeface="Arial Narrow"/>
              </a:defRPr>
            </a:lvl1pPr>
          </a:lstStyle>
          <a:p>
            <a:pPr>
              <a:defRPr/>
            </a:pPr>
            <a:endParaRPr lang="en-US" dirty="0"/>
          </a:p>
        </p:txBody>
      </p:sp>
      <p:sp>
        <p:nvSpPr>
          <p:cNvPr id="4099" name="Rectangle 3"/>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lvl1pPr algn="r" eaLnBrk="0" hangingPunct="0">
              <a:defRPr sz="1200">
                <a:latin typeface="Arial Narrow"/>
              </a:defRPr>
            </a:lvl1pPr>
          </a:lstStyle>
          <a:p>
            <a:pPr>
              <a:defRPr/>
            </a:pPr>
            <a:endParaRPr lang="en-US" dirty="0"/>
          </a:p>
        </p:txBody>
      </p:sp>
      <p:sp>
        <p:nvSpPr>
          <p:cNvPr id="1946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10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410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64" tIns="46582" rIns="93164" bIns="46582" numCol="1" anchor="b" anchorCtr="0" compatLnSpc="1">
            <a:prstTxWarp prst="textNoShape">
              <a:avLst/>
            </a:prstTxWarp>
          </a:bodyPr>
          <a:lstStyle>
            <a:lvl1pPr eaLnBrk="0" hangingPunct="0">
              <a:defRPr sz="1200">
                <a:latin typeface="Arial Narrow"/>
              </a:defRPr>
            </a:lvl1pPr>
          </a:lstStyle>
          <a:p>
            <a:pPr>
              <a:defRPr/>
            </a:pPr>
            <a:endParaRPr lang="en-US" dirty="0"/>
          </a:p>
        </p:txBody>
      </p:sp>
      <p:sp>
        <p:nvSpPr>
          <p:cNvPr id="410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64" tIns="46582" rIns="93164" bIns="46582" numCol="1" anchor="b" anchorCtr="0" compatLnSpc="1">
            <a:prstTxWarp prst="textNoShape">
              <a:avLst/>
            </a:prstTxWarp>
          </a:bodyPr>
          <a:lstStyle>
            <a:lvl1pPr algn="r" eaLnBrk="0" hangingPunct="0">
              <a:defRPr sz="1200">
                <a:latin typeface="Arial Narrow"/>
              </a:defRPr>
            </a:lvl1pPr>
          </a:lstStyle>
          <a:p>
            <a:pPr>
              <a:defRPr/>
            </a:pPr>
            <a:fld id="{E647775C-DF6A-D047-996E-CE1BFD7AB826}" type="slidenum">
              <a:rPr lang="en-US" smtClean="0"/>
              <a:pPr>
                <a:defRPr/>
              </a:pPr>
              <a:t>‹#›</a:t>
            </a:fld>
            <a:endParaRPr lang="en-US" dirty="0"/>
          </a:p>
        </p:txBody>
      </p:sp>
    </p:spTree>
    <p:extLst>
      <p:ext uri="{BB962C8B-B14F-4D97-AF65-F5344CB8AC3E}">
        <p14:creationId xmlns:p14="http://schemas.microsoft.com/office/powerpoint/2010/main" val="347373469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Narrow"/>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Narrow"/>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Narrow"/>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Narrow"/>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Narrow"/>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spcBef>
                <a:spcPts val="425"/>
              </a:spcBef>
              <a:buFont typeface="Arial"/>
              <a:buChar char="•"/>
              <a:defRPr/>
            </a:pPr>
            <a:r>
              <a:rPr lang="en-US" dirty="0" smtClean="0">
                <a:solidFill>
                  <a:srgbClr val="000000"/>
                </a:solidFill>
                <a:latin typeface="Times" charset="0"/>
                <a:cs typeface="Times" charset="0"/>
                <a:sym typeface="Times" charset="0"/>
              </a:rPr>
              <a:t>Introduce ourselves </a:t>
            </a:r>
          </a:p>
          <a:p>
            <a:pPr marL="171450" indent="-171450" eaLnBrk="1" hangingPunct="1">
              <a:spcBef>
                <a:spcPts val="425"/>
              </a:spcBef>
              <a:buFont typeface="Arial"/>
              <a:buChar char="•"/>
              <a:defRPr/>
            </a:pPr>
            <a:r>
              <a:rPr lang="en-US" dirty="0" smtClean="0">
                <a:solidFill>
                  <a:srgbClr val="000000"/>
                </a:solidFill>
                <a:latin typeface="Times" charset="0"/>
                <a:cs typeface="Times" charset="0"/>
                <a:sym typeface="Times" charset="0"/>
              </a:rPr>
              <a:t>Show of hands (Personne</a:t>
            </a:r>
            <a:r>
              <a:rPr lang="en-US" baseline="0" dirty="0" smtClean="0">
                <a:solidFill>
                  <a:srgbClr val="000000"/>
                </a:solidFill>
                <a:latin typeface="Times" charset="0"/>
                <a:cs typeface="Times" charset="0"/>
                <a:sym typeface="Times" charset="0"/>
              </a:rPr>
              <a:t>l Prep training grant, TA&amp;D network, Comp Center; Equity Assistance Center, REL, anyone else?</a:t>
            </a:r>
            <a:r>
              <a:rPr lang="en-US" dirty="0" smtClean="0">
                <a:solidFill>
                  <a:srgbClr val="000000"/>
                </a:solidFill>
                <a:latin typeface="Times" charset="0"/>
                <a:cs typeface="Times" charset="0"/>
                <a:sym typeface="Times" charset="0"/>
              </a:rPr>
              <a:t>)</a:t>
            </a:r>
          </a:p>
          <a:p>
            <a:endParaRPr lang="en-US" dirty="0" smtClean="0"/>
          </a:p>
          <a:p>
            <a:pPr marL="171450" indent="-171450">
              <a:buFont typeface="Arial"/>
              <a:buChar char="•"/>
            </a:pPr>
            <a:r>
              <a:rPr lang="en-US" dirty="0" smtClean="0"/>
              <a:t>How</a:t>
            </a:r>
            <a:r>
              <a:rPr lang="en-US" baseline="0" dirty="0" smtClean="0"/>
              <a:t> many know the IRIS resources? </a:t>
            </a:r>
          </a:p>
        </p:txBody>
      </p:sp>
      <p:sp>
        <p:nvSpPr>
          <p:cNvPr id="4" name="Slide Number Placeholder 3"/>
          <p:cNvSpPr>
            <a:spLocks noGrp="1"/>
          </p:cNvSpPr>
          <p:nvPr>
            <p:ph type="sldNum" sz="quarter" idx="10"/>
          </p:nvPr>
        </p:nvSpPr>
        <p:spPr/>
        <p:txBody>
          <a:bodyPr/>
          <a:lstStyle/>
          <a:p>
            <a:pPr>
              <a:defRPr/>
            </a:pPr>
            <a:fld id="{E647775C-DF6A-D047-996E-CE1BFD7AB826}" type="slidenum">
              <a:rPr lang="en-US" smtClean="0"/>
              <a:pPr>
                <a:defRPr/>
              </a:pPr>
              <a:t>1</a:t>
            </a:fld>
            <a:endParaRPr lang="en-US" dirty="0"/>
          </a:p>
        </p:txBody>
      </p:sp>
    </p:spTree>
    <p:extLst>
      <p:ext uri="{BB962C8B-B14F-4D97-AF65-F5344CB8AC3E}">
        <p14:creationId xmlns:p14="http://schemas.microsoft.com/office/powerpoint/2010/main" val="4107109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Go</a:t>
            </a:r>
            <a:r>
              <a:rPr lang="en-US" baseline="0" dirty="0" smtClean="0"/>
              <a:t> through quickly for those that are new.</a:t>
            </a:r>
          </a:p>
          <a:p>
            <a:pPr marL="171450" indent="-171450">
              <a:buFont typeface="Arial"/>
              <a:buChar char="•"/>
            </a:pPr>
            <a:r>
              <a:rPr lang="en-US" baseline="0" dirty="0" smtClean="0"/>
              <a:t>IRIS is the one of the few TA&amp;D centers that serves universities in the nation, the rest work with states or districts. </a:t>
            </a:r>
          </a:p>
          <a:p>
            <a:pPr marL="171450" indent="-171450">
              <a:buFont typeface="Arial"/>
              <a:buChar char="•"/>
            </a:pPr>
            <a:r>
              <a:rPr lang="en-US" baseline="0" dirty="0" smtClean="0"/>
              <a:t>Focuses on higher </a:t>
            </a:r>
            <a:r>
              <a:rPr lang="en-US" baseline="0" dirty="0" err="1" smtClean="0"/>
              <a:t>ed</a:t>
            </a:r>
            <a:r>
              <a:rPr lang="en-US" baseline="0" dirty="0" smtClean="0"/>
              <a:t> faculty, personnel preparation.</a:t>
            </a:r>
          </a:p>
          <a:p>
            <a:pPr marL="171450" indent="-171450">
              <a:buFont typeface="Arial"/>
              <a:buChar char="•"/>
            </a:pPr>
            <a:r>
              <a:rPr lang="en-US" baseline="0" dirty="0" smtClean="0"/>
              <a:t>We have expanded our scope to cover children birth to 21, prior that we we were only focusing on school age. Mostly high incidence disabilities.</a:t>
            </a:r>
            <a:endParaRPr lang="en-US" dirty="0"/>
          </a:p>
        </p:txBody>
      </p:sp>
      <p:sp>
        <p:nvSpPr>
          <p:cNvPr id="4" name="Slide Number Placeholder 3"/>
          <p:cNvSpPr>
            <a:spLocks noGrp="1"/>
          </p:cNvSpPr>
          <p:nvPr>
            <p:ph type="sldNum" sz="quarter" idx="10"/>
          </p:nvPr>
        </p:nvSpPr>
        <p:spPr/>
        <p:txBody>
          <a:bodyPr/>
          <a:lstStyle/>
          <a:p>
            <a:pPr>
              <a:defRPr/>
            </a:pPr>
            <a:fld id="{E647775C-DF6A-D047-996E-CE1BFD7AB826}" type="slidenum">
              <a:rPr lang="en-US" smtClean="0"/>
              <a:pPr>
                <a:defRPr/>
              </a:pPr>
              <a:t>2</a:t>
            </a:fld>
            <a:endParaRPr lang="en-US" dirty="0"/>
          </a:p>
        </p:txBody>
      </p:sp>
    </p:spTree>
    <p:extLst>
      <p:ext uri="{BB962C8B-B14F-4D97-AF65-F5344CB8AC3E}">
        <p14:creationId xmlns:p14="http://schemas.microsoft.com/office/powerpoint/2010/main" val="717154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MS PGothic" charset="0"/>
                <a:cs typeface="MS PGothic" charset="0"/>
              </a:defRPr>
            </a:lvl1pPr>
            <a:lvl2pPr marL="742950" indent="-285750" eaLnBrk="0" hangingPunct="0">
              <a:defRPr sz="3200">
                <a:solidFill>
                  <a:schemeClr val="tx1"/>
                </a:solidFill>
                <a:latin typeface="Arial" charset="0"/>
                <a:ea typeface="MS PGothic" charset="0"/>
                <a:cs typeface="MS PGothic" charset="0"/>
              </a:defRPr>
            </a:lvl2pPr>
            <a:lvl3pPr marL="1143000" indent="-228600" eaLnBrk="0" hangingPunct="0">
              <a:defRPr sz="3200">
                <a:solidFill>
                  <a:schemeClr val="tx1"/>
                </a:solidFill>
                <a:latin typeface="Arial" charset="0"/>
                <a:ea typeface="MS PGothic" charset="0"/>
                <a:cs typeface="MS PGothic" charset="0"/>
              </a:defRPr>
            </a:lvl3pPr>
            <a:lvl4pPr marL="1600200" indent="-228600" eaLnBrk="0" hangingPunct="0">
              <a:defRPr sz="3200">
                <a:solidFill>
                  <a:schemeClr val="tx1"/>
                </a:solidFill>
                <a:latin typeface="Arial" charset="0"/>
                <a:ea typeface="MS PGothic" charset="0"/>
                <a:cs typeface="MS PGothic" charset="0"/>
              </a:defRPr>
            </a:lvl4pPr>
            <a:lvl5pPr marL="2057400" indent="-228600" eaLnBrk="0" hangingPunct="0">
              <a:defRPr sz="32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32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32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32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3200">
                <a:solidFill>
                  <a:schemeClr val="tx1"/>
                </a:solidFill>
                <a:latin typeface="Arial" charset="0"/>
                <a:ea typeface="MS PGothic" charset="0"/>
                <a:cs typeface="MS PGothic" charset="0"/>
              </a:defRPr>
            </a:lvl9pPr>
          </a:lstStyle>
          <a:p>
            <a:fld id="{28A8A490-2F3F-DC4F-AAEA-643EEBEDC25B}" type="slidenum">
              <a:rPr lang="en-US" sz="1200">
                <a:latin typeface="Arial Narrow"/>
              </a:rPr>
              <a:pPr/>
              <a:t>3</a:t>
            </a:fld>
            <a:endParaRPr lang="en-US" sz="1200" dirty="0">
              <a:latin typeface="Arial Narrow"/>
            </a:endParaRPr>
          </a:p>
        </p:txBody>
      </p:sp>
      <p:sp>
        <p:nvSpPr>
          <p:cNvPr id="86018" name="Rectangle 2"/>
          <p:cNvSpPr>
            <a:spLocks noGrp="1" noRot="1" noChangeAspect="1" noChangeArrowheads="1" noTextEdit="1"/>
          </p:cNvSpPr>
          <p:nvPr>
            <p:ph type="sldImg"/>
          </p:nvPr>
        </p:nvSpPr>
        <p:spPr>
          <a:solidFill>
            <a:srgbClr val="FFFFFF"/>
          </a:solidFill>
          <a:ln/>
        </p:spPr>
      </p:sp>
      <p:sp>
        <p:nvSpPr>
          <p:cNvPr id="86019"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ea typeface="MS PGothic" charset="0"/>
              </a:rPr>
              <a:t>The</a:t>
            </a:r>
            <a:r>
              <a:rPr lang="en-US" baseline="0" dirty="0" smtClean="0">
                <a:ea typeface="MS PGothic" charset="0"/>
              </a:rPr>
              <a:t> IRIS Center provides resources and training, each housed in different locations.</a:t>
            </a:r>
            <a:endParaRPr lang="en-US" dirty="0">
              <a:ea typeface="MS PGothic"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solidFill>
            <a:srgbClr val="FFFFFF"/>
          </a:solidFill>
          <a:ln/>
        </p:spPr>
      </p:sp>
      <p:sp>
        <p:nvSpPr>
          <p:cNvPr id="29698" name="Notes Placeholder 2"/>
          <p:cNvSpPr>
            <a:spLocks noGrp="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a:lstStyle/>
          <a:p>
            <a:pPr marL="171450" marR="0" indent="-171450" algn="l" defTabSz="914400" rtl="0" eaLnBrk="0" fontAlgn="base" latinLnBrk="0" hangingPunct="0">
              <a:lnSpc>
                <a:spcPct val="100000"/>
              </a:lnSpc>
              <a:spcBef>
                <a:spcPct val="30000"/>
              </a:spcBef>
              <a:spcAft>
                <a:spcPct val="0"/>
              </a:spcAft>
              <a:buClrTx/>
              <a:buSzTx/>
              <a:buFont typeface="Arial"/>
              <a:buChar char="•"/>
              <a:tabLst/>
              <a:defRPr/>
            </a:pPr>
            <a:r>
              <a:rPr lang="en-US" dirty="0" smtClean="0">
                <a:solidFill>
                  <a:srgbClr val="000000"/>
                </a:solidFill>
                <a:latin typeface="Times" charset="0"/>
                <a:cs typeface="Times" charset="0"/>
                <a:sym typeface="Times" charset="0"/>
              </a:rPr>
              <a:t>The Center develops an array of IRIS materials, which include modules, case studies, and other resources. How many of you have used the IRIS resources before? Which ones?</a:t>
            </a:r>
          </a:p>
          <a:p>
            <a:pPr marL="171450" marR="0" lvl="0" indent="-171450" algn="l" defTabSz="914400" rtl="0" eaLnBrk="0" fontAlgn="base" latinLnBrk="0" hangingPunct="0">
              <a:lnSpc>
                <a:spcPct val="100000"/>
              </a:lnSpc>
              <a:spcBef>
                <a:spcPct val="30000"/>
              </a:spcBef>
              <a:spcAft>
                <a:spcPct val="0"/>
              </a:spcAft>
              <a:buClrTx/>
              <a:buSzTx/>
              <a:buFont typeface="Arial"/>
              <a:buChar char="•"/>
              <a:tabLst/>
              <a:defRPr/>
            </a:pPr>
            <a:r>
              <a:rPr lang="en-US" baseline="0" dirty="0" smtClean="0"/>
              <a:t>We have a new searchable collection of </a:t>
            </a:r>
            <a:r>
              <a:rPr lang="en-US" b="1" baseline="0" dirty="0" smtClean="0"/>
              <a:t>video</a:t>
            </a:r>
            <a:r>
              <a:rPr lang="en-US" baseline="0" dirty="0" smtClean="0"/>
              <a:t>: </a:t>
            </a:r>
            <a:r>
              <a:rPr lang="en-US" sz="1200" kern="1200" dirty="0" smtClean="0">
                <a:solidFill>
                  <a:schemeClr val="tx1"/>
                </a:solidFill>
                <a:effectLst/>
                <a:latin typeface="Arial Narrow"/>
                <a:ea typeface="MS PGothic" pitchFamily="34" charset="-128"/>
                <a:cs typeface="MS PGothic" charset="0"/>
              </a:rPr>
              <a:t>Video Vignettes—representations of classroom and instructional scenarios, as well as stories about individuals with disabilities, their family members, advocates, teachers, and service providers—. Currently, there are some 128 vignettes with more</a:t>
            </a:r>
            <a:r>
              <a:rPr lang="en-US" sz="1200" kern="1200" baseline="0" dirty="0" smtClean="0">
                <a:solidFill>
                  <a:schemeClr val="tx1"/>
                </a:solidFill>
                <a:effectLst/>
                <a:latin typeface="Arial Narrow"/>
                <a:ea typeface="MS PGothic" pitchFamily="34" charset="-128"/>
                <a:cs typeface="MS PGothic" charset="0"/>
              </a:rPr>
              <a:t> to follow</a:t>
            </a:r>
            <a:r>
              <a:rPr lang="en-US" sz="1200" kern="1200" dirty="0" smtClean="0">
                <a:solidFill>
                  <a:schemeClr val="tx1"/>
                </a:solidFill>
                <a:effectLst/>
                <a:latin typeface="Arial Narrow"/>
                <a:ea typeface="MS PGothic" pitchFamily="34" charset="-128"/>
                <a:cs typeface="MS PGothic" charset="0"/>
              </a:rPr>
              <a:t>.</a:t>
            </a:r>
          </a:p>
          <a:p>
            <a:pPr marL="171450" marR="0" indent="-171450" algn="l" defTabSz="914400" rtl="0" eaLnBrk="0" fontAlgn="base" latinLnBrk="0" hangingPunct="0">
              <a:lnSpc>
                <a:spcPct val="100000"/>
              </a:lnSpc>
              <a:spcBef>
                <a:spcPct val="30000"/>
              </a:spcBef>
              <a:spcAft>
                <a:spcPct val="0"/>
              </a:spcAft>
              <a:buClrTx/>
              <a:buSzTx/>
              <a:buFont typeface="Arial"/>
              <a:buChar char="•"/>
              <a:tabLst/>
              <a:defRPr/>
            </a:pPr>
            <a:endParaRPr lang="en-US" baseline="0" dirty="0" smtClean="0"/>
          </a:p>
          <a:p>
            <a:pPr marL="171450" marR="0" indent="-171450" algn="l" defTabSz="914400" rtl="0" eaLnBrk="0" fontAlgn="base" latinLnBrk="0" hangingPunct="0">
              <a:lnSpc>
                <a:spcPct val="100000"/>
              </a:lnSpc>
              <a:spcBef>
                <a:spcPct val="30000"/>
              </a:spcBef>
              <a:spcAft>
                <a:spcPct val="0"/>
              </a:spcAft>
              <a:buClrTx/>
              <a:buSzTx/>
              <a:buFont typeface="Arial"/>
              <a:buChar char="•"/>
              <a:tabLst/>
              <a:defRPr/>
            </a:pPr>
            <a:r>
              <a:rPr lang="en-US" sz="1200" b="1" kern="1200" dirty="0" smtClean="0">
                <a:solidFill>
                  <a:schemeClr val="tx1"/>
                </a:solidFill>
                <a:effectLst/>
                <a:latin typeface="Arial Narrow"/>
                <a:ea typeface="MS PGothic" pitchFamily="34" charset="-128"/>
                <a:cs typeface="MS PGothic" charset="0"/>
              </a:rPr>
              <a:t>Evidence-Based Practices (EBP) Annotations</a:t>
            </a:r>
            <a:r>
              <a:rPr lang="en-US" sz="1200" kern="1200" dirty="0" smtClean="0">
                <a:solidFill>
                  <a:schemeClr val="tx1"/>
                </a:solidFill>
                <a:effectLst/>
                <a:latin typeface="Arial Narrow"/>
                <a:ea typeface="MS PGothic" pitchFamily="34" charset="-128"/>
                <a:cs typeface="MS PGothic" charset="0"/>
              </a:rPr>
              <a:t>: representing evaluations and descriptions of a wide variety of instructional and behavioral practices and interventions. </a:t>
            </a:r>
            <a:r>
              <a:rPr lang="en-US" baseline="0" dirty="0" smtClean="0"/>
              <a:t>EBPs we want to make these available so teachers have reliable information-the information is “vetted”</a:t>
            </a:r>
            <a:endParaRPr lang="en-US" dirty="0" smtClean="0"/>
          </a:p>
          <a:p>
            <a:endParaRPr lang="en-US" dirty="0" smtClean="0"/>
          </a:p>
        </p:txBody>
      </p:sp>
      <p:sp>
        <p:nvSpPr>
          <p:cNvPr id="29699" name="Slide Number Placeholder 3"/>
          <p:cNvSpPr txBox="1">
            <a:spLocks noGrp="1"/>
          </p:cNvSpPr>
          <p:nvPr/>
        </p:nvSpPr>
        <p:spPr bwMode="auto">
          <a:xfrm>
            <a:off x="3971925" y="8831263"/>
            <a:ext cx="303847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eaLnBrk="0" hangingPunct="0">
              <a:defRPr sz="3200">
                <a:solidFill>
                  <a:schemeClr val="tx1"/>
                </a:solidFill>
                <a:latin typeface="Arial" charset="0"/>
                <a:ea typeface="MS PGothic" charset="0"/>
                <a:cs typeface="MS PGothic" charset="0"/>
              </a:defRPr>
            </a:lvl1pPr>
            <a:lvl2pPr marL="742950" indent="-285750" eaLnBrk="0" hangingPunct="0">
              <a:defRPr sz="3200">
                <a:solidFill>
                  <a:schemeClr val="tx1"/>
                </a:solidFill>
                <a:latin typeface="Arial" charset="0"/>
                <a:ea typeface="MS PGothic" charset="0"/>
                <a:cs typeface="MS PGothic" charset="0"/>
              </a:defRPr>
            </a:lvl2pPr>
            <a:lvl3pPr marL="1143000" indent="-228600" eaLnBrk="0" hangingPunct="0">
              <a:defRPr sz="3200">
                <a:solidFill>
                  <a:schemeClr val="tx1"/>
                </a:solidFill>
                <a:latin typeface="Arial" charset="0"/>
                <a:ea typeface="MS PGothic" charset="0"/>
                <a:cs typeface="MS PGothic" charset="0"/>
              </a:defRPr>
            </a:lvl3pPr>
            <a:lvl4pPr marL="1600200" indent="-228600" eaLnBrk="0" hangingPunct="0">
              <a:defRPr sz="3200">
                <a:solidFill>
                  <a:schemeClr val="tx1"/>
                </a:solidFill>
                <a:latin typeface="Arial" charset="0"/>
                <a:ea typeface="MS PGothic" charset="0"/>
                <a:cs typeface="MS PGothic" charset="0"/>
              </a:defRPr>
            </a:lvl4pPr>
            <a:lvl5pPr marL="2057400" indent="-228600" eaLnBrk="0" hangingPunct="0">
              <a:defRPr sz="32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32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32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32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3200">
                <a:solidFill>
                  <a:schemeClr val="tx1"/>
                </a:solidFill>
                <a:latin typeface="Arial" charset="0"/>
                <a:ea typeface="MS PGothic" charset="0"/>
                <a:cs typeface="MS PGothic" charset="0"/>
              </a:defRPr>
            </a:lvl9pPr>
          </a:lstStyle>
          <a:p>
            <a:pPr algn="r"/>
            <a:fld id="{8C3576ED-8562-284E-A6D5-ACA31138BDEE}" type="slidenum">
              <a:rPr lang="en-US" sz="1200">
                <a:latin typeface="Arial Narrow"/>
              </a:rPr>
              <a:pPr algn="r"/>
              <a:t>4</a:t>
            </a:fld>
            <a:endParaRPr lang="en-US" sz="1200" dirty="0">
              <a:latin typeface="Arial Narrow"/>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solidFill>
            <a:srgbClr val="FFFFFF"/>
          </a:solidFill>
          <a:ln/>
        </p:spPr>
      </p:sp>
      <p:sp>
        <p:nvSpPr>
          <p:cNvPr id="29698" name="Notes Placeholder 2"/>
          <p:cNvSpPr>
            <a:spLocks noGrp="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a:lstStyle/>
          <a:p>
            <a:endParaRPr lang="en-US" dirty="0" smtClean="0"/>
          </a:p>
        </p:txBody>
      </p:sp>
      <p:sp>
        <p:nvSpPr>
          <p:cNvPr id="29699" name="Slide Number Placeholder 3"/>
          <p:cNvSpPr txBox="1">
            <a:spLocks noGrp="1"/>
          </p:cNvSpPr>
          <p:nvPr/>
        </p:nvSpPr>
        <p:spPr bwMode="auto">
          <a:xfrm>
            <a:off x="3971925" y="8831263"/>
            <a:ext cx="303847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eaLnBrk="0" hangingPunct="0">
              <a:defRPr sz="3200">
                <a:solidFill>
                  <a:schemeClr val="tx1"/>
                </a:solidFill>
                <a:latin typeface="Arial" charset="0"/>
                <a:ea typeface="MS PGothic" charset="0"/>
                <a:cs typeface="MS PGothic" charset="0"/>
              </a:defRPr>
            </a:lvl1pPr>
            <a:lvl2pPr marL="742950" indent="-285750" eaLnBrk="0" hangingPunct="0">
              <a:defRPr sz="3200">
                <a:solidFill>
                  <a:schemeClr val="tx1"/>
                </a:solidFill>
                <a:latin typeface="Arial" charset="0"/>
                <a:ea typeface="MS PGothic" charset="0"/>
                <a:cs typeface="MS PGothic" charset="0"/>
              </a:defRPr>
            </a:lvl2pPr>
            <a:lvl3pPr marL="1143000" indent="-228600" eaLnBrk="0" hangingPunct="0">
              <a:defRPr sz="3200">
                <a:solidFill>
                  <a:schemeClr val="tx1"/>
                </a:solidFill>
                <a:latin typeface="Arial" charset="0"/>
                <a:ea typeface="MS PGothic" charset="0"/>
                <a:cs typeface="MS PGothic" charset="0"/>
              </a:defRPr>
            </a:lvl3pPr>
            <a:lvl4pPr marL="1600200" indent="-228600" eaLnBrk="0" hangingPunct="0">
              <a:defRPr sz="3200">
                <a:solidFill>
                  <a:schemeClr val="tx1"/>
                </a:solidFill>
                <a:latin typeface="Arial" charset="0"/>
                <a:ea typeface="MS PGothic" charset="0"/>
                <a:cs typeface="MS PGothic" charset="0"/>
              </a:defRPr>
            </a:lvl4pPr>
            <a:lvl5pPr marL="2057400" indent="-228600" eaLnBrk="0" hangingPunct="0">
              <a:defRPr sz="32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32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32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32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3200">
                <a:solidFill>
                  <a:schemeClr val="tx1"/>
                </a:solidFill>
                <a:latin typeface="Arial" charset="0"/>
                <a:ea typeface="MS PGothic" charset="0"/>
                <a:cs typeface="MS PGothic" charset="0"/>
              </a:defRPr>
            </a:lvl9pPr>
          </a:lstStyle>
          <a:p>
            <a:pPr algn="r"/>
            <a:fld id="{8C3576ED-8562-284E-A6D5-ACA31138BDEE}" type="slidenum">
              <a:rPr lang="en-US" sz="1200">
                <a:latin typeface="Arial Narrow"/>
              </a:rPr>
              <a:pPr algn="r"/>
              <a:t>5</a:t>
            </a:fld>
            <a:endParaRPr lang="en-US" sz="1200" dirty="0">
              <a:latin typeface="Arial Narrow"/>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We have handouts for 1</a:t>
            </a:r>
            <a:r>
              <a:rPr lang="en-US" baseline="30000" dirty="0" smtClean="0"/>
              <a:t>st</a:t>
            </a:r>
            <a:r>
              <a:rPr lang="en-US" baseline="0" dirty="0" smtClean="0"/>
              <a:t> 2 bullets</a:t>
            </a:r>
            <a:endParaRPr lang="en-US" dirty="0"/>
          </a:p>
        </p:txBody>
      </p:sp>
      <p:sp>
        <p:nvSpPr>
          <p:cNvPr id="4" name="Slide Number Placeholder 3"/>
          <p:cNvSpPr>
            <a:spLocks noGrp="1"/>
          </p:cNvSpPr>
          <p:nvPr>
            <p:ph type="sldNum" sz="quarter" idx="10"/>
          </p:nvPr>
        </p:nvSpPr>
        <p:spPr/>
        <p:txBody>
          <a:bodyPr/>
          <a:lstStyle/>
          <a:p>
            <a:pPr>
              <a:defRPr/>
            </a:pPr>
            <a:fld id="{E647775C-DF6A-D047-996E-CE1BFD7AB826}" type="slidenum">
              <a:rPr lang="en-US" smtClean="0"/>
              <a:pPr>
                <a:defRPr/>
              </a:pPr>
              <a:t>7</a:t>
            </a:fld>
            <a:endParaRPr lang="en-US" dirty="0"/>
          </a:p>
        </p:txBody>
      </p:sp>
    </p:spTree>
    <p:extLst>
      <p:ext uri="{BB962C8B-B14F-4D97-AF65-F5344CB8AC3E}">
        <p14:creationId xmlns:p14="http://schemas.microsoft.com/office/powerpoint/2010/main" val="2925732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Handouts</a:t>
            </a:r>
            <a:r>
              <a:rPr lang="en-US" baseline="0" dirty="0" smtClean="0"/>
              <a:t> for 1</a:t>
            </a:r>
            <a:r>
              <a:rPr lang="en-US" baseline="30000" dirty="0" smtClean="0"/>
              <a:t>st</a:t>
            </a:r>
            <a:r>
              <a:rPr lang="en-US" baseline="0" dirty="0" smtClean="0"/>
              <a:t> 2 bullets</a:t>
            </a:r>
            <a:endParaRPr lang="en-US" dirty="0"/>
          </a:p>
        </p:txBody>
      </p:sp>
      <p:sp>
        <p:nvSpPr>
          <p:cNvPr id="4" name="Slide Number Placeholder 3"/>
          <p:cNvSpPr>
            <a:spLocks noGrp="1"/>
          </p:cNvSpPr>
          <p:nvPr>
            <p:ph type="sldNum" sz="quarter" idx="10"/>
          </p:nvPr>
        </p:nvSpPr>
        <p:spPr/>
        <p:txBody>
          <a:bodyPr/>
          <a:lstStyle/>
          <a:p>
            <a:pPr>
              <a:defRPr/>
            </a:pPr>
            <a:fld id="{E647775C-DF6A-D047-996E-CE1BFD7AB826}" type="slidenum">
              <a:rPr lang="en-US" smtClean="0"/>
              <a:pPr>
                <a:defRPr/>
              </a:pPr>
              <a:t>8</a:t>
            </a:fld>
            <a:endParaRPr lang="en-US" dirty="0"/>
          </a:p>
        </p:txBody>
      </p:sp>
    </p:spTree>
    <p:extLst>
      <p:ext uri="{BB962C8B-B14F-4D97-AF65-F5344CB8AC3E}">
        <p14:creationId xmlns:p14="http://schemas.microsoft.com/office/powerpoint/2010/main" val="2124926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iris.peabody.vanderbilt.edu  |  www.iriscenter.com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883DF-B7A2-8847-A2ED-1DB564941F5F}" type="slidenum">
              <a:rPr lang="en-US" smtClean="0"/>
              <a:pPr/>
              <a:t>‹#›</a:t>
            </a:fld>
            <a:endParaRPr lang="en-US" dirty="0"/>
          </a:p>
        </p:txBody>
      </p:sp>
    </p:spTree>
    <p:extLst>
      <p:ext uri="{BB962C8B-B14F-4D97-AF65-F5344CB8AC3E}">
        <p14:creationId xmlns:p14="http://schemas.microsoft.com/office/powerpoint/2010/main" val="750898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iris.peabody.vanderbilt.edu  |  www.iriscenter.com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D5C22-08A7-3349-81BE-A92BEA0DC246}" type="slidenum">
              <a:rPr lang="en-US" smtClean="0"/>
              <a:pPr/>
              <a:t>‹#›</a:t>
            </a:fld>
            <a:endParaRPr lang="en-US" dirty="0"/>
          </a:p>
        </p:txBody>
      </p:sp>
    </p:spTree>
    <p:extLst>
      <p:ext uri="{BB962C8B-B14F-4D97-AF65-F5344CB8AC3E}">
        <p14:creationId xmlns:p14="http://schemas.microsoft.com/office/powerpoint/2010/main" val="2295587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iris.peabody.vanderbilt.edu  |  www.iriscenter.com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12C3C-4312-2D45-8934-CFC239627A0A}" type="slidenum">
              <a:rPr lang="en-US" smtClean="0"/>
              <a:pPr/>
              <a:t>‹#›</a:t>
            </a:fld>
            <a:endParaRPr lang="en-US" dirty="0"/>
          </a:p>
        </p:txBody>
      </p:sp>
    </p:spTree>
    <p:extLst>
      <p:ext uri="{BB962C8B-B14F-4D97-AF65-F5344CB8AC3E}">
        <p14:creationId xmlns:p14="http://schemas.microsoft.com/office/powerpoint/2010/main" val="2814648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iris.peabody.vanderbilt.edu  |  www.iriscenter.com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49C583-93D1-E54A-AD29-CDC0CEC6E05C}" type="slidenum">
              <a:rPr lang="en-US" smtClean="0"/>
              <a:pPr/>
              <a:t>‹#›</a:t>
            </a:fld>
            <a:endParaRPr lang="en-US" dirty="0"/>
          </a:p>
        </p:txBody>
      </p:sp>
    </p:spTree>
    <p:extLst>
      <p:ext uri="{BB962C8B-B14F-4D97-AF65-F5344CB8AC3E}">
        <p14:creationId xmlns:p14="http://schemas.microsoft.com/office/powerpoint/2010/main" val="74461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iris.peabody.vanderbilt.edu  |  www.iriscenter.com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C5F68-8672-4B47-AA48-EE430E6073DD}" type="slidenum">
              <a:rPr lang="en-US" smtClean="0"/>
              <a:pPr/>
              <a:t>‹#›</a:t>
            </a:fld>
            <a:endParaRPr lang="en-US" dirty="0"/>
          </a:p>
        </p:txBody>
      </p:sp>
    </p:spTree>
    <p:extLst>
      <p:ext uri="{BB962C8B-B14F-4D97-AF65-F5344CB8AC3E}">
        <p14:creationId xmlns:p14="http://schemas.microsoft.com/office/powerpoint/2010/main" val="97821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iris.peabody.vanderbilt.edu  |  www.iriscenter.com</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AEC486-8553-6B45-BB97-4549F91A9F62}" type="slidenum">
              <a:rPr lang="en-US" smtClean="0"/>
              <a:pPr/>
              <a:t>‹#›</a:t>
            </a:fld>
            <a:endParaRPr lang="en-US" dirty="0"/>
          </a:p>
        </p:txBody>
      </p:sp>
    </p:spTree>
    <p:extLst>
      <p:ext uri="{BB962C8B-B14F-4D97-AF65-F5344CB8AC3E}">
        <p14:creationId xmlns:p14="http://schemas.microsoft.com/office/powerpoint/2010/main" val="1301182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iris.peabody.vanderbilt.edu  |  www.iriscenter.com</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38C42A-2F5C-4B4E-BA77-B2B508F569A0}" type="slidenum">
              <a:rPr lang="en-US" smtClean="0"/>
              <a:pPr/>
              <a:t>‹#›</a:t>
            </a:fld>
            <a:endParaRPr lang="en-US" dirty="0"/>
          </a:p>
        </p:txBody>
      </p:sp>
    </p:spTree>
    <p:extLst>
      <p:ext uri="{BB962C8B-B14F-4D97-AF65-F5344CB8AC3E}">
        <p14:creationId xmlns:p14="http://schemas.microsoft.com/office/powerpoint/2010/main" val="1945767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iris.peabody.vanderbilt.edu  |  www.iriscenter.com</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F5D6D7-192F-6A4E-A233-BE72CB65695C}" type="slidenum">
              <a:rPr lang="en-US" smtClean="0"/>
              <a:pPr/>
              <a:t>‹#›</a:t>
            </a:fld>
            <a:endParaRPr lang="en-US" dirty="0"/>
          </a:p>
        </p:txBody>
      </p:sp>
    </p:spTree>
    <p:extLst>
      <p:ext uri="{BB962C8B-B14F-4D97-AF65-F5344CB8AC3E}">
        <p14:creationId xmlns:p14="http://schemas.microsoft.com/office/powerpoint/2010/main" val="1236168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iris.peabody.vanderbilt.edu  |  www.iriscenter.com</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E85833-69AB-2849-BB08-CD3D1D23CDC8}" type="slidenum">
              <a:rPr lang="en-US" smtClean="0"/>
              <a:pPr/>
              <a:t>‹#›</a:t>
            </a:fld>
            <a:endParaRPr lang="en-US" dirty="0"/>
          </a:p>
        </p:txBody>
      </p:sp>
    </p:spTree>
    <p:extLst>
      <p:ext uri="{BB962C8B-B14F-4D97-AF65-F5344CB8AC3E}">
        <p14:creationId xmlns:p14="http://schemas.microsoft.com/office/powerpoint/2010/main" val="2572283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iris.peabody.vanderbilt.edu  |  www.iriscenter.com</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9CCBC7-28A4-4046-81C2-102537F5398B}" type="slidenum">
              <a:rPr lang="en-US" smtClean="0"/>
              <a:pPr/>
              <a:t>‹#›</a:t>
            </a:fld>
            <a:endParaRPr lang="en-US" dirty="0"/>
          </a:p>
        </p:txBody>
      </p:sp>
    </p:spTree>
    <p:extLst>
      <p:ext uri="{BB962C8B-B14F-4D97-AF65-F5344CB8AC3E}">
        <p14:creationId xmlns:p14="http://schemas.microsoft.com/office/powerpoint/2010/main" val="2481649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iris.peabody.vanderbilt.edu  |  www.iriscenter.com</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773BCA-C80C-794C-9645-BC8B0B52FCB5}" type="slidenum">
              <a:rPr lang="en-US" smtClean="0"/>
              <a:pPr/>
              <a:t>‹#›</a:t>
            </a:fld>
            <a:endParaRPr lang="en-US" dirty="0"/>
          </a:p>
        </p:txBody>
      </p:sp>
    </p:spTree>
    <p:extLst>
      <p:ext uri="{BB962C8B-B14F-4D97-AF65-F5344CB8AC3E}">
        <p14:creationId xmlns:p14="http://schemas.microsoft.com/office/powerpoint/2010/main" val="3930577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32550"/>
            <a:ext cx="5562600" cy="425450"/>
          </a:xfrm>
          <a:prstGeom prst="rect">
            <a:avLst/>
          </a:prstGeom>
        </p:spPr>
        <p:txBody>
          <a:bodyPr vert="horz" lIns="91440" tIns="45720" rIns="91440" bIns="45720" rtlCol="0" anchor="ctr"/>
          <a:lstStyle>
            <a:lvl1pPr algn="l">
              <a:defRPr sz="1200">
                <a:solidFill>
                  <a:schemeClr val="tx1">
                    <a:tint val="75000"/>
                  </a:schemeClr>
                </a:solidFill>
                <a:latin typeface="Arial Narrow"/>
              </a:defRPr>
            </a:lvl1pPr>
          </a:lstStyle>
          <a:p>
            <a:r>
              <a:rPr lang="en-US" smtClean="0"/>
              <a:t>iris.peabody.vanderbilt.edu  |  www.iriscenter.com</a:t>
            </a:r>
            <a:endParaRPr lang="en-US" dirty="0"/>
          </a:p>
        </p:txBody>
      </p:sp>
      <p:sp>
        <p:nvSpPr>
          <p:cNvPr id="5" name="Footer Placeholder 4"/>
          <p:cNvSpPr>
            <a:spLocks noGrp="1"/>
          </p:cNvSpPr>
          <p:nvPr>
            <p:ph type="ftr" sz="quarter" idx="3"/>
          </p:nvPr>
        </p:nvSpPr>
        <p:spPr>
          <a:xfrm>
            <a:off x="3124200" y="6400801"/>
            <a:ext cx="2895600" cy="457200"/>
          </a:xfrm>
          <a:prstGeom prst="rect">
            <a:avLst/>
          </a:prstGeom>
        </p:spPr>
        <p:txBody>
          <a:bodyPr vert="horz" lIns="91440" tIns="45720" rIns="91440" bIns="45720" rtlCol="0" anchor="ctr"/>
          <a:lstStyle>
            <a:lvl1pPr algn="ctr">
              <a:defRPr sz="1200">
                <a:solidFill>
                  <a:schemeClr val="tx1">
                    <a:tint val="75000"/>
                  </a:schemeClr>
                </a:solidFill>
                <a:latin typeface="Arial Narrow"/>
              </a:defRPr>
            </a:lvl1pPr>
          </a:lstStyle>
          <a:p>
            <a:endParaRPr lang="en-US" dirty="0"/>
          </a:p>
        </p:txBody>
      </p:sp>
      <p:sp>
        <p:nvSpPr>
          <p:cNvPr id="6" name="Slide Number Placeholder 5"/>
          <p:cNvSpPr>
            <a:spLocks noGrp="1"/>
          </p:cNvSpPr>
          <p:nvPr>
            <p:ph type="sldNum" sz="quarter" idx="4"/>
          </p:nvPr>
        </p:nvSpPr>
        <p:spPr>
          <a:xfrm>
            <a:off x="6553200" y="6400801"/>
            <a:ext cx="2133600" cy="457200"/>
          </a:xfrm>
          <a:prstGeom prst="rect">
            <a:avLst/>
          </a:prstGeom>
        </p:spPr>
        <p:txBody>
          <a:bodyPr vert="horz" lIns="91440" tIns="45720" rIns="91440" bIns="45720" rtlCol="0" anchor="ctr"/>
          <a:lstStyle>
            <a:lvl1pPr algn="r">
              <a:defRPr sz="1200">
                <a:solidFill>
                  <a:schemeClr val="tx1">
                    <a:tint val="75000"/>
                  </a:schemeClr>
                </a:solidFill>
                <a:latin typeface="Arial Narrow"/>
              </a:defRPr>
            </a:lvl1pPr>
          </a:lstStyle>
          <a:p>
            <a:fld id="{E79765CE-BB41-BE44-A383-621465739457}" type="slidenum">
              <a:rPr lang="en-US" smtClean="0"/>
              <a:pPr/>
              <a:t>‹#›</a:t>
            </a:fld>
            <a:endParaRPr lang="en-US" dirty="0" smtClean="0"/>
          </a:p>
        </p:txBody>
      </p:sp>
    </p:spTree>
    <p:extLst>
      <p:ext uri="{BB962C8B-B14F-4D97-AF65-F5344CB8AC3E}">
        <p14:creationId xmlns:p14="http://schemas.microsoft.com/office/powerpoint/2010/main" val="2091017074"/>
      </p:ext>
    </p:extLst>
  </p:cSld>
  <p:clrMap bg1="lt1" tx1="dk1" bg2="lt2" tx2="dk2" accent1="accent1" accent2="accent2" accent3="accent3" accent4="accent4" accent5="accent5" accent6="accent6" hlink="hlink" folHlink="folHlink"/>
  <p:sldLayoutIdLst>
    <p:sldLayoutId id="2147484184" r:id="rId1"/>
    <p:sldLayoutId id="2147484185" r:id="rId2"/>
    <p:sldLayoutId id="2147484186" r:id="rId3"/>
    <p:sldLayoutId id="2147484187" r:id="rId4"/>
    <p:sldLayoutId id="2147484188" r:id="rId5"/>
    <p:sldLayoutId id="2147484189" r:id="rId6"/>
    <p:sldLayoutId id="2147484190" r:id="rId7"/>
    <p:sldLayoutId id="2147484191" r:id="rId8"/>
    <p:sldLayoutId id="2147484192" r:id="rId9"/>
    <p:sldLayoutId id="2147484193" r:id="rId10"/>
    <p:sldLayoutId id="2147484194" r:id="rId11"/>
  </p:sldLayoutIdLst>
  <p:hf hdr="0" ftr="0"/>
  <p:txStyles>
    <p:titleStyle>
      <a:lvl1pPr algn="r" defTabSz="457200" rtl="0" eaLnBrk="1" latinLnBrk="0" hangingPunct="1">
        <a:spcBef>
          <a:spcPct val="0"/>
        </a:spcBef>
        <a:buNone/>
        <a:defRPr sz="4000" kern="1200">
          <a:solidFill>
            <a:schemeClr val="tx1"/>
          </a:solidFill>
          <a:latin typeface="Arial Narrow"/>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Narrow"/>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Arial Narrow"/>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Narrow"/>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Narrow"/>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mailto:ssnyder@uab.edu"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ncipp.education.ufl.edu/files_33/CandidateEBPsurvey.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iris.peabody.vanderbilt.ed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p:txBody>
          <a:bodyPr>
            <a:noAutofit/>
          </a:bodyPr>
          <a:lstStyle/>
          <a:p>
            <a:pPr algn="ctr"/>
            <a:r>
              <a:rPr lang="en-US" sz="3200" dirty="0"/>
              <a:t>Using IRIS Resources to Embed Evidence-Based Practices in Personnel Preparation </a:t>
            </a:r>
            <a:r>
              <a:rPr lang="en-US" sz="3200" dirty="0" smtClean="0"/>
              <a:t>Programs</a:t>
            </a:r>
            <a:endParaRPr lang="en-US" sz="3200" dirty="0"/>
          </a:p>
        </p:txBody>
      </p:sp>
      <p:sp>
        <p:nvSpPr>
          <p:cNvPr id="2" name="Subtitle 2"/>
          <p:cNvSpPr>
            <a:spLocks noGrp="1"/>
          </p:cNvSpPr>
          <p:nvPr>
            <p:ph type="subTitle" idx="1"/>
          </p:nvPr>
        </p:nvSpPr>
        <p:spPr>
          <a:xfrm>
            <a:off x="1333500" y="4038600"/>
            <a:ext cx="6477000" cy="685800"/>
          </a:xfrm>
        </p:spPr>
        <p:txBody>
          <a:bodyPr>
            <a:normAutofit/>
          </a:bodyPr>
          <a:lstStyle/>
          <a:p>
            <a:r>
              <a:rPr lang="en-US" sz="1600" dirty="0">
                <a:solidFill>
                  <a:srgbClr val="660066"/>
                </a:solidFill>
                <a:latin typeface="Arial"/>
                <a:cs typeface="Arial"/>
              </a:rPr>
              <a:t>OSEP 2014 Project Directors’ Conference</a:t>
            </a:r>
          </a:p>
          <a:p>
            <a:r>
              <a:rPr lang="en-US" sz="1600" dirty="0">
                <a:solidFill>
                  <a:srgbClr val="660066"/>
                </a:solidFill>
                <a:latin typeface="Arial"/>
                <a:cs typeface="Arial"/>
              </a:rPr>
              <a:t>Washington, DC</a:t>
            </a:r>
          </a:p>
          <a:p>
            <a:endParaRPr lang="en-US" sz="1600" dirty="0"/>
          </a:p>
        </p:txBody>
      </p:sp>
      <p:pic>
        <p:nvPicPr>
          <p:cNvPr id="14341" name="Picture 3" descr="Vanderbilt logo" title="Vanderbilt logo"/>
          <p:cNvPicPr>
            <a:picLocks noChangeAspect="1"/>
          </p:cNvPicPr>
          <p:nvPr/>
        </p:nvPicPr>
        <p:blipFill>
          <a:blip r:embed="rId3">
            <a:extLst>
              <a:ext uri="{28A0092B-C50C-407E-A947-70E740481C1C}">
                <a14:useLocalDpi xmlns:a14="http://schemas.microsoft.com/office/drawing/2010/main"/>
              </a:ext>
            </a:extLst>
          </a:blip>
          <a:stretch>
            <a:fillRect/>
          </a:stretch>
        </p:blipFill>
        <p:spPr bwMode="auto">
          <a:xfrm>
            <a:off x="228600" y="5257800"/>
            <a:ext cx="1828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4" descr="IDEAs that work logo" title="IDEAs that work logo"/>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bwMode="auto">
          <a:xfrm>
            <a:off x="4267200" y="5280790"/>
            <a:ext cx="609600" cy="510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5" descr="Claremont University logo" title="Claremont University logo"/>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bwMode="auto">
          <a:xfrm>
            <a:off x="7391400" y="5410200"/>
            <a:ext cx="1295400" cy="361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6"/>
          <p:cNvSpPr/>
          <p:nvPr/>
        </p:nvSpPr>
        <p:spPr>
          <a:xfrm>
            <a:off x="381000" y="5943600"/>
            <a:ext cx="8458200" cy="507831"/>
          </a:xfrm>
          <a:prstGeom prst="rect">
            <a:avLst/>
          </a:prstGeom>
        </p:spPr>
        <p:txBody>
          <a:bodyPr wrap="square">
            <a:spAutoFit/>
          </a:bodyPr>
          <a:lstStyle/>
          <a:p>
            <a:pPr algn="just"/>
            <a:r>
              <a:rPr lang="en-US" sz="900" dirty="0" smtClean="0"/>
              <a:t>The IRIS Center is funded through a cooperative agreement U.S. Department of Education, Office of Special Education Programs (OSEP) Grant #H325E120002. The contents of this presentation do not necessarily represent the policy of the U.S. Department of Education, and you should not assume endorsement by the Federal Government. Project Officers, Sarah Allen and Tracie Dickson.</a:t>
            </a:r>
            <a:endParaRPr lang="en-US" sz="900" dirty="0"/>
          </a:p>
        </p:txBody>
      </p:sp>
      <p:sp>
        <p:nvSpPr>
          <p:cNvPr id="5" name="Date Placeholder 7"/>
          <p:cNvSpPr>
            <a:spLocks noGrp="1"/>
          </p:cNvSpPr>
          <p:nvPr>
            <p:ph type="dt" sz="half" idx="10"/>
          </p:nvPr>
        </p:nvSpPr>
        <p:spPr/>
        <p:txBody>
          <a:bodyPr/>
          <a:lstStyle/>
          <a:p>
            <a:r>
              <a:rPr lang="en-US" dirty="0" smtClean="0"/>
              <a:t>iris.peabody.vanderbilt.edu  |  www.iriscenter.com</a:t>
            </a:r>
            <a:endParaRPr lang="en-US" dirty="0"/>
          </a:p>
        </p:txBody>
      </p:sp>
      <p:sp>
        <p:nvSpPr>
          <p:cNvPr id="4" name="Slide Number Placeholder 8"/>
          <p:cNvSpPr>
            <a:spLocks noGrp="1"/>
          </p:cNvSpPr>
          <p:nvPr>
            <p:ph type="sldNum" sz="quarter" idx="12"/>
          </p:nvPr>
        </p:nvSpPr>
        <p:spPr/>
        <p:txBody>
          <a:bodyPr/>
          <a:lstStyle/>
          <a:p>
            <a:fld id="{5D49C583-93D1-E54A-AD29-CDC0CEC6E05C}" type="slidenum">
              <a:rPr lang="en-US" smtClean="0"/>
              <a:pPr/>
              <a:t>1</a:t>
            </a:fld>
            <a:endParaRPr lang="en-US" dirty="0"/>
          </a:p>
        </p:txBody>
      </p:sp>
    </p:spTree>
    <p:extLst>
      <p:ext uri="{BB962C8B-B14F-4D97-AF65-F5344CB8AC3E}">
        <p14:creationId xmlns:p14="http://schemas.microsoft.com/office/powerpoint/2010/main" val="8027454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i="0" u="none" strike="noStrike" kern="1200" baseline="0" dirty="0" smtClean="0">
                <a:solidFill>
                  <a:schemeClr val="tx1"/>
                </a:solidFill>
              </a:rPr>
              <a:t>OSEP: Personnel Development Program </a:t>
            </a:r>
            <a:endParaRPr lang="en-US" sz="3800" dirty="0"/>
          </a:p>
        </p:txBody>
      </p:sp>
      <p:sp>
        <p:nvSpPr>
          <p:cNvPr id="3" name="Content Placeholder 2"/>
          <p:cNvSpPr>
            <a:spLocks noGrp="1"/>
          </p:cNvSpPr>
          <p:nvPr>
            <p:ph idx="1"/>
          </p:nvPr>
        </p:nvSpPr>
        <p:spPr/>
        <p:txBody>
          <a:bodyPr>
            <a:normAutofit fontScale="62500" lnSpcReduction="20000"/>
          </a:bodyPr>
          <a:lstStyle/>
          <a:p>
            <a:pPr marL="0" indent="0">
              <a:buNone/>
            </a:pPr>
            <a:r>
              <a:rPr lang="en-US" sz="3200" i="0" u="none" strike="noStrike" kern="1200" baseline="0" dirty="0" smtClean="0">
                <a:solidFill>
                  <a:schemeClr val="tx1"/>
                </a:solidFill>
                <a:latin typeface="Arial Narrow"/>
                <a:ea typeface="+mn-ea"/>
                <a:cs typeface="+mn-cs"/>
              </a:rPr>
              <a:t>Invests IDEA funds to improve the quality and increase the number personnel to effectively use evidence-based practices to improve outcomes for students with disabilities </a:t>
            </a:r>
          </a:p>
          <a:p>
            <a:pPr marL="0" indent="0">
              <a:buNone/>
            </a:pPr>
            <a:endParaRPr lang="en-US" sz="3200" i="0" u="none" strike="noStrike" kern="1200" baseline="0" dirty="0" smtClean="0">
              <a:solidFill>
                <a:schemeClr val="tx1"/>
              </a:solidFill>
              <a:latin typeface="Arial Narrow"/>
              <a:ea typeface="+mn-ea"/>
              <a:cs typeface="+mn-cs"/>
            </a:endParaRPr>
          </a:p>
          <a:p>
            <a:pPr marL="0" indent="0">
              <a:buNone/>
            </a:pPr>
            <a:r>
              <a:rPr lang="en-US" sz="3200" b="1" i="0" u="none" strike="noStrike" kern="1200" baseline="0" dirty="0" smtClean="0">
                <a:solidFill>
                  <a:schemeClr val="tx1"/>
                </a:solidFill>
                <a:latin typeface="Arial Narrow"/>
                <a:ea typeface="+mn-ea"/>
                <a:cs typeface="+mn-cs"/>
              </a:rPr>
              <a:t>325T Program </a:t>
            </a:r>
          </a:p>
          <a:p>
            <a:pPr marL="0" indent="0">
              <a:buNone/>
            </a:pPr>
            <a:r>
              <a:rPr lang="en-US" sz="3200" i="0" u="none" strike="noStrike" kern="1200" baseline="0" dirty="0" smtClean="0">
                <a:solidFill>
                  <a:schemeClr val="tx1"/>
                </a:solidFill>
                <a:latin typeface="Arial Narrow"/>
                <a:ea typeface="+mn-ea"/>
                <a:cs typeface="+mn-cs"/>
              </a:rPr>
              <a:t>From 2007 – 2011, OSEP funded 72 discretionary grants to </a:t>
            </a:r>
          </a:p>
          <a:p>
            <a:r>
              <a:rPr lang="en-US" sz="3200" i="0" u="none" strike="noStrike" kern="1200" baseline="0" dirty="0" smtClean="0">
                <a:solidFill>
                  <a:schemeClr val="tx1"/>
                </a:solidFill>
                <a:latin typeface="Arial Narrow"/>
                <a:ea typeface="+mn-ea"/>
                <a:cs typeface="+mn-cs"/>
              </a:rPr>
              <a:t>redesign and restructure special education teacher preparation programs</a:t>
            </a:r>
          </a:p>
          <a:p>
            <a:r>
              <a:rPr lang="en-US" sz="3200" i="0" u="none" strike="noStrike" kern="1200" baseline="0" dirty="0" smtClean="0">
                <a:solidFill>
                  <a:schemeClr val="tx1"/>
                </a:solidFill>
                <a:latin typeface="Arial Narrow"/>
                <a:ea typeface="+mn-ea"/>
                <a:cs typeface="+mn-cs"/>
              </a:rPr>
              <a:t>ensure program graduates will implement evidence-based practices. </a:t>
            </a:r>
          </a:p>
          <a:p>
            <a:endParaRPr lang="en-US" sz="3200" b="0" i="0" u="none" strike="noStrike" kern="1200" baseline="0" dirty="0" smtClean="0">
              <a:solidFill>
                <a:schemeClr val="tx1"/>
              </a:solidFill>
              <a:latin typeface="Arial Narrow"/>
              <a:ea typeface="+mn-ea"/>
              <a:cs typeface="+mn-cs"/>
            </a:endParaRPr>
          </a:p>
          <a:p>
            <a:pPr marL="0" indent="0">
              <a:buNone/>
            </a:pPr>
            <a:r>
              <a:rPr lang="en-US" sz="3200" b="1" i="0" u="none" strike="noStrike" kern="1200" baseline="0" dirty="0" smtClean="0">
                <a:solidFill>
                  <a:schemeClr val="tx1"/>
                </a:solidFill>
                <a:latin typeface="Arial Narrow"/>
                <a:ea typeface="+mn-ea"/>
                <a:cs typeface="+mn-cs"/>
              </a:rPr>
              <a:t>Domains addressed: </a:t>
            </a:r>
            <a:endParaRPr lang="en-US" sz="3200" b="0" i="0" u="none" strike="noStrike" kern="1200" baseline="0" dirty="0" smtClean="0">
              <a:solidFill>
                <a:schemeClr val="tx1"/>
              </a:solidFill>
              <a:latin typeface="Arial Narrow"/>
              <a:ea typeface="+mn-ea"/>
              <a:cs typeface="+mn-cs"/>
            </a:endParaRPr>
          </a:p>
          <a:p>
            <a:r>
              <a:rPr lang="en-US" sz="3200" b="0" i="0" u="none" strike="noStrike" kern="1200" baseline="0" dirty="0" smtClean="0">
                <a:solidFill>
                  <a:schemeClr val="tx1"/>
                </a:solidFill>
                <a:latin typeface="Arial Narrow"/>
                <a:ea typeface="+mn-ea"/>
                <a:cs typeface="+mn-cs"/>
              </a:rPr>
              <a:t>align program with state licensure (or certifications) standards </a:t>
            </a:r>
          </a:p>
          <a:p>
            <a:r>
              <a:rPr lang="en-US" sz="3200" b="0" i="0" u="none" strike="noStrike" kern="1200" baseline="0" dirty="0" smtClean="0">
                <a:solidFill>
                  <a:schemeClr val="tx1"/>
                </a:solidFill>
                <a:latin typeface="Arial Narrow"/>
                <a:ea typeface="+mn-ea"/>
                <a:cs typeface="+mn-cs"/>
              </a:rPr>
              <a:t>improve program’s organizational structure and instructional delivery </a:t>
            </a:r>
          </a:p>
          <a:p>
            <a:r>
              <a:rPr lang="en-US" sz="3200" b="0" i="0" u="none" strike="noStrike" kern="1200" baseline="0" dirty="0" smtClean="0">
                <a:solidFill>
                  <a:schemeClr val="tx1"/>
                </a:solidFill>
                <a:latin typeface="Arial Narrow"/>
                <a:ea typeface="+mn-ea"/>
                <a:cs typeface="+mn-cs"/>
              </a:rPr>
              <a:t>improve curriculum and course content </a:t>
            </a:r>
          </a:p>
          <a:p>
            <a:r>
              <a:rPr lang="en-US" sz="3200" b="0" i="0" u="none" strike="noStrike" kern="1200" baseline="0" dirty="0" smtClean="0">
                <a:solidFill>
                  <a:schemeClr val="tx1"/>
                </a:solidFill>
                <a:latin typeface="Arial Narrow"/>
                <a:ea typeface="+mn-ea"/>
                <a:cs typeface="+mn-cs"/>
              </a:rPr>
              <a:t>improve support for teacher candidates </a:t>
            </a:r>
          </a:p>
          <a:p>
            <a:r>
              <a:rPr lang="en-US" sz="3200" b="0" i="0" u="none" strike="noStrike" kern="1200" baseline="0" dirty="0" smtClean="0">
                <a:solidFill>
                  <a:schemeClr val="tx1"/>
                </a:solidFill>
                <a:latin typeface="Arial Narrow"/>
                <a:ea typeface="+mn-ea"/>
                <a:cs typeface="+mn-cs"/>
              </a:rPr>
              <a:t>developed and implemented comprehensive program evaluation </a:t>
            </a:r>
          </a:p>
          <a:p>
            <a:endParaRPr lang="en-US" dirty="0"/>
          </a:p>
        </p:txBody>
      </p:sp>
      <p:sp>
        <p:nvSpPr>
          <p:cNvPr id="4" name="Date Placeholder 3"/>
          <p:cNvSpPr>
            <a:spLocks noGrp="1"/>
          </p:cNvSpPr>
          <p:nvPr>
            <p:ph type="dt" sz="half" idx="10"/>
          </p:nvPr>
        </p:nvSpPr>
        <p:spPr/>
        <p:txBody>
          <a:bodyPr/>
          <a:lstStyle/>
          <a:p>
            <a:r>
              <a:rPr lang="en-US" smtClean="0"/>
              <a:t>iris.peabody.vanderbilt.edu  |  www.iriscenter.com</a:t>
            </a:r>
            <a:endParaRPr lang="en-US"/>
          </a:p>
        </p:txBody>
      </p:sp>
      <p:sp>
        <p:nvSpPr>
          <p:cNvPr id="5" name="Slide Number Placeholder 4"/>
          <p:cNvSpPr>
            <a:spLocks noGrp="1"/>
          </p:cNvSpPr>
          <p:nvPr>
            <p:ph type="sldNum" sz="quarter" idx="12"/>
          </p:nvPr>
        </p:nvSpPr>
        <p:spPr/>
        <p:txBody>
          <a:bodyPr/>
          <a:lstStyle/>
          <a:p>
            <a:fld id="{5D49C583-93D1-E54A-AD29-CDC0CEC6E05C}" type="slidenum">
              <a:rPr lang="en-US" smtClean="0"/>
              <a:pPr/>
              <a:t>10</a:t>
            </a:fld>
            <a:endParaRPr lang="en-US" dirty="0"/>
          </a:p>
        </p:txBody>
      </p:sp>
    </p:spTree>
    <p:extLst>
      <p:ext uri="{BB962C8B-B14F-4D97-AF65-F5344CB8AC3E}">
        <p14:creationId xmlns:p14="http://schemas.microsoft.com/office/powerpoint/2010/main" val="600823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74638"/>
            <a:ext cx="6553200" cy="1143000"/>
          </a:xfrm>
        </p:spPr>
        <p:txBody>
          <a:bodyPr>
            <a:noAutofit/>
          </a:bodyPr>
          <a:lstStyle/>
          <a:p>
            <a:r>
              <a:rPr lang="en-US" sz="3800" dirty="0" smtClean="0"/>
              <a:t>325T</a:t>
            </a:r>
            <a:r>
              <a:rPr lang="en-US" sz="3800" dirty="0"/>
              <a:t>: </a:t>
            </a:r>
            <a:r>
              <a:rPr lang="en-US" sz="3800" dirty="0" smtClean="0"/>
              <a:t/>
            </a:r>
            <a:br>
              <a:rPr lang="en-US" sz="3800" dirty="0" smtClean="0"/>
            </a:br>
            <a:r>
              <a:rPr lang="en-US" sz="3800" dirty="0" smtClean="0"/>
              <a:t>Essential </a:t>
            </a:r>
            <a:r>
              <a:rPr lang="en-US" sz="3800" dirty="0"/>
              <a:t>Elements of the Program </a:t>
            </a:r>
          </a:p>
        </p:txBody>
      </p:sp>
      <p:sp>
        <p:nvSpPr>
          <p:cNvPr id="3" name="Content Placeholder 2"/>
          <p:cNvSpPr>
            <a:spLocks noGrp="1"/>
          </p:cNvSpPr>
          <p:nvPr>
            <p:ph idx="1"/>
          </p:nvPr>
        </p:nvSpPr>
        <p:spPr>
          <a:xfrm>
            <a:off x="304800" y="1295400"/>
            <a:ext cx="8229600" cy="4297363"/>
          </a:xfrm>
        </p:spPr>
        <p:txBody>
          <a:bodyPr>
            <a:noAutofit/>
          </a:bodyPr>
          <a:lstStyle/>
          <a:p>
            <a:pPr marL="0" indent="0">
              <a:buNone/>
            </a:pPr>
            <a:endParaRPr lang="en-US" sz="2300" i="0" u="none" strike="noStrike" kern="1200" baseline="0" dirty="0" smtClean="0">
              <a:solidFill>
                <a:schemeClr val="tx1"/>
              </a:solidFill>
            </a:endParaRPr>
          </a:p>
          <a:p>
            <a:pPr marL="514350" indent="-514350">
              <a:buFont typeface="+mj-lt"/>
              <a:buAutoNum type="arabicPeriod"/>
            </a:pPr>
            <a:r>
              <a:rPr lang="en-US" sz="2300" i="0" u="none" strike="noStrike" kern="1200" baseline="0" dirty="0" smtClean="0">
                <a:solidFill>
                  <a:schemeClr val="tx1"/>
                </a:solidFill>
              </a:rPr>
              <a:t>Strategic focus on evidence-based practices </a:t>
            </a:r>
          </a:p>
          <a:p>
            <a:pPr marL="514350" indent="-514350">
              <a:buFont typeface="+mj-lt"/>
              <a:buAutoNum type="arabicPeriod"/>
            </a:pPr>
            <a:r>
              <a:rPr lang="en-US" sz="2300" i="0" u="none" strike="noStrike" kern="1200" baseline="0" dirty="0" smtClean="0">
                <a:solidFill>
                  <a:schemeClr val="tx1"/>
                </a:solidFill>
              </a:rPr>
              <a:t>Comprehensive review and revision of curriculum</a:t>
            </a:r>
            <a:r>
              <a:rPr lang="en-US" sz="2300" i="0" u="none" strike="noStrike" kern="1200" dirty="0" smtClean="0">
                <a:solidFill>
                  <a:schemeClr val="tx1"/>
                </a:solidFill>
              </a:rPr>
              <a:t> </a:t>
            </a:r>
            <a:r>
              <a:rPr lang="en-US" sz="2300" i="0" u="none" strike="noStrike" kern="1200" baseline="0" dirty="0" smtClean="0">
                <a:solidFill>
                  <a:schemeClr val="tx1"/>
                </a:solidFill>
              </a:rPr>
              <a:t>and individual courses </a:t>
            </a:r>
          </a:p>
          <a:p>
            <a:pPr marL="514350" indent="-514350">
              <a:buFont typeface="+mj-lt"/>
              <a:buAutoNum type="arabicPeriod"/>
            </a:pPr>
            <a:r>
              <a:rPr lang="en-US" sz="2300" i="0" u="none" strike="noStrike" kern="1200" baseline="0" dirty="0" smtClean="0">
                <a:solidFill>
                  <a:schemeClr val="tx1"/>
                </a:solidFill>
              </a:rPr>
              <a:t>Access resources on evidence-based practices </a:t>
            </a:r>
            <a:endParaRPr lang="en-US" sz="2300" dirty="0"/>
          </a:p>
          <a:p>
            <a:pPr marL="914400" lvl="1" indent="-514350"/>
            <a:r>
              <a:rPr lang="en-US" sz="2300" i="0" u="none" strike="noStrike" kern="1200" baseline="0" dirty="0" smtClean="0">
                <a:solidFill>
                  <a:schemeClr val="tx1"/>
                </a:solidFill>
              </a:rPr>
              <a:t>IRIS Center modules embedded in coursework across the curricula </a:t>
            </a:r>
            <a:endParaRPr lang="en-US" sz="2300" dirty="0"/>
          </a:p>
          <a:p>
            <a:pPr marL="914400" lvl="1" indent="-514350"/>
            <a:r>
              <a:rPr lang="en-US" sz="2300" i="0" u="none" strike="noStrike" kern="1200" baseline="0" dirty="0" smtClean="0">
                <a:solidFill>
                  <a:schemeClr val="tx1"/>
                </a:solidFill>
              </a:rPr>
              <a:t>What Works Clearing House / Doing What Works resources</a:t>
            </a:r>
          </a:p>
          <a:p>
            <a:pPr marL="914400" lvl="1" indent="-514350"/>
            <a:r>
              <a:rPr lang="en-US" sz="2300" i="0" u="none" strike="noStrike" kern="1200" baseline="0" dirty="0" smtClean="0">
                <a:solidFill>
                  <a:schemeClr val="tx1"/>
                </a:solidFill>
              </a:rPr>
              <a:t>Center for Applied Science Technology (CAST) </a:t>
            </a:r>
          </a:p>
          <a:p>
            <a:pPr marL="514350" indent="-514350">
              <a:buFont typeface="+mj-lt"/>
              <a:buAutoNum type="arabicPeriod"/>
            </a:pPr>
            <a:r>
              <a:rPr lang="en-US" sz="2300" i="0" u="none" strike="noStrike" kern="1200" baseline="0" dirty="0" smtClean="0">
                <a:solidFill>
                  <a:schemeClr val="tx1"/>
                </a:solidFill>
              </a:rPr>
              <a:t>Resources allocated for faculty time </a:t>
            </a:r>
          </a:p>
          <a:p>
            <a:pPr marL="514350" indent="-514350">
              <a:buFont typeface="+mj-lt"/>
              <a:buAutoNum type="arabicPeriod"/>
            </a:pPr>
            <a:r>
              <a:rPr lang="en-US" sz="2300" i="0" u="none" strike="noStrike" kern="1200" baseline="0" dirty="0" smtClean="0">
                <a:solidFill>
                  <a:schemeClr val="tx1"/>
                </a:solidFill>
              </a:rPr>
              <a:t>Professional development to build the capacity of faculty and school partners </a:t>
            </a:r>
          </a:p>
          <a:p>
            <a:pPr marL="514350" indent="-514350">
              <a:buFont typeface="+mj-lt"/>
              <a:buAutoNum type="arabicPeriod"/>
            </a:pPr>
            <a:r>
              <a:rPr lang="en-US" sz="2300" i="0" u="none" strike="noStrike" kern="1200" baseline="0" dirty="0" smtClean="0">
                <a:solidFill>
                  <a:schemeClr val="tx1"/>
                </a:solidFill>
              </a:rPr>
              <a:t>Ongoing communication and collaboration </a:t>
            </a:r>
          </a:p>
          <a:p>
            <a:endParaRPr lang="en-US" sz="2300" dirty="0"/>
          </a:p>
        </p:txBody>
      </p:sp>
      <p:sp>
        <p:nvSpPr>
          <p:cNvPr id="4" name="Date Placeholder 3"/>
          <p:cNvSpPr>
            <a:spLocks noGrp="1"/>
          </p:cNvSpPr>
          <p:nvPr>
            <p:ph type="dt" sz="half" idx="10"/>
          </p:nvPr>
        </p:nvSpPr>
        <p:spPr/>
        <p:txBody>
          <a:bodyPr/>
          <a:lstStyle/>
          <a:p>
            <a:r>
              <a:rPr lang="en-US" smtClean="0"/>
              <a:t>iris.peabody.vanderbilt.edu  |  www.iriscenter.com</a:t>
            </a:r>
            <a:endParaRPr lang="en-US"/>
          </a:p>
        </p:txBody>
      </p:sp>
      <p:sp>
        <p:nvSpPr>
          <p:cNvPr id="5" name="Slide Number Placeholder 4"/>
          <p:cNvSpPr>
            <a:spLocks noGrp="1"/>
          </p:cNvSpPr>
          <p:nvPr>
            <p:ph type="sldNum" sz="quarter" idx="12"/>
          </p:nvPr>
        </p:nvSpPr>
        <p:spPr/>
        <p:txBody>
          <a:bodyPr/>
          <a:lstStyle/>
          <a:p>
            <a:fld id="{5D49C583-93D1-E54A-AD29-CDC0CEC6E05C}" type="slidenum">
              <a:rPr lang="en-US" smtClean="0"/>
              <a:pPr/>
              <a:t>11</a:t>
            </a:fld>
            <a:endParaRPr lang="en-US" dirty="0"/>
          </a:p>
        </p:txBody>
      </p:sp>
    </p:spTree>
    <p:extLst>
      <p:ext uri="{BB962C8B-B14F-4D97-AF65-F5344CB8AC3E}">
        <p14:creationId xmlns:p14="http://schemas.microsoft.com/office/powerpoint/2010/main" val="2880567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143000"/>
          </a:xfrm>
        </p:spPr>
        <p:txBody>
          <a:bodyPr>
            <a:noAutofit/>
          </a:bodyPr>
          <a:lstStyle/>
          <a:p>
            <a:r>
              <a:rPr lang="en-US" sz="3800" dirty="0" smtClean="0"/>
              <a:t>Infusion of IRIS Modules into Coursework:</a:t>
            </a:r>
            <a:br>
              <a:rPr lang="en-US" sz="3800" dirty="0" smtClean="0"/>
            </a:br>
            <a:r>
              <a:rPr lang="en-US" sz="3800" dirty="0" smtClean="0"/>
              <a:t>Blended GE/SE K-6 </a:t>
            </a:r>
            <a:endParaRPr lang="en-US" sz="3800" dirty="0"/>
          </a:p>
        </p:txBody>
      </p:sp>
      <p:sp>
        <p:nvSpPr>
          <p:cNvPr id="3" name="Content Placeholder 2"/>
          <p:cNvSpPr>
            <a:spLocks noGrp="1"/>
          </p:cNvSpPr>
          <p:nvPr>
            <p:ph idx="1"/>
          </p:nvPr>
        </p:nvSpPr>
        <p:spPr>
          <a:xfrm>
            <a:off x="457200" y="1752600"/>
            <a:ext cx="8229600" cy="4525963"/>
          </a:xfrm>
        </p:spPr>
        <p:txBody>
          <a:bodyPr/>
          <a:lstStyle/>
          <a:p>
            <a:r>
              <a:rPr lang="en-US" dirty="0" smtClean="0"/>
              <a:t>Courses:</a:t>
            </a:r>
          </a:p>
          <a:p>
            <a:pPr marL="0" indent="0">
              <a:buNone/>
            </a:pPr>
            <a:endParaRPr lang="en-US" dirty="0" smtClean="0"/>
          </a:p>
          <a:p>
            <a:pPr lvl="1"/>
            <a:r>
              <a:rPr lang="en-US" dirty="0" smtClean="0"/>
              <a:t>Intro to Special Education</a:t>
            </a:r>
          </a:p>
          <a:p>
            <a:pPr marL="457200" lvl="1" indent="0">
              <a:buNone/>
            </a:pPr>
            <a:endParaRPr lang="en-US" dirty="0" smtClean="0"/>
          </a:p>
          <a:p>
            <a:pPr lvl="1"/>
            <a:r>
              <a:rPr lang="en-US" dirty="0" smtClean="0"/>
              <a:t>Elementary Methods</a:t>
            </a:r>
          </a:p>
          <a:p>
            <a:pPr marL="457200" lvl="1" indent="0">
              <a:buNone/>
            </a:pPr>
            <a:endParaRPr lang="en-US" dirty="0" smtClean="0"/>
          </a:p>
          <a:p>
            <a:pPr lvl="1"/>
            <a:r>
              <a:rPr lang="en-US" dirty="0" smtClean="0"/>
              <a:t>Applied Behavior Analysis</a:t>
            </a:r>
            <a:endParaRPr lang="en-US" dirty="0"/>
          </a:p>
        </p:txBody>
      </p:sp>
      <p:sp>
        <p:nvSpPr>
          <p:cNvPr id="4" name="Date Placeholder 3"/>
          <p:cNvSpPr>
            <a:spLocks noGrp="1"/>
          </p:cNvSpPr>
          <p:nvPr>
            <p:ph type="dt" sz="half" idx="10"/>
          </p:nvPr>
        </p:nvSpPr>
        <p:spPr/>
        <p:txBody>
          <a:bodyPr/>
          <a:lstStyle/>
          <a:p>
            <a:r>
              <a:rPr lang="en-US" smtClean="0"/>
              <a:t>iris.peabody.vanderbilt.edu  |  www.iriscenter.com</a:t>
            </a:r>
            <a:endParaRPr lang="en-US"/>
          </a:p>
        </p:txBody>
      </p:sp>
      <p:sp>
        <p:nvSpPr>
          <p:cNvPr id="5" name="Slide Number Placeholder 4"/>
          <p:cNvSpPr>
            <a:spLocks noGrp="1"/>
          </p:cNvSpPr>
          <p:nvPr>
            <p:ph type="sldNum" sz="quarter" idx="12"/>
          </p:nvPr>
        </p:nvSpPr>
        <p:spPr/>
        <p:txBody>
          <a:bodyPr/>
          <a:lstStyle/>
          <a:p>
            <a:fld id="{5D49C583-93D1-E54A-AD29-CDC0CEC6E05C}" type="slidenum">
              <a:rPr lang="en-US" smtClean="0"/>
              <a:pPr/>
              <a:t>12</a:t>
            </a:fld>
            <a:endParaRPr lang="en-US" dirty="0"/>
          </a:p>
        </p:txBody>
      </p:sp>
    </p:spTree>
    <p:extLst>
      <p:ext uri="{BB962C8B-B14F-4D97-AF65-F5344CB8AC3E}">
        <p14:creationId xmlns:p14="http://schemas.microsoft.com/office/powerpoint/2010/main" val="653612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8236" y="228600"/>
            <a:ext cx="7864764" cy="1143000"/>
          </a:xfrm>
        </p:spPr>
        <p:txBody>
          <a:bodyPr>
            <a:normAutofit/>
          </a:bodyPr>
          <a:lstStyle/>
          <a:p>
            <a:r>
              <a:rPr lang="en-US" sz="3800" dirty="0" smtClean="0"/>
              <a:t>Course: </a:t>
            </a:r>
            <a:r>
              <a:rPr lang="en-US" sz="3800" dirty="0" smtClean="0"/>
              <a:t>Introduction to </a:t>
            </a:r>
            <a:r>
              <a:rPr lang="en-US" sz="3800" dirty="0" smtClean="0"/>
              <a:t>Special Education</a:t>
            </a:r>
            <a:endParaRPr lang="en-US" sz="3800" dirty="0"/>
          </a:p>
        </p:txBody>
      </p:sp>
      <p:sp>
        <p:nvSpPr>
          <p:cNvPr id="3" name="Content Placeholder 2"/>
          <p:cNvSpPr>
            <a:spLocks noGrp="1"/>
          </p:cNvSpPr>
          <p:nvPr>
            <p:ph idx="1"/>
          </p:nvPr>
        </p:nvSpPr>
        <p:spPr>
          <a:xfrm>
            <a:off x="457200" y="1905000"/>
            <a:ext cx="8229600" cy="4525963"/>
          </a:xfrm>
        </p:spPr>
        <p:txBody>
          <a:bodyPr/>
          <a:lstStyle/>
          <a:p>
            <a:r>
              <a:rPr lang="en-US" dirty="0" smtClean="0"/>
              <a:t>IRIS Modules: </a:t>
            </a:r>
          </a:p>
          <a:p>
            <a:pPr lvl="1"/>
            <a:r>
              <a:rPr lang="en-US" dirty="0" smtClean="0"/>
              <a:t>School Counselors: Facilitation Transitions</a:t>
            </a:r>
          </a:p>
          <a:p>
            <a:pPr lvl="1"/>
            <a:r>
              <a:rPr lang="en-US" dirty="0" smtClean="0"/>
              <a:t>The Pre-Referral Process</a:t>
            </a:r>
          </a:p>
          <a:p>
            <a:pPr lvl="1"/>
            <a:r>
              <a:rPr lang="en-US" dirty="0" smtClean="0"/>
              <a:t>Serving Students with Visual Impairments: The Importance of Collaboration</a:t>
            </a:r>
          </a:p>
          <a:p>
            <a:pPr lvl="1"/>
            <a:r>
              <a:rPr lang="en-US" dirty="0" smtClean="0"/>
              <a:t>Accessing the General Education Curriculum</a:t>
            </a:r>
          </a:p>
          <a:p>
            <a:pPr lvl="1"/>
            <a:r>
              <a:rPr lang="en-US" dirty="0" smtClean="0"/>
              <a:t>Effective School Practices</a:t>
            </a:r>
            <a:endParaRPr lang="en-US" dirty="0"/>
          </a:p>
        </p:txBody>
      </p:sp>
      <p:sp>
        <p:nvSpPr>
          <p:cNvPr id="4" name="Date Placeholder 3"/>
          <p:cNvSpPr>
            <a:spLocks noGrp="1"/>
          </p:cNvSpPr>
          <p:nvPr>
            <p:ph type="dt" sz="half" idx="10"/>
          </p:nvPr>
        </p:nvSpPr>
        <p:spPr/>
        <p:txBody>
          <a:bodyPr/>
          <a:lstStyle/>
          <a:p>
            <a:r>
              <a:rPr lang="en-US" smtClean="0"/>
              <a:t>iris.peabody.vanderbilt.edu  |  www.iriscenter.com</a:t>
            </a:r>
            <a:endParaRPr lang="en-US"/>
          </a:p>
        </p:txBody>
      </p:sp>
      <p:sp>
        <p:nvSpPr>
          <p:cNvPr id="5" name="Slide Number Placeholder 4"/>
          <p:cNvSpPr>
            <a:spLocks noGrp="1"/>
          </p:cNvSpPr>
          <p:nvPr>
            <p:ph type="sldNum" sz="quarter" idx="12"/>
          </p:nvPr>
        </p:nvSpPr>
        <p:spPr/>
        <p:txBody>
          <a:bodyPr/>
          <a:lstStyle/>
          <a:p>
            <a:fld id="{5D49C583-93D1-E54A-AD29-CDC0CEC6E05C}" type="slidenum">
              <a:rPr lang="en-US" smtClean="0"/>
              <a:pPr/>
              <a:t>13</a:t>
            </a:fld>
            <a:endParaRPr lang="en-US" dirty="0"/>
          </a:p>
        </p:txBody>
      </p:sp>
    </p:spTree>
    <p:extLst>
      <p:ext uri="{BB962C8B-B14F-4D97-AF65-F5344CB8AC3E}">
        <p14:creationId xmlns:p14="http://schemas.microsoft.com/office/powerpoint/2010/main" val="4078779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a:t>Course: </a:t>
            </a:r>
            <a:r>
              <a:rPr lang="en-US" sz="3800" dirty="0" smtClean="0"/>
              <a:t>Elementary Methods</a:t>
            </a:r>
            <a:endParaRPr lang="en-US" sz="3800" dirty="0"/>
          </a:p>
        </p:txBody>
      </p:sp>
      <p:sp>
        <p:nvSpPr>
          <p:cNvPr id="3" name="Content Placeholder 2"/>
          <p:cNvSpPr>
            <a:spLocks noGrp="1"/>
          </p:cNvSpPr>
          <p:nvPr>
            <p:ph idx="1"/>
          </p:nvPr>
        </p:nvSpPr>
        <p:spPr>
          <a:xfrm>
            <a:off x="381000" y="1905000"/>
            <a:ext cx="8229600" cy="4525963"/>
          </a:xfrm>
        </p:spPr>
        <p:txBody>
          <a:bodyPr/>
          <a:lstStyle/>
          <a:p>
            <a:r>
              <a:rPr lang="en-US" dirty="0" smtClean="0"/>
              <a:t>IRIS Modules:</a:t>
            </a:r>
          </a:p>
          <a:p>
            <a:pPr lvl="1"/>
            <a:r>
              <a:rPr lang="en-US" dirty="0" smtClean="0"/>
              <a:t>Content Standards</a:t>
            </a:r>
          </a:p>
          <a:p>
            <a:pPr lvl="1"/>
            <a:r>
              <a:rPr lang="en-US" dirty="0" smtClean="0"/>
              <a:t>CSR: A Reading Comprehension Strategy</a:t>
            </a:r>
          </a:p>
          <a:p>
            <a:pPr lvl="1"/>
            <a:r>
              <a:rPr lang="en-US" dirty="0" smtClean="0"/>
              <a:t>Accommodations: Instructional and Testing Supports</a:t>
            </a:r>
          </a:p>
          <a:p>
            <a:pPr lvl="1"/>
            <a:r>
              <a:rPr lang="en-US" dirty="0" smtClean="0"/>
              <a:t>Differentiated Instruction</a:t>
            </a:r>
          </a:p>
          <a:p>
            <a:pPr lvl="1"/>
            <a:r>
              <a:rPr lang="en-US" dirty="0" smtClean="0"/>
              <a:t>Study Skills (Part 1)</a:t>
            </a:r>
          </a:p>
          <a:p>
            <a:pPr lvl="1"/>
            <a:r>
              <a:rPr lang="en-US" dirty="0" smtClean="0"/>
              <a:t>Study Skills (Part 2)</a:t>
            </a:r>
            <a:endParaRPr lang="en-US" dirty="0"/>
          </a:p>
        </p:txBody>
      </p:sp>
      <p:sp>
        <p:nvSpPr>
          <p:cNvPr id="4" name="Date Placeholder 3"/>
          <p:cNvSpPr>
            <a:spLocks noGrp="1"/>
          </p:cNvSpPr>
          <p:nvPr>
            <p:ph type="dt" sz="half" idx="10"/>
          </p:nvPr>
        </p:nvSpPr>
        <p:spPr/>
        <p:txBody>
          <a:bodyPr/>
          <a:lstStyle/>
          <a:p>
            <a:r>
              <a:rPr lang="en-US" smtClean="0"/>
              <a:t>iris.peabody.vanderbilt.edu  |  www.iriscenter.com</a:t>
            </a:r>
            <a:endParaRPr lang="en-US"/>
          </a:p>
        </p:txBody>
      </p:sp>
      <p:sp>
        <p:nvSpPr>
          <p:cNvPr id="5" name="Slide Number Placeholder 4"/>
          <p:cNvSpPr>
            <a:spLocks noGrp="1"/>
          </p:cNvSpPr>
          <p:nvPr>
            <p:ph type="sldNum" sz="quarter" idx="12"/>
          </p:nvPr>
        </p:nvSpPr>
        <p:spPr/>
        <p:txBody>
          <a:bodyPr/>
          <a:lstStyle/>
          <a:p>
            <a:fld id="{5D49C583-93D1-E54A-AD29-CDC0CEC6E05C}" type="slidenum">
              <a:rPr lang="en-US" smtClean="0"/>
              <a:pPr/>
              <a:t>14</a:t>
            </a:fld>
            <a:endParaRPr lang="en-US" dirty="0"/>
          </a:p>
        </p:txBody>
      </p:sp>
    </p:spTree>
    <p:extLst>
      <p:ext uri="{BB962C8B-B14F-4D97-AF65-F5344CB8AC3E}">
        <p14:creationId xmlns:p14="http://schemas.microsoft.com/office/powerpoint/2010/main" val="3559501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a:t>Course: Applied Behavior Analysis</a:t>
            </a:r>
          </a:p>
        </p:txBody>
      </p:sp>
      <p:sp>
        <p:nvSpPr>
          <p:cNvPr id="3" name="Content Placeholder 2"/>
          <p:cNvSpPr>
            <a:spLocks noGrp="1"/>
          </p:cNvSpPr>
          <p:nvPr>
            <p:ph sz="half" idx="1"/>
          </p:nvPr>
        </p:nvSpPr>
        <p:spPr>
          <a:xfrm>
            <a:off x="228600" y="1676400"/>
            <a:ext cx="4495800" cy="4800600"/>
          </a:xfrm>
        </p:spPr>
        <p:txBody>
          <a:bodyPr/>
          <a:lstStyle/>
          <a:p>
            <a:r>
              <a:rPr lang="en-US" dirty="0" smtClean="0"/>
              <a:t>IRIS Modules:</a:t>
            </a:r>
          </a:p>
          <a:p>
            <a:pPr lvl="1"/>
            <a:r>
              <a:rPr lang="en-US" sz="2000" dirty="0" smtClean="0"/>
              <a:t>Addressing Disruptive and Noncompliant Behaviors (Part 1)</a:t>
            </a:r>
          </a:p>
          <a:p>
            <a:pPr lvl="1"/>
            <a:r>
              <a:rPr lang="en-US" sz="2000" dirty="0"/>
              <a:t>Addressing Disruptive and Noncompliant Behaviors (</a:t>
            </a:r>
            <a:r>
              <a:rPr lang="en-US" sz="2000" dirty="0" smtClean="0"/>
              <a:t>Part 2)</a:t>
            </a:r>
          </a:p>
          <a:p>
            <a:pPr lvl="1"/>
            <a:r>
              <a:rPr lang="en-US" sz="2000" dirty="0" smtClean="0"/>
              <a:t>Classroom Management (Part 1) </a:t>
            </a:r>
          </a:p>
          <a:p>
            <a:pPr marL="457200" lvl="1" indent="0">
              <a:buNone/>
            </a:pPr>
            <a:r>
              <a:rPr lang="en-US" sz="2000" dirty="0"/>
              <a:t>	</a:t>
            </a:r>
            <a:r>
              <a:rPr lang="en-US" sz="2000" dirty="0" smtClean="0"/>
              <a:t>(</a:t>
            </a:r>
            <a:r>
              <a:rPr lang="en-US" sz="2000" i="1" dirty="0" smtClean="0"/>
              <a:t>for non-SE majors only</a:t>
            </a:r>
            <a:r>
              <a:rPr lang="en-US" sz="2000" dirty="0" smtClean="0"/>
              <a:t>)</a:t>
            </a:r>
          </a:p>
          <a:p>
            <a:pPr lvl="1"/>
            <a:r>
              <a:rPr lang="en-US" sz="2000" dirty="0"/>
              <a:t>Classroom Management (Part </a:t>
            </a:r>
            <a:r>
              <a:rPr lang="en-US" sz="2000" dirty="0" smtClean="0"/>
              <a:t>2) </a:t>
            </a:r>
            <a:endParaRPr lang="en-US" sz="2000" dirty="0"/>
          </a:p>
          <a:p>
            <a:pPr marL="457200" lvl="1" indent="0">
              <a:buNone/>
            </a:pPr>
            <a:r>
              <a:rPr lang="en-US" sz="2000" dirty="0" smtClean="0"/>
              <a:t>	(</a:t>
            </a:r>
            <a:r>
              <a:rPr lang="en-US" sz="2000" i="1" dirty="0" smtClean="0"/>
              <a:t>for non-SE majors only</a:t>
            </a:r>
            <a:r>
              <a:rPr lang="en-US" sz="2000" dirty="0" smtClean="0"/>
              <a:t>)</a:t>
            </a:r>
          </a:p>
          <a:p>
            <a:pPr lvl="1"/>
            <a:r>
              <a:rPr lang="en-US" sz="2000" dirty="0" smtClean="0"/>
              <a:t>Functional Behavioral Assessment</a:t>
            </a:r>
          </a:p>
          <a:p>
            <a:pPr lvl="1"/>
            <a:r>
              <a:rPr lang="en-US" sz="2000" dirty="0" smtClean="0"/>
              <a:t>SOS: Helping Students Become Independent Learners</a:t>
            </a:r>
            <a:endParaRPr lang="en-US" sz="2000" dirty="0"/>
          </a:p>
          <a:p>
            <a:pPr marL="457200" lvl="1" indent="0">
              <a:buNone/>
            </a:pPr>
            <a:endParaRPr lang="en-US" sz="2000" dirty="0" smtClean="0"/>
          </a:p>
          <a:p>
            <a:pPr marL="457200" lvl="1" indent="0">
              <a:buNone/>
            </a:pPr>
            <a:endParaRPr lang="en-US" sz="2000" dirty="0"/>
          </a:p>
          <a:p>
            <a:pPr marL="457200" lvl="1" indent="0">
              <a:buNone/>
            </a:pPr>
            <a:endParaRPr lang="en-US" dirty="0"/>
          </a:p>
        </p:txBody>
      </p:sp>
      <p:sp>
        <p:nvSpPr>
          <p:cNvPr id="4" name="Content Placeholder 3"/>
          <p:cNvSpPr>
            <a:spLocks noGrp="1"/>
          </p:cNvSpPr>
          <p:nvPr>
            <p:ph sz="half" idx="2"/>
          </p:nvPr>
        </p:nvSpPr>
        <p:spPr>
          <a:xfrm>
            <a:off x="4648200" y="1676400"/>
            <a:ext cx="4495800" cy="4525963"/>
          </a:xfrm>
        </p:spPr>
        <p:txBody>
          <a:bodyPr/>
          <a:lstStyle/>
          <a:p>
            <a:r>
              <a:rPr lang="en-US" dirty="0" smtClean="0"/>
              <a:t>IRIS Activities:</a:t>
            </a:r>
          </a:p>
          <a:p>
            <a:pPr lvl="1"/>
            <a:r>
              <a:rPr lang="en-US" dirty="0" smtClean="0"/>
              <a:t>Behavior-Conduct an ABC Analysis</a:t>
            </a:r>
          </a:p>
          <a:p>
            <a:pPr lvl="1"/>
            <a:r>
              <a:rPr lang="en-US" dirty="0" smtClean="0"/>
              <a:t>Duration and Latency Recording</a:t>
            </a:r>
          </a:p>
          <a:p>
            <a:pPr lvl="1"/>
            <a:r>
              <a:rPr lang="en-US" dirty="0" smtClean="0"/>
              <a:t>Frequency and Interval Recording</a:t>
            </a:r>
            <a:endParaRPr lang="en-US" dirty="0"/>
          </a:p>
        </p:txBody>
      </p:sp>
      <p:sp>
        <p:nvSpPr>
          <p:cNvPr id="5" name="Date Placeholder 4"/>
          <p:cNvSpPr>
            <a:spLocks noGrp="1"/>
          </p:cNvSpPr>
          <p:nvPr>
            <p:ph type="dt" sz="half" idx="10"/>
          </p:nvPr>
        </p:nvSpPr>
        <p:spPr/>
        <p:txBody>
          <a:bodyPr/>
          <a:lstStyle/>
          <a:p>
            <a:r>
              <a:rPr lang="en-US" smtClean="0"/>
              <a:t>iris.peabody.vanderbilt.edu  |  www.iriscenter.com</a:t>
            </a:r>
            <a:endParaRPr lang="en-US"/>
          </a:p>
        </p:txBody>
      </p:sp>
      <p:sp>
        <p:nvSpPr>
          <p:cNvPr id="6" name="Slide Number Placeholder 5"/>
          <p:cNvSpPr>
            <a:spLocks noGrp="1"/>
          </p:cNvSpPr>
          <p:nvPr>
            <p:ph type="sldNum" sz="quarter" idx="12"/>
          </p:nvPr>
        </p:nvSpPr>
        <p:spPr/>
        <p:txBody>
          <a:bodyPr/>
          <a:lstStyle/>
          <a:p>
            <a:fld id="{98AEC486-8553-6B45-BB97-4549F91A9F62}" type="slidenum">
              <a:rPr lang="en-US" smtClean="0"/>
              <a:pPr/>
              <a:t>15</a:t>
            </a:fld>
            <a:endParaRPr lang="en-US" dirty="0"/>
          </a:p>
        </p:txBody>
      </p:sp>
    </p:spTree>
    <p:extLst>
      <p:ext uri="{BB962C8B-B14F-4D97-AF65-F5344CB8AC3E}">
        <p14:creationId xmlns:p14="http://schemas.microsoft.com/office/powerpoint/2010/main" val="494169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Training Highly-Qualified Effective Practitioners: Project THEP </a:t>
            </a:r>
            <a:endParaRPr lang="en-US" dirty="0"/>
          </a:p>
        </p:txBody>
      </p:sp>
      <p:sp>
        <p:nvSpPr>
          <p:cNvPr id="3" name="Subtitle 2"/>
          <p:cNvSpPr>
            <a:spLocks noGrp="1"/>
          </p:cNvSpPr>
          <p:nvPr>
            <p:ph type="subTitle" idx="1"/>
          </p:nvPr>
        </p:nvSpPr>
        <p:spPr>
          <a:xfrm>
            <a:off x="2438400" y="4495800"/>
            <a:ext cx="6400800" cy="1752600"/>
          </a:xfrm>
        </p:spPr>
        <p:txBody>
          <a:bodyPr/>
          <a:lstStyle/>
          <a:p>
            <a:pPr algn="r"/>
            <a:r>
              <a:rPr lang="en-US" dirty="0" smtClean="0">
                <a:solidFill>
                  <a:srgbClr val="660066"/>
                </a:solidFill>
              </a:rPr>
              <a:t>University of Alabama at Birmingham</a:t>
            </a:r>
          </a:p>
          <a:p>
            <a:pPr algn="r"/>
            <a:r>
              <a:rPr lang="en-US" dirty="0" smtClean="0">
                <a:solidFill>
                  <a:srgbClr val="660066"/>
                </a:solidFill>
              </a:rPr>
              <a:t>Scott Snyder</a:t>
            </a:r>
          </a:p>
          <a:p>
            <a:pPr algn="r"/>
            <a:r>
              <a:rPr lang="en-US" dirty="0" smtClean="0">
                <a:solidFill>
                  <a:srgbClr val="660066"/>
                </a:solidFill>
                <a:hlinkClick r:id="rId2" tooltip="email address"/>
              </a:rPr>
              <a:t>ssnyder@uab.edu</a:t>
            </a:r>
            <a:r>
              <a:rPr lang="en-US" dirty="0" smtClean="0">
                <a:solidFill>
                  <a:srgbClr val="660066"/>
                </a:solidFill>
              </a:rPr>
              <a:t> </a:t>
            </a:r>
            <a:endParaRPr lang="en-US" dirty="0">
              <a:solidFill>
                <a:srgbClr val="660066"/>
              </a:solidFill>
            </a:endParaRPr>
          </a:p>
        </p:txBody>
      </p:sp>
      <p:sp>
        <p:nvSpPr>
          <p:cNvPr id="4" name="Date Placeholder 3"/>
          <p:cNvSpPr>
            <a:spLocks noGrp="1"/>
          </p:cNvSpPr>
          <p:nvPr>
            <p:ph type="dt" sz="half" idx="10"/>
          </p:nvPr>
        </p:nvSpPr>
        <p:spPr/>
        <p:txBody>
          <a:bodyPr/>
          <a:lstStyle/>
          <a:p>
            <a:r>
              <a:rPr lang="en-US" smtClean="0"/>
              <a:t>iris.peabody.vanderbilt.edu  |  www.iriscenter.com</a:t>
            </a:r>
            <a:endParaRPr lang="en-US"/>
          </a:p>
        </p:txBody>
      </p:sp>
      <p:sp>
        <p:nvSpPr>
          <p:cNvPr id="5" name="Slide Number Placeholder 4"/>
          <p:cNvSpPr>
            <a:spLocks noGrp="1"/>
          </p:cNvSpPr>
          <p:nvPr>
            <p:ph type="sldNum" sz="quarter" idx="12"/>
          </p:nvPr>
        </p:nvSpPr>
        <p:spPr/>
        <p:txBody>
          <a:bodyPr/>
          <a:lstStyle/>
          <a:p>
            <a:fld id="{280883DF-B7A2-8847-A2ED-1DB564941F5F}" type="slidenum">
              <a:rPr lang="en-US" smtClean="0"/>
              <a:pPr/>
              <a:t>16</a:t>
            </a:fld>
            <a:endParaRPr lang="en-US" dirty="0"/>
          </a:p>
        </p:txBody>
      </p:sp>
    </p:spTree>
    <p:extLst>
      <p:ext uri="{BB962C8B-B14F-4D97-AF65-F5344CB8AC3E}">
        <p14:creationId xmlns:p14="http://schemas.microsoft.com/office/powerpoint/2010/main" val="2282467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Context: UAB</a:t>
            </a:r>
            <a:endParaRPr lang="en-US" sz="3800" dirty="0"/>
          </a:p>
        </p:txBody>
      </p:sp>
      <p:sp>
        <p:nvSpPr>
          <p:cNvPr id="3" name="Content Placeholder 2"/>
          <p:cNvSpPr>
            <a:spLocks noGrp="1"/>
          </p:cNvSpPr>
          <p:nvPr>
            <p:ph idx="1"/>
          </p:nvPr>
        </p:nvSpPr>
        <p:spPr>
          <a:xfrm>
            <a:off x="457200" y="1676400"/>
            <a:ext cx="8229600" cy="4876800"/>
          </a:xfrm>
        </p:spPr>
        <p:txBody>
          <a:bodyPr>
            <a:noAutofit/>
          </a:bodyPr>
          <a:lstStyle/>
          <a:p>
            <a:r>
              <a:rPr lang="en-US" sz="2300" i="1" dirty="0" smtClean="0"/>
              <a:t>Pre 325T</a:t>
            </a:r>
          </a:p>
          <a:p>
            <a:pPr lvl="1"/>
            <a:r>
              <a:rPr lang="en-US" sz="2300" dirty="0" smtClean="0"/>
              <a:t>Regular Ed and Special Ed in separate departments, undergraduate/graduate programs, no RTI</a:t>
            </a:r>
            <a:endParaRPr lang="en-US" sz="2300" dirty="0"/>
          </a:p>
          <a:p>
            <a:r>
              <a:rPr lang="en-US" sz="2300" i="1" dirty="0" smtClean="0"/>
              <a:t>Post </a:t>
            </a:r>
            <a:r>
              <a:rPr lang="en-US" sz="2300" i="1" dirty="0"/>
              <a:t>325T</a:t>
            </a:r>
          </a:p>
          <a:p>
            <a:pPr lvl="1"/>
            <a:r>
              <a:rPr lang="en-US" sz="2300" dirty="0" smtClean="0"/>
              <a:t>Closure of undergraduate Special Ed</a:t>
            </a:r>
          </a:p>
          <a:p>
            <a:pPr lvl="1"/>
            <a:r>
              <a:rPr lang="en-US" sz="2300" dirty="0" smtClean="0"/>
              <a:t>Regular Ed, Special Ed, and ELL in same department</a:t>
            </a:r>
          </a:p>
          <a:p>
            <a:pPr lvl="1"/>
            <a:r>
              <a:rPr lang="en-US" sz="2300" dirty="0" smtClean="0"/>
              <a:t>Integration of RTI principles/practices into Regular Ed initial certification</a:t>
            </a:r>
          </a:p>
          <a:p>
            <a:pPr lvl="1"/>
            <a:r>
              <a:rPr lang="en-US" sz="2300" dirty="0" smtClean="0"/>
              <a:t>Continuing efforts to enable dual or triple certification</a:t>
            </a:r>
          </a:p>
          <a:p>
            <a:r>
              <a:rPr lang="en-US" sz="2300" dirty="0" smtClean="0"/>
              <a:t>19 courses re-designed across SE, ECE/ELE, and Secondary Ed (15 with IRIS modules) with a focus on EBP and RTI</a:t>
            </a:r>
            <a:endParaRPr lang="en-US" sz="2300" dirty="0"/>
          </a:p>
          <a:p>
            <a:pPr marL="457200" lvl="1" indent="0">
              <a:buNone/>
            </a:pPr>
            <a:endParaRPr lang="en-US" sz="2300" dirty="0"/>
          </a:p>
          <a:p>
            <a:pPr marL="457200" lvl="1" indent="0">
              <a:buNone/>
            </a:pPr>
            <a:endParaRPr lang="en-US" sz="2300" dirty="0" smtClean="0"/>
          </a:p>
        </p:txBody>
      </p:sp>
      <p:sp>
        <p:nvSpPr>
          <p:cNvPr id="4" name="Date Placeholder 3"/>
          <p:cNvSpPr>
            <a:spLocks noGrp="1"/>
          </p:cNvSpPr>
          <p:nvPr>
            <p:ph type="dt" sz="half" idx="10"/>
          </p:nvPr>
        </p:nvSpPr>
        <p:spPr/>
        <p:txBody>
          <a:bodyPr/>
          <a:lstStyle/>
          <a:p>
            <a:r>
              <a:rPr lang="en-US" smtClean="0"/>
              <a:t>iris.peabody.vanderbilt.edu  |  www.iriscenter.com</a:t>
            </a:r>
            <a:endParaRPr lang="en-US"/>
          </a:p>
        </p:txBody>
      </p:sp>
      <p:sp>
        <p:nvSpPr>
          <p:cNvPr id="5" name="Slide Number Placeholder 4"/>
          <p:cNvSpPr>
            <a:spLocks noGrp="1"/>
          </p:cNvSpPr>
          <p:nvPr>
            <p:ph type="sldNum" sz="quarter" idx="12"/>
          </p:nvPr>
        </p:nvSpPr>
        <p:spPr/>
        <p:txBody>
          <a:bodyPr/>
          <a:lstStyle/>
          <a:p>
            <a:fld id="{5D49C583-93D1-E54A-AD29-CDC0CEC6E05C}" type="slidenum">
              <a:rPr lang="en-US" smtClean="0"/>
              <a:pPr/>
              <a:t>17</a:t>
            </a:fld>
            <a:endParaRPr lang="en-US" dirty="0"/>
          </a:p>
        </p:txBody>
      </p:sp>
    </p:spTree>
    <p:extLst>
      <p:ext uri="{BB962C8B-B14F-4D97-AF65-F5344CB8AC3E}">
        <p14:creationId xmlns:p14="http://schemas.microsoft.com/office/powerpoint/2010/main" val="4024224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Lessons Learned</a:t>
            </a:r>
            <a:endParaRPr lang="en-US" sz="3800" dirty="0"/>
          </a:p>
        </p:txBody>
      </p:sp>
      <p:sp>
        <p:nvSpPr>
          <p:cNvPr id="3" name="Content Placeholder 2"/>
          <p:cNvSpPr>
            <a:spLocks noGrp="1"/>
          </p:cNvSpPr>
          <p:nvPr>
            <p:ph idx="1"/>
          </p:nvPr>
        </p:nvSpPr>
        <p:spPr>
          <a:xfrm>
            <a:off x="457200" y="1828800"/>
            <a:ext cx="8229600" cy="4525963"/>
          </a:xfrm>
        </p:spPr>
        <p:txBody>
          <a:bodyPr>
            <a:normAutofit/>
          </a:bodyPr>
          <a:lstStyle/>
          <a:p>
            <a:r>
              <a:rPr lang="en-US" sz="2300" dirty="0" smtClean="0"/>
              <a:t>While IRIS modules are intuitive, faculty needs support in efficient and effective integration</a:t>
            </a:r>
          </a:p>
          <a:p>
            <a:pPr marL="0" indent="0">
              <a:buNone/>
            </a:pPr>
            <a:endParaRPr lang="en-US" sz="2300" dirty="0" smtClean="0"/>
          </a:p>
          <a:p>
            <a:r>
              <a:rPr lang="en-US" sz="2300" dirty="0" smtClean="0"/>
              <a:t>Faculty awareness of EBPs remains a challenge (e.g., Clearer links between WWC and IRIS modules would help)</a:t>
            </a:r>
          </a:p>
          <a:p>
            <a:pPr marL="0" indent="0">
              <a:buNone/>
            </a:pPr>
            <a:endParaRPr lang="en-US" sz="2300" dirty="0" smtClean="0"/>
          </a:p>
          <a:p>
            <a:r>
              <a:rPr lang="en-US" sz="2300" dirty="0" smtClean="0"/>
              <a:t>Fidelity of implementation remains a challenge</a:t>
            </a:r>
          </a:p>
          <a:p>
            <a:pPr lvl="1"/>
            <a:r>
              <a:rPr lang="en-US" sz="2300" dirty="0">
                <a:solidFill>
                  <a:prstClr val="black"/>
                </a:solidFill>
                <a:latin typeface="Lucida Sans Unicode"/>
                <a:hlinkClick r:id="rId2" tooltip="Link to online course evaluation form"/>
              </a:rPr>
              <a:t>http://ncipp.education.ufl.edu/files_33/</a:t>
            </a:r>
            <a:r>
              <a:rPr lang="en-US" sz="2300" dirty="0" smtClean="0">
                <a:solidFill>
                  <a:prstClr val="black"/>
                </a:solidFill>
                <a:latin typeface="Lucida Sans Unicode"/>
                <a:hlinkClick r:id="rId2" tooltip="Link to online course evaluation form"/>
              </a:rPr>
              <a:t>CandidateEBPsurvey.pdf</a:t>
            </a:r>
            <a:endParaRPr lang="en-US" sz="2300" dirty="0" smtClean="0">
              <a:solidFill>
                <a:prstClr val="black"/>
              </a:solidFill>
              <a:latin typeface="Lucida Sans Unicode"/>
            </a:endParaRPr>
          </a:p>
          <a:p>
            <a:pPr marL="457200" lvl="1" indent="0">
              <a:buNone/>
            </a:pPr>
            <a:endParaRPr lang="en-US" sz="2300" dirty="0" smtClean="0"/>
          </a:p>
          <a:p>
            <a:r>
              <a:rPr lang="en-US" sz="2300" dirty="0" smtClean="0"/>
              <a:t>Faculty report a desire for implementation videos</a:t>
            </a:r>
          </a:p>
        </p:txBody>
      </p:sp>
      <p:sp>
        <p:nvSpPr>
          <p:cNvPr id="4" name="Date Placeholder 3"/>
          <p:cNvSpPr>
            <a:spLocks noGrp="1"/>
          </p:cNvSpPr>
          <p:nvPr>
            <p:ph type="dt" sz="half" idx="10"/>
          </p:nvPr>
        </p:nvSpPr>
        <p:spPr/>
        <p:txBody>
          <a:bodyPr/>
          <a:lstStyle/>
          <a:p>
            <a:r>
              <a:rPr lang="en-US" smtClean="0"/>
              <a:t>iris.peabody.vanderbilt.edu  |  www.iriscenter.com</a:t>
            </a:r>
            <a:endParaRPr lang="en-US"/>
          </a:p>
        </p:txBody>
      </p:sp>
      <p:sp>
        <p:nvSpPr>
          <p:cNvPr id="5" name="Slide Number Placeholder 4"/>
          <p:cNvSpPr>
            <a:spLocks noGrp="1"/>
          </p:cNvSpPr>
          <p:nvPr>
            <p:ph type="sldNum" sz="quarter" idx="12"/>
          </p:nvPr>
        </p:nvSpPr>
        <p:spPr/>
        <p:txBody>
          <a:bodyPr/>
          <a:lstStyle/>
          <a:p>
            <a:fld id="{5D49C583-93D1-E54A-AD29-CDC0CEC6E05C}" type="slidenum">
              <a:rPr lang="en-US" smtClean="0"/>
              <a:pPr/>
              <a:t>18</a:t>
            </a:fld>
            <a:endParaRPr lang="en-US" dirty="0"/>
          </a:p>
        </p:txBody>
      </p:sp>
    </p:spTree>
    <p:extLst>
      <p:ext uri="{BB962C8B-B14F-4D97-AF65-F5344CB8AC3E}">
        <p14:creationId xmlns:p14="http://schemas.microsoft.com/office/powerpoint/2010/main" val="1081201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smtClean="0"/>
              <a:t>Illustration of Results from an </a:t>
            </a:r>
            <a:r>
              <a:rPr lang="en-US" sz="3800" dirty="0" smtClean="0"/>
              <a:t>Online </a:t>
            </a:r>
            <a:br>
              <a:rPr lang="en-US" sz="3800" dirty="0" smtClean="0"/>
            </a:br>
            <a:r>
              <a:rPr lang="en-US" sz="3800" dirty="0" smtClean="0"/>
              <a:t>Faculty </a:t>
            </a:r>
            <a:r>
              <a:rPr lang="en-US" sz="3800" dirty="0" smtClean="0"/>
              <a:t>Survey </a:t>
            </a:r>
            <a:endParaRPr lang="en-US" sz="3800" dirty="0"/>
          </a:p>
        </p:txBody>
      </p:sp>
      <p:pic>
        <p:nvPicPr>
          <p:cNvPr id="6" name="table" descr="Four faculty responded to an online survey regarding the level of course coverage for four evidence-based practices in a Response-to-Intervention model. The four practices were: Components of the three-tiered RTI model; building-based student support teams/problem solving teams; universal screening; progress monitoring. The majority of the courses mentioned/discussed the topic in the course or mentioned/discussed and had an assignment/assessment. Three courses demonstrated/modeled the EBP in the course. No courses applied the EBP in a classroom context. All responding faculty were expected to have delivered instruction or experiences relating to the targeted practices." title="Response to Intervention Survey with Four Respondents"/>
          <p:cNvPicPr>
            <a:picLocks noChangeAspect="1"/>
          </p:cNvPicPr>
          <p:nvPr/>
        </p:nvPicPr>
        <p:blipFill>
          <a:blip r:embed="rId2"/>
          <a:stretch>
            <a:fillRect/>
          </a:stretch>
        </p:blipFill>
        <p:spPr>
          <a:xfrm>
            <a:off x="1600200" y="1981200"/>
            <a:ext cx="6010275" cy="2698957"/>
          </a:xfrm>
          <a:prstGeom prst="rect">
            <a:avLst/>
          </a:prstGeom>
        </p:spPr>
      </p:pic>
      <p:sp>
        <p:nvSpPr>
          <p:cNvPr id="3" name="Content Placeholder 2"/>
          <p:cNvSpPr>
            <a:spLocks noGrp="1"/>
          </p:cNvSpPr>
          <p:nvPr>
            <p:ph idx="1"/>
          </p:nvPr>
        </p:nvSpPr>
        <p:spPr>
          <a:xfrm>
            <a:off x="1524000" y="4876800"/>
            <a:ext cx="5562600" cy="1371600"/>
          </a:xfrm>
        </p:spPr>
        <p:txBody>
          <a:bodyPr>
            <a:normAutofit/>
          </a:bodyPr>
          <a:lstStyle/>
          <a:p>
            <a:pPr marL="0" indent="0" fontAlgn="base">
              <a:spcBef>
                <a:spcPct val="0"/>
              </a:spcBef>
              <a:spcAft>
                <a:spcPct val="0"/>
              </a:spcAft>
              <a:buNone/>
            </a:pPr>
            <a:r>
              <a:rPr lang="en-US" sz="1400" b="1" dirty="0">
                <a:solidFill>
                  <a:srgbClr val="000000"/>
                </a:solidFill>
                <a:latin typeface="Arial" charset="0"/>
                <a:ea typeface="Calibri" pitchFamily="34" charset="0"/>
                <a:cs typeface="Times New Roman" pitchFamily="18" charset="0"/>
              </a:rPr>
              <a:t>Evidence Based Practices Rating Scale:</a:t>
            </a:r>
            <a:endParaRPr lang="en-US" sz="1400" dirty="0">
              <a:solidFill>
                <a:srgbClr val="000000"/>
              </a:solidFill>
              <a:latin typeface="Arial" charset="0"/>
              <a:ea typeface="Calibri" pitchFamily="34" charset="0"/>
              <a:cs typeface="Times New Roman" pitchFamily="18" charset="0"/>
            </a:endParaRPr>
          </a:p>
          <a:p>
            <a:pPr marL="0" indent="0" eaLnBrk="0" fontAlgn="base" hangingPunct="0">
              <a:spcBef>
                <a:spcPct val="0"/>
              </a:spcBef>
              <a:spcAft>
                <a:spcPct val="0"/>
              </a:spcAft>
              <a:buNone/>
            </a:pPr>
            <a:r>
              <a:rPr lang="en-US" sz="1400" dirty="0">
                <a:solidFill>
                  <a:srgbClr val="000000"/>
                </a:solidFill>
                <a:latin typeface="Arial" charset="0"/>
                <a:ea typeface="Calibri" pitchFamily="34" charset="0"/>
                <a:cs typeface="Times New Roman" pitchFamily="18" charset="0"/>
              </a:rPr>
              <a:t>0= Not mentioned in the course</a:t>
            </a:r>
            <a:endParaRPr lang="en-US" sz="1400" dirty="0">
              <a:solidFill>
                <a:srgbClr val="000000"/>
              </a:solidFill>
              <a:latin typeface="Arial" charset="0"/>
              <a:ea typeface="Calibri" pitchFamily="34" charset="0"/>
              <a:cs typeface="Arial" charset="0"/>
            </a:endParaRPr>
          </a:p>
          <a:p>
            <a:pPr marL="0" indent="0" eaLnBrk="0" fontAlgn="base" hangingPunct="0">
              <a:spcBef>
                <a:spcPct val="0"/>
              </a:spcBef>
              <a:spcAft>
                <a:spcPct val="0"/>
              </a:spcAft>
              <a:buNone/>
            </a:pPr>
            <a:r>
              <a:rPr lang="en-US" sz="1400" dirty="0">
                <a:solidFill>
                  <a:srgbClr val="000000"/>
                </a:solidFill>
                <a:latin typeface="Arial" charset="0"/>
                <a:ea typeface="Calibri" pitchFamily="34" charset="0"/>
                <a:cs typeface="Arial" charset="0"/>
              </a:rPr>
              <a:t>1=Mentioned/Discussed in the course</a:t>
            </a:r>
          </a:p>
          <a:p>
            <a:pPr marL="0" indent="0" eaLnBrk="0" fontAlgn="base" hangingPunct="0">
              <a:spcBef>
                <a:spcPct val="0"/>
              </a:spcBef>
              <a:spcAft>
                <a:spcPct val="0"/>
              </a:spcAft>
              <a:buNone/>
            </a:pPr>
            <a:r>
              <a:rPr lang="en-US" sz="1400" dirty="0">
                <a:solidFill>
                  <a:srgbClr val="000000"/>
                </a:solidFill>
                <a:latin typeface="Arial" charset="0"/>
                <a:ea typeface="Calibri" pitchFamily="34" charset="0"/>
                <a:cs typeface="Arial" charset="0"/>
              </a:rPr>
              <a:t>2= Mentioned/Discussed in the course plus assignment/assessment</a:t>
            </a:r>
          </a:p>
          <a:p>
            <a:pPr marL="0" indent="0" eaLnBrk="0" fontAlgn="base" hangingPunct="0">
              <a:spcBef>
                <a:spcPct val="0"/>
              </a:spcBef>
              <a:spcAft>
                <a:spcPct val="0"/>
              </a:spcAft>
              <a:buNone/>
            </a:pPr>
            <a:r>
              <a:rPr lang="en-US" sz="1400" dirty="0">
                <a:solidFill>
                  <a:srgbClr val="000000"/>
                </a:solidFill>
                <a:latin typeface="Arial" charset="0"/>
                <a:ea typeface="Calibri" pitchFamily="34" charset="0"/>
                <a:cs typeface="Arial" charset="0"/>
              </a:rPr>
              <a:t>3=Demonstrated/Modeled in the course</a:t>
            </a:r>
          </a:p>
          <a:p>
            <a:pPr marL="0" indent="0" eaLnBrk="0" fontAlgn="base" hangingPunct="0">
              <a:spcBef>
                <a:spcPct val="0"/>
              </a:spcBef>
              <a:spcAft>
                <a:spcPct val="0"/>
              </a:spcAft>
              <a:buNone/>
            </a:pPr>
            <a:r>
              <a:rPr lang="en-US" sz="1400" dirty="0">
                <a:solidFill>
                  <a:srgbClr val="000000"/>
                </a:solidFill>
                <a:latin typeface="Arial" charset="0"/>
                <a:ea typeface="Calibri" pitchFamily="34" charset="0"/>
                <a:cs typeface="Arial" charset="0"/>
              </a:rPr>
              <a:t>4=Demonstrated/Modeled/Applied in Classroom Context</a:t>
            </a:r>
          </a:p>
          <a:p>
            <a:pPr marL="0" indent="0">
              <a:buNone/>
            </a:pPr>
            <a:endParaRPr lang="en-US" sz="1400" dirty="0"/>
          </a:p>
        </p:txBody>
      </p:sp>
      <p:sp>
        <p:nvSpPr>
          <p:cNvPr id="4" name="Date Placeholder 3"/>
          <p:cNvSpPr>
            <a:spLocks noGrp="1"/>
          </p:cNvSpPr>
          <p:nvPr>
            <p:ph type="dt" sz="half" idx="10"/>
          </p:nvPr>
        </p:nvSpPr>
        <p:spPr/>
        <p:txBody>
          <a:bodyPr/>
          <a:lstStyle/>
          <a:p>
            <a:r>
              <a:rPr lang="en-US" smtClean="0"/>
              <a:t>iris.peabody.vanderbilt.edu  |  www.iriscenter.com</a:t>
            </a:r>
            <a:endParaRPr lang="en-US"/>
          </a:p>
        </p:txBody>
      </p:sp>
      <p:sp>
        <p:nvSpPr>
          <p:cNvPr id="5" name="Slide Number Placeholder 4"/>
          <p:cNvSpPr>
            <a:spLocks noGrp="1"/>
          </p:cNvSpPr>
          <p:nvPr>
            <p:ph type="sldNum" sz="quarter" idx="12"/>
          </p:nvPr>
        </p:nvSpPr>
        <p:spPr/>
        <p:txBody>
          <a:bodyPr/>
          <a:lstStyle/>
          <a:p>
            <a:fld id="{5D49C583-93D1-E54A-AD29-CDC0CEC6E05C}" type="slidenum">
              <a:rPr lang="en-US" smtClean="0"/>
              <a:pPr/>
              <a:t>19</a:t>
            </a:fld>
            <a:endParaRPr lang="en-US" dirty="0"/>
          </a:p>
        </p:txBody>
      </p:sp>
    </p:spTree>
    <p:extLst>
      <p:ext uri="{BB962C8B-B14F-4D97-AF65-F5344CB8AC3E}">
        <p14:creationId xmlns:p14="http://schemas.microsoft.com/office/powerpoint/2010/main" val="1803404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a:bodyPr>
          <a:lstStyle/>
          <a:p>
            <a:r>
              <a:rPr lang="en-US" sz="3800" dirty="0" smtClean="0"/>
              <a:t>What </a:t>
            </a:r>
            <a:r>
              <a:rPr lang="en-US" sz="3800" dirty="0"/>
              <a:t>IRIS Does</a:t>
            </a:r>
            <a:endParaRPr lang="en-US" sz="3800" dirty="0"/>
          </a:p>
        </p:txBody>
      </p:sp>
      <p:sp>
        <p:nvSpPr>
          <p:cNvPr id="3" name="Content Placeholder 2"/>
          <p:cNvSpPr>
            <a:spLocks noGrp="1"/>
          </p:cNvSpPr>
          <p:nvPr>
            <p:ph idx="1"/>
          </p:nvPr>
        </p:nvSpPr>
        <p:spPr>
          <a:xfrm>
            <a:off x="457200" y="1828800"/>
            <a:ext cx="8229600" cy="4525963"/>
          </a:xfrm>
        </p:spPr>
        <p:txBody>
          <a:bodyPr>
            <a:noAutofit/>
          </a:bodyPr>
          <a:lstStyle/>
          <a:p>
            <a:pPr>
              <a:spcBef>
                <a:spcPts val="0"/>
              </a:spcBef>
            </a:pPr>
            <a:r>
              <a:rPr lang="en-US" sz="2400" dirty="0" smtClean="0"/>
              <a:t>Develops free online instructional materials and resources </a:t>
            </a:r>
          </a:p>
          <a:p>
            <a:pPr>
              <a:spcBef>
                <a:spcPts val="0"/>
              </a:spcBef>
            </a:pPr>
            <a:endParaRPr lang="en-US" sz="2400" dirty="0" smtClean="0"/>
          </a:p>
          <a:p>
            <a:pPr>
              <a:spcBef>
                <a:spcPts val="0"/>
              </a:spcBef>
            </a:pPr>
            <a:r>
              <a:rPr lang="en-US" sz="2400" dirty="0" smtClean="0"/>
              <a:t>Provides TA, training, and dissemination services</a:t>
            </a:r>
          </a:p>
          <a:p>
            <a:pPr>
              <a:spcBef>
                <a:spcPts val="0"/>
              </a:spcBef>
            </a:pPr>
            <a:endParaRPr lang="en-US" sz="2400" dirty="0" smtClean="0"/>
          </a:p>
          <a:p>
            <a:pPr>
              <a:spcBef>
                <a:spcPts val="0"/>
              </a:spcBef>
              <a:defRPr/>
            </a:pPr>
            <a:r>
              <a:rPr lang="en-US" sz="2400" dirty="0" smtClean="0"/>
              <a:t>Serves three primary consumer groups</a:t>
            </a:r>
          </a:p>
          <a:p>
            <a:pPr lvl="1">
              <a:spcBef>
                <a:spcPts val="0"/>
              </a:spcBef>
              <a:defRPr/>
            </a:pPr>
            <a:r>
              <a:rPr lang="en-US" sz="2000" dirty="0" smtClean="0"/>
              <a:t>College and university faculty</a:t>
            </a:r>
          </a:p>
          <a:p>
            <a:pPr lvl="1">
              <a:spcBef>
                <a:spcPts val="0"/>
              </a:spcBef>
              <a:defRPr/>
            </a:pPr>
            <a:r>
              <a:rPr lang="en-US" sz="2000" dirty="0" smtClean="0"/>
              <a:t>Professional development providers</a:t>
            </a:r>
          </a:p>
          <a:p>
            <a:pPr lvl="1">
              <a:spcBef>
                <a:spcPts val="0"/>
              </a:spcBef>
              <a:defRPr/>
            </a:pPr>
            <a:r>
              <a:rPr lang="en-US" sz="2000" dirty="0" smtClean="0"/>
              <a:t>Independent learners</a:t>
            </a:r>
          </a:p>
          <a:p>
            <a:pPr>
              <a:spcBef>
                <a:spcPts val="0"/>
              </a:spcBef>
              <a:defRPr/>
            </a:pPr>
            <a:endParaRPr lang="en-US" sz="2400" dirty="0" smtClean="0"/>
          </a:p>
          <a:p>
            <a:pPr>
              <a:spcBef>
                <a:spcPts val="0"/>
              </a:spcBef>
            </a:pPr>
            <a:r>
              <a:rPr lang="en-US" sz="2400" dirty="0" smtClean="0"/>
              <a:t>Seeks to improve the knowledge and application skills of future and current education professionals about evidence-based practices</a:t>
            </a:r>
            <a:endParaRPr lang="en-US" sz="2400" dirty="0"/>
          </a:p>
        </p:txBody>
      </p:sp>
      <p:sp>
        <p:nvSpPr>
          <p:cNvPr id="4" name="Date Placeholder 3"/>
          <p:cNvSpPr>
            <a:spLocks noGrp="1"/>
          </p:cNvSpPr>
          <p:nvPr>
            <p:ph type="dt" sz="half" idx="10"/>
          </p:nvPr>
        </p:nvSpPr>
        <p:spPr/>
        <p:txBody>
          <a:bodyPr/>
          <a:lstStyle/>
          <a:p>
            <a:r>
              <a:rPr lang="en-US" smtClean="0"/>
              <a:t>iris.peabody.vanderbilt.edu  |  www.iriscenter.com</a:t>
            </a:r>
            <a:endParaRPr lang="en-US"/>
          </a:p>
        </p:txBody>
      </p:sp>
      <p:sp>
        <p:nvSpPr>
          <p:cNvPr id="5" name="Slide Number Placeholder 4"/>
          <p:cNvSpPr>
            <a:spLocks noGrp="1"/>
          </p:cNvSpPr>
          <p:nvPr>
            <p:ph type="sldNum" sz="quarter" idx="12"/>
          </p:nvPr>
        </p:nvSpPr>
        <p:spPr/>
        <p:txBody>
          <a:bodyPr/>
          <a:lstStyle/>
          <a:p>
            <a:fld id="{5D49C583-93D1-E54A-AD29-CDC0CEC6E05C}" type="slidenum">
              <a:rPr lang="en-US" smtClean="0"/>
              <a:pPr/>
              <a:t>2</a:t>
            </a:fld>
            <a:endParaRPr lang="en-US" dirty="0"/>
          </a:p>
        </p:txBody>
      </p:sp>
    </p:spTree>
    <p:extLst>
      <p:ext uri="{BB962C8B-B14F-4D97-AF65-F5344CB8AC3E}">
        <p14:creationId xmlns:p14="http://schemas.microsoft.com/office/powerpoint/2010/main" val="17217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800" dirty="0" smtClean="0"/>
              <a:t>The IRIS Center Staff</a:t>
            </a:r>
            <a:endParaRPr lang="en-US" sz="3800" dirty="0"/>
          </a:p>
        </p:txBody>
      </p:sp>
      <p:sp>
        <p:nvSpPr>
          <p:cNvPr id="5" name="Content Placeholder 4"/>
          <p:cNvSpPr>
            <a:spLocks noGrp="1"/>
          </p:cNvSpPr>
          <p:nvPr>
            <p:ph idx="1"/>
          </p:nvPr>
        </p:nvSpPr>
        <p:spPr>
          <a:xfrm>
            <a:off x="2133600" y="1752600"/>
            <a:ext cx="6477000" cy="4525963"/>
          </a:xfrm>
        </p:spPr>
        <p:txBody>
          <a:bodyPr>
            <a:normAutofit fontScale="92500" lnSpcReduction="10000"/>
          </a:bodyPr>
          <a:lstStyle/>
          <a:p>
            <a:pPr marL="0" indent="0">
              <a:buNone/>
            </a:pPr>
            <a:r>
              <a:rPr lang="en-US" sz="3000" dirty="0" smtClean="0"/>
              <a:t>IRIS@VU </a:t>
            </a:r>
            <a:r>
              <a:rPr lang="en-US" sz="3000" dirty="0"/>
              <a:t>- Vanderbilt University</a:t>
            </a:r>
          </a:p>
          <a:p>
            <a:pPr lvl="1">
              <a:buFont typeface="Arial"/>
              <a:buChar char="•"/>
            </a:pPr>
            <a:r>
              <a:rPr lang="en-US" sz="2600" dirty="0" smtClean="0"/>
              <a:t>Resources </a:t>
            </a:r>
            <a:r>
              <a:rPr lang="en-US" sz="2600" dirty="0"/>
              <a:t>Development </a:t>
            </a:r>
          </a:p>
          <a:p>
            <a:pPr lvl="1">
              <a:buFont typeface="Arial"/>
              <a:buChar char="•"/>
            </a:pPr>
            <a:r>
              <a:rPr lang="en-US" sz="2600" dirty="0" smtClean="0"/>
              <a:t>Modules </a:t>
            </a:r>
            <a:r>
              <a:rPr lang="en-US" sz="2600" dirty="0"/>
              <a:t>and Materials Production</a:t>
            </a:r>
          </a:p>
          <a:p>
            <a:pPr lvl="1">
              <a:buFont typeface="Arial"/>
              <a:buChar char="•"/>
            </a:pPr>
            <a:r>
              <a:rPr lang="en-US" sz="2600" dirty="0" smtClean="0"/>
              <a:t>Technology and Website</a:t>
            </a:r>
          </a:p>
          <a:p>
            <a:pPr lvl="1">
              <a:buFont typeface="Arial"/>
              <a:buChar char="•"/>
            </a:pPr>
            <a:r>
              <a:rPr lang="en-US" sz="2600" dirty="0" smtClean="0"/>
              <a:t>Evaluation</a:t>
            </a:r>
            <a:endParaRPr lang="en-US" sz="2600" dirty="0"/>
          </a:p>
          <a:p>
            <a:endParaRPr lang="en-US" dirty="0"/>
          </a:p>
          <a:p>
            <a:pPr marL="0" indent="0">
              <a:buNone/>
            </a:pPr>
            <a:r>
              <a:rPr lang="en-US" sz="3000" dirty="0"/>
              <a:t>IRIS@CGU - Claremont Graduate University</a:t>
            </a:r>
          </a:p>
          <a:p>
            <a:pPr lvl="1">
              <a:buFont typeface="Arial"/>
              <a:buChar char="•"/>
            </a:pPr>
            <a:r>
              <a:rPr lang="en-US" sz="2600" dirty="0" smtClean="0"/>
              <a:t>Training </a:t>
            </a:r>
            <a:r>
              <a:rPr lang="en-US" sz="2600" dirty="0"/>
              <a:t>and Technical Assistance</a:t>
            </a:r>
          </a:p>
          <a:p>
            <a:pPr lvl="1">
              <a:buFont typeface="Arial"/>
              <a:buChar char="•"/>
            </a:pPr>
            <a:r>
              <a:rPr lang="en-US" sz="2600" dirty="0" smtClean="0"/>
              <a:t>Outreach</a:t>
            </a:r>
            <a:r>
              <a:rPr lang="en-US" sz="2600" dirty="0"/>
              <a:t> </a:t>
            </a:r>
            <a:r>
              <a:rPr lang="en-US" sz="2600" dirty="0" smtClean="0"/>
              <a:t>and Support</a:t>
            </a:r>
            <a:endParaRPr lang="en-US" sz="2600" dirty="0"/>
          </a:p>
          <a:p>
            <a:pPr lvl="1">
              <a:buFont typeface="Arial"/>
              <a:buChar char="•"/>
            </a:pPr>
            <a:r>
              <a:rPr lang="en-US" sz="2600" dirty="0" smtClean="0"/>
              <a:t>Evaluation</a:t>
            </a:r>
            <a:endParaRPr lang="en-US" sz="2600" dirty="0"/>
          </a:p>
        </p:txBody>
      </p:sp>
      <p:sp>
        <p:nvSpPr>
          <p:cNvPr id="2" name="Date Placeholder 1"/>
          <p:cNvSpPr>
            <a:spLocks noGrp="1"/>
          </p:cNvSpPr>
          <p:nvPr>
            <p:ph type="dt" sz="half" idx="10"/>
          </p:nvPr>
        </p:nvSpPr>
        <p:spPr/>
        <p:txBody>
          <a:bodyPr/>
          <a:lstStyle/>
          <a:p>
            <a:r>
              <a:rPr lang="en-US" smtClean="0"/>
              <a:t>iris.peabody.vanderbilt.edu  |  www.iriscenter.com</a:t>
            </a:r>
            <a:endParaRPr lang="en-US"/>
          </a:p>
        </p:txBody>
      </p:sp>
      <p:sp>
        <p:nvSpPr>
          <p:cNvPr id="6" name="Slide Number Placeholder 5"/>
          <p:cNvSpPr>
            <a:spLocks noGrp="1"/>
          </p:cNvSpPr>
          <p:nvPr>
            <p:ph type="sldNum" sz="quarter" idx="12"/>
          </p:nvPr>
        </p:nvSpPr>
        <p:spPr/>
        <p:txBody>
          <a:bodyPr/>
          <a:lstStyle/>
          <a:p>
            <a:fld id="{5D49C583-93D1-E54A-AD29-CDC0CEC6E05C}" type="slidenum">
              <a:rPr lang="en-US" smtClean="0"/>
              <a:pPr/>
              <a:t>3</a:t>
            </a:fld>
            <a:endParaRPr lang="en-US" dirty="0"/>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Autofit/>
          </a:bodyPr>
          <a:lstStyle/>
          <a:p>
            <a:pPr marL="0" marR="0" indent="0" algn="r" defTabSz="457200" rtl="0" eaLnBrk="1" fontAlgn="auto" latinLnBrk="0" hangingPunct="1">
              <a:lnSpc>
                <a:spcPct val="100000"/>
              </a:lnSpc>
              <a:spcBef>
                <a:spcPct val="0"/>
              </a:spcBef>
              <a:spcAft>
                <a:spcPts val="0"/>
              </a:spcAft>
              <a:buClrTx/>
              <a:buSzTx/>
              <a:buFontTx/>
              <a:buNone/>
              <a:tabLst/>
              <a:defRPr/>
            </a:pPr>
            <a:r>
              <a:rPr lang="en-US" sz="3800" kern="1200" dirty="0" smtClean="0">
                <a:solidFill>
                  <a:schemeClr val="tx1"/>
                </a:solidFill>
                <a:effectLst/>
              </a:rPr>
              <a:t>IRIS Instructional Resources</a:t>
            </a:r>
            <a:endParaRPr lang="en-US" sz="3800" dirty="0" smtClean="0">
              <a:effectLst/>
            </a:endParaRPr>
          </a:p>
        </p:txBody>
      </p:sp>
      <p:sp>
        <p:nvSpPr>
          <p:cNvPr id="10" name="Content Placeholder 9"/>
          <p:cNvSpPr>
            <a:spLocks noGrp="1"/>
          </p:cNvSpPr>
          <p:nvPr>
            <p:ph idx="1"/>
          </p:nvPr>
        </p:nvSpPr>
        <p:spPr/>
        <p:txBody>
          <a:bodyPr>
            <a:noAutofit/>
          </a:bodyPr>
          <a:lstStyle/>
          <a:p>
            <a:pPr lvl="1">
              <a:buFont typeface="Arial"/>
              <a:buChar char="•"/>
              <a:defRPr/>
            </a:pPr>
            <a:r>
              <a:rPr lang="en-US" sz="2400" dirty="0" smtClean="0">
                <a:solidFill>
                  <a:srgbClr val="000000"/>
                </a:solidFill>
                <a:cs typeface="Arial Narrow"/>
              </a:rPr>
              <a:t>STAR </a:t>
            </a:r>
            <a:r>
              <a:rPr lang="en-US" sz="2400" i="1" dirty="0" smtClean="0">
                <a:solidFill>
                  <a:srgbClr val="000000"/>
                </a:solidFill>
                <a:cs typeface="Arial Narrow"/>
              </a:rPr>
              <a:t>Legacy</a:t>
            </a:r>
            <a:r>
              <a:rPr lang="en-US" sz="2400" dirty="0" smtClean="0">
                <a:solidFill>
                  <a:srgbClr val="000000"/>
                </a:solidFill>
                <a:cs typeface="Arial Narrow"/>
              </a:rPr>
              <a:t> instructional, interactive modules</a:t>
            </a:r>
            <a:endParaRPr lang="en-US" sz="2400" dirty="0">
              <a:solidFill>
                <a:srgbClr val="000000"/>
              </a:solidFill>
              <a:cs typeface="Arial Narrow"/>
            </a:endParaRPr>
          </a:p>
          <a:p>
            <a:pPr lvl="1">
              <a:buFont typeface="Arial"/>
              <a:buChar char="•"/>
              <a:defRPr/>
            </a:pPr>
            <a:r>
              <a:rPr lang="en-US" sz="2400" dirty="0">
                <a:solidFill>
                  <a:srgbClr val="000000"/>
                </a:solidFill>
                <a:cs typeface="Arial Narrow"/>
              </a:rPr>
              <a:t>Case </a:t>
            </a:r>
            <a:r>
              <a:rPr lang="en-US" sz="2400" dirty="0" smtClean="0">
                <a:solidFill>
                  <a:srgbClr val="000000"/>
                </a:solidFill>
                <a:cs typeface="Arial Narrow"/>
              </a:rPr>
              <a:t>Studies</a:t>
            </a:r>
            <a:endParaRPr lang="en-US" sz="2400" dirty="0">
              <a:solidFill>
                <a:srgbClr val="000000"/>
              </a:solidFill>
              <a:cs typeface="Arial Narrow"/>
            </a:endParaRPr>
          </a:p>
          <a:p>
            <a:pPr lvl="1">
              <a:buFontTx/>
              <a:buChar char="•"/>
              <a:defRPr/>
            </a:pPr>
            <a:r>
              <a:rPr lang="en-US" sz="2400" dirty="0">
                <a:solidFill>
                  <a:srgbClr val="000000"/>
                </a:solidFill>
                <a:cs typeface="Arial Narrow"/>
              </a:rPr>
              <a:t>Activities</a:t>
            </a:r>
          </a:p>
          <a:p>
            <a:pPr lvl="1">
              <a:buFontTx/>
              <a:buChar char="•"/>
              <a:defRPr/>
            </a:pPr>
            <a:r>
              <a:rPr lang="en-US" sz="2400" dirty="0" smtClean="0">
                <a:solidFill>
                  <a:srgbClr val="000000"/>
                </a:solidFill>
                <a:cs typeface="Arial Narrow"/>
              </a:rPr>
              <a:t>Information Briefs</a:t>
            </a:r>
            <a:endParaRPr lang="en-US" sz="2400" dirty="0">
              <a:solidFill>
                <a:srgbClr val="000000"/>
              </a:solidFill>
              <a:cs typeface="Arial Narrow"/>
            </a:endParaRPr>
          </a:p>
          <a:p>
            <a:pPr lvl="1">
              <a:buFontTx/>
              <a:buChar char="•"/>
              <a:defRPr/>
            </a:pPr>
            <a:r>
              <a:rPr lang="en-US" sz="2400" dirty="0" smtClean="0">
                <a:solidFill>
                  <a:srgbClr val="000000"/>
                </a:solidFill>
                <a:cs typeface="Arial Narrow"/>
              </a:rPr>
              <a:t>Interviews (Podcasts)</a:t>
            </a:r>
            <a:endParaRPr lang="en-US" sz="2400" dirty="0">
              <a:solidFill>
                <a:srgbClr val="000000"/>
              </a:solidFill>
              <a:cs typeface="Arial Narrow"/>
            </a:endParaRPr>
          </a:p>
          <a:p>
            <a:pPr lvl="1">
              <a:buFontTx/>
              <a:buChar char="•"/>
              <a:defRPr/>
            </a:pPr>
            <a:r>
              <a:rPr lang="en-US" sz="2400" dirty="0" smtClean="0">
                <a:solidFill>
                  <a:srgbClr val="000000"/>
                </a:solidFill>
                <a:cs typeface="Arial Narrow"/>
              </a:rPr>
              <a:t>Video Vignettes</a:t>
            </a:r>
            <a:endParaRPr lang="en-US" sz="2400" dirty="0">
              <a:solidFill>
                <a:srgbClr val="000000"/>
              </a:solidFill>
              <a:cs typeface="Arial Narrow"/>
            </a:endParaRPr>
          </a:p>
          <a:p>
            <a:pPr lvl="1">
              <a:buFontTx/>
              <a:buChar char="•"/>
              <a:defRPr/>
            </a:pPr>
            <a:r>
              <a:rPr lang="en-US" sz="2400" dirty="0" smtClean="0">
                <a:solidFill>
                  <a:srgbClr val="000000"/>
                </a:solidFill>
                <a:cs typeface="Arial Narrow"/>
              </a:rPr>
              <a:t>Film Tool</a:t>
            </a:r>
          </a:p>
          <a:p>
            <a:pPr lvl="1">
              <a:buFontTx/>
              <a:buChar char="•"/>
              <a:defRPr/>
            </a:pPr>
            <a:r>
              <a:rPr lang="en-US" sz="2400" dirty="0" smtClean="0">
                <a:solidFill>
                  <a:srgbClr val="000000"/>
                </a:solidFill>
                <a:cs typeface="Arial Narrow"/>
              </a:rPr>
              <a:t>Book Tool</a:t>
            </a:r>
          </a:p>
          <a:p>
            <a:pPr lvl="1">
              <a:buFontTx/>
              <a:buChar char="•"/>
              <a:defRPr/>
            </a:pPr>
            <a:r>
              <a:rPr lang="en-US" sz="2400" dirty="0" smtClean="0">
                <a:solidFill>
                  <a:srgbClr val="000000"/>
                </a:solidFill>
                <a:cs typeface="Arial Narrow"/>
              </a:rPr>
              <a:t>Evidence-based Practices </a:t>
            </a:r>
            <a:r>
              <a:rPr lang="en-US" sz="2400" dirty="0" smtClean="0">
                <a:solidFill>
                  <a:srgbClr val="000000"/>
                </a:solidFill>
                <a:cs typeface="Arial Narrow"/>
              </a:rPr>
              <a:t>Summaries</a:t>
            </a:r>
          </a:p>
          <a:p>
            <a:pPr marL="457200" lvl="1" indent="0">
              <a:spcBef>
                <a:spcPts val="1200"/>
              </a:spcBef>
              <a:buNone/>
              <a:defRPr/>
            </a:pPr>
            <a:r>
              <a:rPr lang="en-US" sz="2400" dirty="0">
                <a:solidFill>
                  <a:srgbClr val="000000"/>
                </a:solidFill>
                <a:cs typeface="Arial Narrow"/>
              </a:rPr>
              <a:t>Note: Some resources are available in Spanish</a:t>
            </a:r>
            <a:r>
              <a:rPr lang="en-US" sz="2400" dirty="0" smtClean="0">
                <a:solidFill>
                  <a:srgbClr val="000000"/>
                </a:solidFill>
                <a:cs typeface="Arial Narrow"/>
              </a:rPr>
              <a:t>.</a:t>
            </a:r>
            <a:endParaRPr lang="en-US" sz="2400" dirty="0"/>
          </a:p>
        </p:txBody>
      </p:sp>
      <p:pic>
        <p:nvPicPr>
          <p:cNvPr id="8" name="Picture 9" descr="A sample of the various handouts and website pages from the IRIS Center are shown." title="A Look at IRIS: Informational Sheets"/>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4876800" y="2057400"/>
            <a:ext cx="3932214" cy="3463057"/>
          </a:xfrm>
          <a:prstGeom prst="rect">
            <a:avLst/>
          </a:prstGeom>
          <a:noFill/>
          <a:ln>
            <a:noFill/>
          </a:ln>
          <a:effectLst>
            <a:outerShdw blurRad="114300" dist="88899" dir="14700014" algn="ctr" rotWithShape="0">
              <a:srgbClr val="BEBEBE">
                <a:alpha val="75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chemeClr val="tx1"/>
                </a:solidFill>
                <a:round/>
                <a:headEnd/>
                <a:tailEnd/>
              </a14:hiddenLine>
            </a:ext>
          </a:extLst>
        </p:spPr>
      </p:pic>
      <p:sp>
        <p:nvSpPr>
          <p:cNvPr id="3" name="Date Placeholder 2"/>
          <p:cNvSpPr>
            <a:spLocks noGrp="1"/>
          </p:cNvSpPr>
          <p:nvPr>
            <p:ph type="dt" sz="half" idx="10"/>
          </p:nvPr>
        </p:nvSpPr>
        <p:spPr/>
        <p:txBody>
          <a:bodyPr/>
          <a:lstStyle/>
          <a:p>
            <a:r>
              <a:rPr lang="en-US" smtClean="0"/>
              <a:t>iris.peabody.vanderbilt.edu  |  www.iriscenter.com</a:t>
            </a:r>
            <a:endParaRPr lang="en-US"/>
          </a:p>
        </p:txBody>
      </p:sp>
      <p:sp>
        <p:nvSpPr>
          <p:cNvPr id="12" name="Slide Number Placeholder 11"/>
          <p:cNvSpPr>
            <a:spLocks noGrp="1"/>
          </p:cNvSpPr>
          <p:nvPr>
            <p:ph type="sldNum" sz="quarter" idx="12"/>
          </p:nvPr>
        </p:nvSpPr>
        <p:spPr/>
        <p:txBody>
          <a:bodyPr/>
          <a:lstStyle/>
          <a:p>
            <a:fld id="{5D49C583-93D1-E54A-AD29-CDC0CEC6E05C}" type="slidenum">
              <a:rPr lang="en-US" smtClean="0"/>
              <a:pPr/>
              <a:t>4</a:t>
            </a:fld>
            <a:endParaRPr lang="en-US" dirty="0"/>
          </a:p>
        </p:txBody>
      </p:sp>
    </p:spTree>
    <p:extLst>
      <p:ext uri="{BB962C8B-B14F-4D97-AF65-F5344CB8AC3E}">
        <p14:creationId xmlns:p14="http://schemas.microsoft.com/office/powerpoint/2010/main" val="29455878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Autofit/>
          </a:bodyPr>
          <a:lstStyle/>
          <a:p>
            <a:r>
              <a:rPr lang="en-US" sz="3800" dirty="0" smtClean="0"/>
              <a:t>IRIS Resource Delivery</a:t>
            </a:r>
            <a:endParaRPr lang="en-US" sz="3800" dirty="0"/>
          </a:p>
        </p:txBody>
      </p:sp>
      <p:sp>
        <p:nvSpPr>
          <p:cNvPr id="10" name="Content Placeholder 9"/>
          <p:cNvSpPr>
            <a:spLocks noGrp="1"/>
          </p:cNvSpPr>
          <p:nvPr>
            <p:ph idx="1"/>
          </p:nvPr>
        </p:nvSpPr>
        <p:spPr>
          <a:xfrm>
            <a:off x="457200" y="1905000"/>
            <a:ext cx="8229600" cy="4525963"/>
          </a:xfrm>
        </p:spPr>
        <p:txBody>
          <a:bodyPr>
            <a:normAutofit/>
          </a:bodyPr>
          <a:lstStyle/>
          <a:p>
            <a:pPr marL="0" indent="0">
              <a:spcBef>
                <a:spcPts val="0"/>
              </a:spcBef>
              <a:buNone/>
              <a:defRPr/>
            </a:pPr>
            <a:r>
              <a:rPr lang="en-US" sz="2800" dirty="0" smtClean="0"/>
              <a:t>The IRIS Website </a:t>
            </a:r>
            <a:r>
              <a:rPr lang="en-US" sz="2800" dirty="0" smtClean="0">
                <a:hlinkClick r:id="rId3" tooltip="Website for The Iris Center, dedicated to improving education outcomes for all children"/>
              </a:rPr>
              <a:t>http://iris.peabody.vanderbilt.edu </a:t>
            </a:r>
            <a:r>
              <a:rPr lang="en-US" sz="2800" dirty="0" smtClean="0"/>
              <a:t>OR</a:t>
            </a:r>
          </a:p>
          <a:p>
            <a:pPr marL="0" indent="0">
              <a:spcBef>
                <a:spcPts val="0"/>
              </a:spcBef>
              <a:buNone/>
              <a:defRPr/>
            </a:pPr>
            <a:r>
              <a:rPr lang="en-US" sz="2800" dirty="0"/>
              <a:t>	</a:t>
            </a:r>
            <a:r>
              <a:rPr lang="en-US" sz="2800" dirty="0" smtClean="0"/>
              <a:t>				 </a:t>
            </a:r>
            <a:r>
              <a:rPr lang="en-US" sz="2800" dirty="0" smtClean="0">
                <a:hlinkClick r:id="rId3" tooltip="Website for The Iris Center, dedicated to improving education outcomes for all children"/>
              </a:rPr>
              <a:t>http://w</a:t>
            </a:r>
            <a:r>
              <a:rPr lang="en-US" sz="2800" dirty="0" smtClean="0">
                <a:hlinkClick r:id="rId3" tooltip="Website for The Iris Center, dedicated to improving education outcomes for all children"/>
              </a:rPr>
              <a:t>ww.iriscenter.com</a:t>
            </a:r>
            <a:endParaRPr lang="en-US" sz="2800" dirty="0" smtClean="0">
              <a:solidFill>
                <a:srgbClr val="000000"/>
              </a:solidFill>
              <a:cs typeface="Arial Narrow"/>
            </a:endParaRPr>
          </a:p>
          <a:p>
            <a:pPr marL="0" indent="0">
              <a:spcBef>
                <a:spcPts val="0"/>
              </a:spcBef>
              <a:buNone/>
              <a:defRPr/>
            </a:pPr>
            <a:endParaRPr lang="en-US" sz="2800" dirty="0" smtClean="0">
              <a:solidFill>
                <a:srgbClr val="000000"/>
              </a:solidFill>
              <a:cs typeface="Arial Narrow"/>
            </a:endParaRPr>
          </a:p>
          <a:p>
            <a:pPr lvl="1">
              <a:spcBef>
                <a:spcPts val="0"/>
              </a:spcBef>
              <a:buFontTx/>
              <a:buChar char="•"/>
              <a:defRPr/>
            </a:pPr>
            <a:r>
              <a:rPr lang="en-US" dirty="0" smtClean="0">
                <a:solidFill>
                  <a:srgbClr val="000000"/>
                </a:solidFill>
                <a:cs typeface="Arial Narrow"/>
              </a:rPr>
              <a:t>Barrier-free</a:t>
            </a:r>
          </a:p>
          <a:p>
            <a:pPr lvl="1">
              <a:spcBef>
                <a:spcPts val="0"/>
              </a:spcBef>
              <a:buFontTx/>
              <a:buChar char="•"/>
              <a:defRPr/>
            </a:pPr>
            <a:r>
              <a:rPr lang="en-US" dirty="0" smtClean="0">
                <a:solidFill>
                  <a:srgbClr val="000000"/>
                </a:solidFill>
                <a:cs typeface="Arial Narrow"/>
              </a:rPr>
              <a:t>508 compliant</a:t>
            </a:r>
            <a:endParaRPr lang="en-US" dirty="0">
              <a:solidFill>
                <a:srgbClr val="000000"/>
              </a:solidFill>
              <a:cs typeface="Arial Narrow"/>
            </a:endParaRPr>
          </a:p>
          <a:p>
            <a:pPr lvl="1">
              <a:spcBef>
                <a:spcPts val="0"/>
              </a:spcBef>
              <a:buFontTx/>
              <a:buChar char="•"/>
              <a:defRPr/>
            </a:pPr>
            <a:r>
              <a:rPr lang="en-US" dirty="0" smtClean="0">
                <a:solidFill>
                  <a:srgbClr val="000000"/>
                </a:solidFill>
                <a:cs typeface="Arial Narrow"/>
              </a:rPr>
              <a:t>No passwords</a:t>
            </a:r>
            <a:endParaRPr lang="en-US" dirty="0">
              <a:solidFill>
                <a:srgbClr val="000000"/>
              </a:solidFill>
              <a:cs typeface="Arial Narrow"/>
            </a:endParaRPr>
          </a:p>
          <a:p>
            <a:pPr lvl="1">
              <a:spcBef>
                <a:spcPts val="0"/>
              </a:spcBef>
              <a:buFontTx/>
              <a:buChar char="•"/>
              <a:defRPr/>
            </a:pPr>
            <a:r>
              <a:rPr lang="en-US" dirty="0" smtClean="0">
                <a:solidFill>
                  <a:srgbClr val="000000"/>
                </a:solidFill>
                <a:cs typeface="Arial Narrow"/>
              </a:rPr>
              <a:t>Free (no cost to users)</a:t>
            </a:r>
          </a:p>
          <a:p>
            <a:pPr lvl="1">
              <a:spcBef>
                <a:spcPts val="0"/>
              </a:spcBef>
              <a:buFontTx/>
              <a:buChar char="•"/>
              <a:defRPr/>
            </a:pPr>
            <a:r>
              <a:rPr lang="en-US" dirty="0" smtClean="0">
                <a:solidFill>
                  <a:srgbClr val="000000"/>
                </a:solidFill>
                <a:cs typeface="Arial Narrow"/>
              </a:rPr>
              <a:t>NEW!</a:t>
            </a:r>
            <a:endParaRPr lang="en-US" dirty="0">
              <a:solidFill>
                <a:srgbClr val="000000"/>
              </a:solidFill>
              <a:cs typeface="Arial Narrow"/>
            </a:endParaRPr>
          </a:p>
        </p:txBody>
      </p:sp>
      <p:sp>
        <p:nvSpPr>
          <p:cNvPr id="3" name="Date Placeholder 2"/>
          <p:cNvSpPr>
            <a:spLocks noGrp="1"/>
          </p:cNvSpPr>
          <p:nvPr>
            <p:ph type="dt" sz="half" idx="10"/>
          </p:nvPr>
        </p:nvSpPr>
        <p:spPr/>
        <p:txBody>
          <a:bodyPr/>
          <a:lstStyle/>
          <a:p>
            <a:r>
              <a:rPr lang="en-US" smtClean="0"/>
              <a:t>iris.peabody.vanderbilt.edu  |  www.iriscenter.com</a:t>
            </a:r>
            <a:endParaRPr lang="en-US"/>
          </a:p>
        </p:txBody>
      </p:sp>
      <p:sp>
        <p:nvSpPr>
          <p:cNvPr id="12" name="Slide Number Placeholder 11"/>
          <p:cNvSpPr>
            <a:spLocks noGrp="1"/>
          </p:cNvSpPr>
          <p:nvPr>
            <p:ph type="sldNum" sz="quarter" idx="12"/>
          </p:nvPr>
        </p:nvSpPr>
        <p:spPr/>
        <p:txBody>
          <a:bodyPr/>
          <a:lstStyle/>
          <a:p>
            <a:fld id="{5D49C583-93D1-E54A-AD29-CDC0CEC6E05C}" type="slidenum">
              <a:rPr lang="en-US" smtClean="0"/>
              <a:pPr/>
              <a:t>5</a:t>
            </a:fld>
            <a:endParaRPr lang="en-US" dirty="0"/>
          </a:p>
        </p:txBody>
      </p:sp>
    </p:spTree>
    <p:extLst>
      <p:ext uri="{BB962C8B-B14F-4D97-AF65-F5344CB8AC3E}">
        <p14:creationId xmlns:p14="http://schemas.microsoft.com/office/powerpoint/2010/main" val="17505537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IRIS Services</a:t>
            </a:r>
            <a:endParaRPr lang="en-US" sz="3800" dirty="0"/>
          </a:p>
        </p:txBody>
      </p:sp>
      <p:sp>
        <p:nvSpPr>
          <p:cNvPr id="3" name="Content Placeholder 2"/>
          <p:cNvSpPr>
            <a:spLocks noGrp="1"/>
          </p:cNvSpPr>
          <p:nvPr>
            <p:ph idx="1"/>
          </p:nvPr>
        </p:nvSpPr>
        <p:spPr>
          <a:xfrm>
            <a:off x="457200" y="1752600"/>
            <a:ext cx="8229600" cy="4525963"/>
          </a:xfrm>
        </p:spPr>
        <p:txBody>
          <a:bodyPr/>
          <a:lstStyle/>
          <a:p>
            <a:r>
              <a:rPr lang="en-US" dirty="0" smtClean="0"/>
              <a:t>Webinars</a:t>
            </a:r>
          </a:p>
          <a:p>
            <a:pPr marL="0" indent="0">
              <a:buNone/>
            </a:pPr>
            <a:endParaRPr lang="en-US" dirty="0" smtClean="0"/>
          </a:p>
          <a:p>
            <a:r>
              <a:rPr lang="en-US" dirty="0" smtClean="0"/>
              <a:t>Web Tours</a:t>
            </a:r>
          </a:p>
          <a:p>
            <a:pPr marL="0" indent="0">
              <a:buNone/>
            </a:pPr>
            <a:endParaRPr lang="en-US" dirty="0" smtClean="0"/>
          </a:p>
          <a:p>
            <a:r>
              <a:rPr lang="en-US" dirty="0" smtClean="0"/>
              <a:t>Faculty and PD Seminars</a:t>
            </a:r>
          </a:p>
          <a:p>
            <a:pPr marL="0" indent="0">
              <a:buNone/>
            </a:pPr>
            <a:endParaRPr lang="en-US" dirty="0" smtClean="0"/>
          </a:p>
          <a:p>
            <a:r>
              <a:rPr lang="en-US" dirty="0" smtClean="0"/>
              <a:t>Work Sessions</a:t>
            </a:r>
            <a:endParaRPr lang="en-US" dirty="0"/>
          </a:p>
        </p:txBody>
      </p:sp>
      <p:pic>
        <p:nvPicPr>
          <p:cNvPr id="6" name="Picture 9" descr="A sample of the various handouts and website pages from the IRIS Center are shown." title="A Look at IRIS: Informational Sheets"/>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00600" y="2057400"/>
            <a:ext cx="4191783" cy="3691657"/>
          </a:xfrm>
          <a:prstGeom prst="rect">
            <a:avLst/>
          </a:prstGeom>
          <a:noFill/>
          <a:ln>
            <a:noFill/>
          </a:ln>
          <a:effectLst>
            <a:outerShdw blurRad="114300" dist="88899" dir="14700014" algn="ctr" rotWithShape="0">
              <a:srgbClr val="BEBEBE">
                <a:alpha val="75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chemeClr val="tx1"/>
                </a:solidFill>
                <a:round/>
                <a:headEnd/>
                <a:tailEnd/>
              </a14:hiddenLine>
            </a:ext>
          </a:extLst>
        </p:spPr>
      </p:pic>
      <p:sp>
        <p:nvSpPr>
          <p:cNvPr id="4" name="Date Placeholder 3"/>
          <p:cNvSpPr>
            <a:spLocks noGrp="1"/>
          </p:cNvSpPr>
          <p:nvPr>
            <p:ph type="dt" sz="half" idx="10"/>
          </p:nvPr>
        </p:nvSpPr>
        <p:spPr/>
        <p:txBody>
          <a:bodyPr/>
          <a:lstStyle/>
          <a:p>
            <a:r>
              <a:rPr lang="en-US" smtClean="0"/>
              <a:t>iris.peabody.vanderbilt.edu  |  www.iriscenter.com</a:t>
            </a:r>
            <a:endParaRPr lang="en-US"/>
          </a:p>
        </p:txBody>
      </p:sp>
      <p:sp>
        <p:nvSpPr>
          <p:cNvPr id="5" name="Slide Number Placeholder 4"/>
          <p:cNvSpPr>
            <a:spLocks noGrp="1"/>
          </p:cNvSpPr>
          <p:nvPr>
            <p:ph type="sldNum" sz="quarter" idx="12"/>
          </p:nvPr>
        </p:nvSpPr>
        <p:spPr/>
        <p:txBody>
          <a:bodyPr/>
          <a:lstStyle/>
          <a:p>
            <a:fld id="{5D49C583-93D1-E54A-AD29-CDC0CEC6E05C}" type="slidenum">
              <a:rPr lang="en-US" smtClean="0"/>
              <a:pPr/>
              <a:t>6</a:t>
            </a:fld>
            <a:endParaRPr lang="en-US" dirty="0"/>
          </a:p>
        </p:txBody>
      </p:sp>
    </p:spTree>
    <p:extLst>
      <p:ext uri="{BB962C8B-B14F-4D97-AF65-F5344CB8AC3E}">
        <p14:creationId xmlns:p14="http://schemas.microsoft.com/office/powerpoint/2010/main" val="2667006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Using IRIS: Resources for Faculty</a:t>
            </a:r>
            <a:endParaRPr lang="en-US" sz="3800" dirty="0"/>
          </a:p>
        </p:txBody>
      </p:sp>
      <p:sp>
        <p:nvSpPr>
          <p:cNvPr id="3" name="Content Placeholder 2"/>
          <p:cNvSpPr>
            <a:spLocks noGrp="1"/>
          </p:cNvSpPr>
          <p:nvPr>
            <p:ph idx="1"/>
          </p:nvPr>
        </p:nvSpPr>
        <p:spPr>
          <a:xfrm>
            <a:off x="457200" y="1828800"/>
            <a:ext cx="8229600" cy="4648200"/>
          </a:xfrm>
        </p:spPr>
        <p:txBody>
          <a:bodyPr>
            <a:normAutofit/>
          </a:bodyPr>
          <a:lstStyle/>
          <a:p>
            <a:r>
              <a:rPr lang="en-US" sz="2400" dirty="0" smtClean="0"/>
              <a:t>Faculty Guide to Using IRIS Resource </a:t>
            </a:r>
            <a:endParaRPr lang="en-US" sz="2400" dirty="0" smtClean="0">
              <a:solidFill>
                <a:srgbClr val="FF0000"/>
              </a:solidFill>
            </a:endParaRPr>
          </a:p>
          <a:p>
            <a:r>
              <a:rPr lang="en-US" sz="2400" dirty="0" smtClean="0">
                <a:solidFill>
                  <a:srgbClr val="000000"/>
                </a:solidFill>
              </a:rPr>
              <a:t>Top Tips for Faculty </a:t>
            </a:r>
          </a:p>
          <a:p>
            <a:r>
              <a:rPr lang="en-US" sz="2400" dirty="0" smtClean="0">
                <a:solidFill>
                  <a:srgbClr val="000000"/>
                </a:solidFill>
              </a:rPr>
              <a:t>Sample Syllabi</a:t>
            </a:r>
          </a:p>
          <a:p>
            <a:r>
              <a:rPr lang="en-US" sz="2400" dirty="0" smtClean="0">
                <a:solidFill>
                  <a:srgbClr val="000000"/>
                </a:solidFill>
              </a:rPr>
              <a:t>Wrap Around Concept Maps</a:t>
            </a:r>
          </a:p>
          <a:p>
            <a:r>
              <a:rPr lang="en-US" sz="2400" dirty="0" smtClean="0">
                <a:solidFill>
                  <a:srgbClr val="000000"/>
                </a:solidFill>
              </a:rPr>
              <a:t>Curricular Matrices (</a:t>
            </a:r>
            <a:r>
              <a:rPr lang="en-US" sz="2400" i="1" dirty="0" smtClean="0">
                <a:solidFill>
                  <a:schemeClr val="accent3">
                    <a:lumMod val="75000"/>
                  </a:schemeClr>
                </a:solidFill>
              </a:rPr>
              <a:t>coming soon</a:t>
            </a:r>
            <a:r>
              <a:rPr lang="en-US" sz="2400" dirty="0" smtClean="0">
                <a:solidFill>
                  <a:srgbClr val="000000"/>
                </a:solidFill>
              </a:rPr>
              <a:t>)</a:t>
            </a:r>
          </a:p>
          <a:p>
            <a:r>
              <a:rPr lang="en-US" sz="2400" dirty="0" smtClean="0">
                <a:solidFill>
                  <a:srgbClr val="000000"/>
                </a:solidFill>
              </a:rPr>
              <a:t>Coursework Planning Forms</a:t>
            </a:r>
          </a:p>
          <a:p>
            <a:r>
              <a:rPr lang="en-US" sz="2400" dirty="0" smtClean="0">
                <a:solidFill>
                  <a:srgbClr val="000000"/>
                </a:solidFill>
              </a:rPr>
              <a:t>Standards</a:t>
            </a:r>
          </a:p>
          <a:p>
            <a:pPr lvl="1"/>
            <a:r>
              <a:rPr lang="en-US" sz="2400" dirty="0" smtClean="0">
                <a:solidFill>
                  <a:srgbClr val="000000"/>
                </a:solidFill>
              </a:rPr>
              <a:t>CEC</a:t>
            </a:r>
          </a:p>
          <a:p>
            <a:pPr lvl="1"/>
            <a:r>
              <a:rPr lang="en-US" sz="2400" dirty="0" smtClean="0">
                <a:solidFill>
                  <a:srgbClr val="000000"/>
                </a:solidFill>
              </a:rPr>
              <a:t>CAEP</a:t>
            </a:r>
          </a:p>
          <a:p>
            <a:pPr lvl="1"/>
            <a:r>
              <a:rPr lang="en-US" sz="2400" dirty="0" smtClean="0">
                <a:solidFill>
                  <a:srgbClr val="000000"/>
                </a:solidFill>
              </a:rPr>
              <a:t>DEC</a:t>
            </a:r>
          </a:p>
        </p:txBody>
      </p:sp>
      <p:sp>
        <p:nvSpPr>
          <p:cNvPr id="4" name="Date Placeholder 3"/>
          <p:cNvSpPr>
            <a:spLocks noGrp="1"/>
          </p:cNvSpPr>
          <p:nvPr>
            <p:ph type="dt" sz="half" idx="10"/>
          </p:nvPr>
        </p:nvSpPr>
        <p:spPr/>
        <p:txBody>
          <a:bodyPr/>
          <a:lstStyle/>
          <a:p>
            <a:r>
              <a:rPr lang="en-US" smtClean="0"/>
              <a:t>iris.peabody.vanderbilt.edu  |  www.iriscenter.com</a:t>
            </a:r>
            <a:endParaRPr lang="en-US"/>
          </a:p>
        </p:txBody>
      </p:sp>
      <p:sp>
        <p:nvSpPr>
          <p:cNvPr id="5" name="Slide Number Placeholder 4"/>
          <p:cNvSpPr>
            <a:spLocks noGrp="1"/>
          </p:cNvSpPr>
          <p:nvPr>
            <p:ph type="sldNum" sz="quarter" idx="12"/>
          </p:nvPr>
        </p:nvSpPr>
        <p:spPr/>
        <p:txBody>
          <a:bodyPr/>
          <a:lstStyle/>
          <a:p>
            <a:fld id="{5D49C583-93D1-E54A-AD29-CDC0CEC6E05C}" type="slidenum">
              <a:rPr lang="en-US" smtClean="0"/>
              <a:pPr/>
              <a:t>7</a:t>
            </a:fld>
            <a:endParaRPr lang="en-US" dirty="0"/>
          </a:p>
        </p:txBody>
      </p:sp>
    </p:spTree>
    <p:extLst>
      <p:ext uri="{BB962C8B-B14F-4D97-AF65-F5344CB8AC3E}">
        <p14:creationId xmlns:p14="http://schemas.microsoft.com/office/powerpoint/2010/main" val="4115802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848600" cy="1143000"/>
          </a:xfrm>
        </p:spPr>
        <p:txBody>
          <a:bodyPr>
            <a:normAutofit/>
          </a:bodyPr>
          <a:lstStyle/>
          <a:p>
            <a:r>
              <a:rPr lang="en-US" sz="3800" dirty="0"/>
              <a:t>Using IRIS: Resources for </a:t>
            </a:r>
            <a:r>
              <a:rPr lang="en-US" sz="3800" dirty="0" smtClean="0"/>
              <a:t>PD Providers</a:t>
            </a:r>
            <a:endParaRPr lang="en-US" sz="3800" dirty="0"/>
          </a:p>
        </p:txBody>
      </p:sp>
      <p:sp>
        <p:nvSpPr>
          <p:cNvPr id="3" name="Content Placeholder 2"/>
          <p:cNvSpPr>
            <a:spLocks noGrp="1"/>
          </p:cNvSpPr>
          <p:nvPr>
            <p:ph idx="1"/>
          </p:nvPr>
        </p:nvSpPr>
        <p:spPr>
          <a:xfrm>
            <a:off x="457200" y="1752600"/>
            <a:ext cx="8229600" cy="4525963"/>
          </a:xfrm>
        </p:spPr>
        <p:txBody>
          <a:bodyPr>
            <a:normAutofit/>
          </a:bodyPr>
          <a:lstStyle/>
          <a:p>
            <a:r>
              <a:rPr lang="en-US" sz="2800" dirty="0" smtClean="0"/>
              <a:t>PD Guide to Using IRIS Resources </a:t>
            </a:r>
            <a:endParaRPr lang="en-US" sz="2800" dirty="0">
              <a:solidFill>
                <a:srgbClr val="E9332E"/>
              </a:solidFill>
            </a:endParaRPr>
          </a:p>
          <a:p>
            <a:r>
              <a:rPr lang="en-US" sz="2800" dirty="0" smtClean="0"/>
              <a:t>Top Tips for PD Providers</a:t>
            </a:r>
            <a:endParaRPr lang="en-US" sz="2800" dirty="0" smtClean="0">
              <a:solidFill>
                <a:srgbClr val="E9332E"/>
              </a:solidFill>
            </a:endParaRPr>
          </a:p>
          <a:p>
            <a:r>
              <a:rPr lang="en-US" sz="2800" dirty="0" smtClean="0"/>
              <a:t>Wrap Around Concept Maps</a:t>
            </a:r>
          </a:p>
          <a:p>
            <a:r>
              <a:rPr lang="en-US" sz="2800" dirty="0" smtClean="0"/>
              <a:t>Planning Forms</a:t>
            </a:r>
          </a:p>
          <a:p>
            <a:r>
              <a:rPr lang="en-US" sz="2800" dirty="0" smtClean="0"/>
              <a:t>Sample PD Activities (</a:t>
            </a:r>
            <a:r>
              <a:rPr lang="en-US" sz="2800" i="1" dirty="0" smtClean="0">
                <a:solidFill>
                  <a:schemeClr val="accent3">
                    <a:lumMod val="75000"/>
                  </a:schemeClr>
                </a:solidFill>
              </a:rPr>
              <a:t>coming soon</a:t>
            </a:r>
            <a:r>
              <a:rPr lang="en-US" sz="2800" dirty="0" smtClean="0"/>
              <a:t>)</a:t>
            </a:r>
          </a:p>
          <a:p>
            <a:r>
              <a:rPr lang="en-US" sz="2800" dirty="0" smtClean="0"/>
              <a:t>Standards</a:t>
            </a:r>
          </a:p>
          <a:p>
            <a:pPr lvl="1"/>
            <a:r>
              <a:rPr lang="en-US" dirty="0" smtClean="0"/>
              <a:t>INTASC</a:t>
            </a:r>
            <a:endParaRPr lang="en-US" dirty="0"/>
          </a:p>
        </p:txBody>
      </p:sp>
      <p:sp>
        <p:nvSpPr>
          <p:cNvPr id="4" name="Date Placeholder 3"/>
          <p:cNvSpPr>
            <a:spLocks noGrp="1"/>
          </p:cNvSpPr>
          <p:nvPr>
            <p:ph type="dt" sz="half" idx="10"/>
          </p:nvPr>
        </p:nvSpPr>
        <p:spPr/>
        <p:txBody>
          <a:bodyPr/>
          <a:lstStyle/>
          <a:p>
            <a:r>
              <a:rPr lang="en-US" smtClean="0"/>
              <a:t>iris.peabody.vanderbilt.edu  |  www.iriscenter.com</a:t>
            </a:r>
            <a:endParaRPr lang="en-US"/>
          </a:p>
        </p:txBody>
      </p:sp>
      <p:sp>
        <p:nvSpPr>
          <p:cNvPr id="5" name="Slide Number Placeholder 4"/>
          <p:cNvSpPr>
            <a:spLocks noGrp="1"/>
          </p:cNvSpPr>
          <p:nvPr>
            <p:ph type="sldNum" sz="quarter" idx="12"/>
          </p:nvPr>
        </p:nvSpPr>
        <p:spPr/>
        <p:txBody>
          <a:bodyPr/>
          <a:lstStyle/>
          <a:p>
            <a:fld id="{5D49C583-93D1-E54A-AD29-CDC0CEC6E05C}" type="slidenum">
              <a:rPr lang="en-US" smtClean="0"/>
              <a:pPr/>
              <a:t>8</a:t>
            </a:fld>
            <a:endParaRPr lang="en-US" dirty="0"/>
          </a:p>
        </p:txBody>
      </p:sp>
    </p:spTree>
    <p:extLst>
      <p:ext uri="{BB962C8B-B14F-4D97-AF65-F5344CB8AC3E}">
        <p14:creationId xmlns:p14="http://schemas.microsoft.com/office/powerpoint/2010/main" val="3041625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HQ-TEEMS Grant: Highly Qualified Teachers of Exceptional Education, Math, and Science</a:t>
            </a:r>
            <a:endParaRPr lang="en-US" dirty="0"/>
          </a:p>
        </p:txBody>
      </p:sp>
      <p:sp>
        <p:nvSpPr>
          <p:cNvPr id="3" name="Subtitle 2"/>
          <p:cNvSpPr>
            <a:spLocks noGrp="1"/>
          </p:cNvSpPr>
          <p:nvPr>
            <p:ph type="subTitle" idx="1"/>
          </p:nvPr>
        </p:nvSpPr>
        <p:spPr>
          <a:xfrm>
            <a:off x="2438400" y="4419600"/>
            <a:ext cx="6400800" cy="1752600"/>
          </a:xfrm>
        </p:spPr>
        <p:txBody>
          <a:bodyPr/>
          <a:lstStyle/>
          <a:p>
            <a:pPr algn="r"/>
            <a:r>
              <a:rPr lang="en-US" dirty="0" smtClean="0">
                <a:solidFill>
                  <a:srgbClr val="660066"/>
                </a:solidFill>
              </a:rPr>
              <a:t>California University of Pennsylvania</a:t>
            </a:r>
          </a:p>
          <a:p>
            <a:pPr algn="r"/>
            <a:r>
              <a:rPr lang="en-US" dirty="0" smtClean="0">
                <a:solidFill>
                  <a:srgbClr val="660066"/>
                </a:solidFill>
              </a:rPr>
              <a:t>Katherine </a:t>
            </a:r>
            <a:r>
              <a:rPr lang="en-US" dirty="0" err="1" smtClean="0">
                <a:solidFill>
                  <a:srgbClr val="660066"/>
                </a:solidFill>
              </a:rPr>
              <a:t>Mitchem</a:t>
            </a:r>
            <a:r>
              <a:rPr lang="en-US" dirty="0" smtClean="0">
                <a:solidFill>
                  <a:srgbClr val="660066"/>
                </a:solidFill>
              </a:rPr>
              <a:t>, Ph.D., BCBA-D</a:t>
            </a:r>
          </a:p>
        </p:txBody>
      </p:sp>
      <p:sp>
        <p:nvSpPr>
          <p:cNvPr id="4" name="Date Placeholder 3"/>
          <p:cNvSpPr>
            <a:spLocks noGrp="1"/>
          </p:cNvSpPr>
          <p:nvPr>
            <p:ph type="dt" sz="half" idx="10"/>
          </p:nvPr>
        </p:nvSpPr>
        <p:spPr/>
        <p:txBody>
          <a:bodyPr/>
          <a:lstStyle/>
          <a:p>
            <a:r>
              <a:rPr lang="en-US" smtClean="0"/>
              <a:t>iris.peabody.vanderbilt.edu  |  www.iriscenter.com</a:t>
            </a:r>
            <a:endParaRPr lang="en-US"/>
          </a:p>
        </p:txBody>
      </p:sp>
      <p:sp>
        <p:nvSpPr>
          <p:cNvPr id="5" name="Slide Number Placeholder 4"/>
          <p:cNvSpPr>
            <a:spLocks noGrp="1"/>
          </p:cNvSpPr>
          <p:nvPr>
            <p:ph type="sldNum" sz="quarter" idx="12"/>
          </p:nvPr>
        </p:nvSpPr>
        <p:spPr/>
        <p:txBody>
          <a:bodyPr/>
          <a:lstStyle/>
          <a:p>
            <a:fld id="{280883DF-B7A2-8847-A2ED-1DB564941F5F}" type="slidenum">
              <a:rPr lang="en-US" smtClean="0"/>
              <a:pPr/>
              <a:t>9</a:t>
            </a:fld>
            <a:endParaRPr lang="en-US" dirty="0"/>
          </a:p>
        </p:txBody>
      </p:sp>
    </p:spTree>
    <p:extLst>
      <p:ext uri="{BB962C8B-B14F-4D97-AF65-F5344CB8AC3E}">
        <p14:creationId xmlns:p14="http://schemas.microsoft.com/office/powerpoint/2010/main" val="61973002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8&quot;&gt;&lt;property id=&quot;20148&quot; value=&quot;5&quot;/&gt;&lt;property id=&quot;20300&quot; value=&quot;Slide 38 - &amp;quot;The IRIS Center provides&amp;quot;&quot;/&gt;&lt;property id=&quot;20307&quot; value=&quot;267&quot;/&gt;&lt;/object&gt;&lt;object type=&quot;3&quot; unique_id=&quot;10040&quot;&gt;&lt;property id=&quot;20148&quot; value=&quot;5&quot;/&gt;&lt;property id=&quot;20300&quot; value=&quot;Slide 128&quot;/&gt;&lt;property id=&quot;20307&quot; value=&quot;308&quot;/&gt;&lt;/object&gt;&lt;object type=&quot;3&quot; unique_id=&quot;12209&quot;&gt;&lt;property id=&quot;20148&quot; value=&quot;5&quot;/&gt;&lt;property id=&quot;20300&quot; value=&quot;Slide 9 - &amp;quot;IRIS Resource Locator&amp;quot;&quot;/&gt;&lt;property id=&quot;20307&quot; value=&quot;330&quot;/&gt;&lt;/object&gt;&lt;object type=&quot;3&quot; unique_id=&quot;12210&quot;&gt;&lt;property id=&quot;20148&quot; value=&quot;5&quot;/&gt;&lt;property id=&quot;20300&quot; value=&quot;Slide 12 - &amp;quot;Module Tour&amp;quot;&quot;/&gt;&lt;property id=&quot;20307&quot; value=&quot;331&quot;/&gt;&lt;/object&gt;&lt;object type=&quot;3&quot; unique_id=&quot;14024&quot;&gt;&lt;property id=&quot;20148&quot; value=&quot;5&quot;/&gt;&lt;property id=&quot;20300&quot; value=&quot;Slide 8 - &amp;quot;IRIS Resources&amp;quot;&quot;/&gt;&lt;property id=&quot;20307&quot; value=&quot;366&quot;/&gt;&lt;/object&gt;&lt;object type=&quot;3&quot; unique_id=&quot;19567&quot;&gt;&lt;property id=&quot;20148&quot; value=&quot;5&quot;/&gt;&lt;property id=&quot;20300&quot; value=&quot;Slide 7 - &amp;quot;Finding IRIS&amp;quot;&quot;/&gt;&lt;property id=&quot;20307&quot; value=&quot;442&quot;/&gt;&lt;/object&gt;&lt;object type=&quot;3&quot; unique_id=&quot;34128&quot;&gt;&lt;property id=&quot;20148&quot; value=&quot;5&quot;/&gt;&lt;property id=&quot;20300&quot; value=&quot;Slide 30 - &amp;quot;Seminar Challenge&amp;quot;&quot;/&gt;&lt;property id=&quot;20307&quot; value=&quot;533&quot;/&gt;&lt;/object&gt;&lt;object type=&quot;3&quot; unique_id=&quot;35986&quot;&gt;&lt;property id=&quot;20148&quot; value=&quot;5&quot;/&gt;&lt;property id=&quot;20300&quot; value=&quot;Slide 48 - &amp;quot;Why Use IRIS?&amp;quot;&quot;/&gt;&lt;property id=&quot;20307&quot; value=&quot;587&quot;/&gt;&lt;/object&gt;&lt;object type=&quot;3&quot; unique_id=&quot;41459&quot;&gt;&lt;property id=&quot;20148&quot; value=&quot;5&quot;/&gt;&lt;property id=&quot;20300&quot; value=&quot;Slide 49 - &amp;quot;When asked, “Do you think in your future teaching (or other) career you will revisit any of the IRIS modules or ma&quot;/&gt;&lt;property id=&quot;20307&quot; value=&quot;633&quot;/&gt;&lt;/object&gt;&lt;object type=&quot;3&quot; unique_id=&quot;41466&quot;&gt;&lt;property id=&quot;20148&quot; value=&quot;5&quot;/&gt;&lt;property id=&quot;20300&quot; value=&quot;Slide 129&quot;/&gt;&lt;property id=&quot;20307&quot; value=&quot;640&quot;/&gt;&lt;/object&gt;&lt;object type=&quot;3&quot; unique_id=&quot;43147&quot;&gt;&lt;property id=&quot;20148&quot; value=&quot;5&quot;/&gt;&lt;property id=&quot;20300&quot; value=&quot;Slide 31 - &amp;quot;Syllabus Connection:&amp;#x0D;&amp;#x0A;Explore All Modules&amp;quot;&quot;/&gt;&lt;property id=&quot;20307&quot; value=&quot;642&quot;/&gt;&lt;/object&gt;&lt;object type=&quot;3&quot; unique_id=&quot;43148&quot;&gt;&lt;property id=&quot;20148&quot; value=&quot;5&quot;/&gt;&lt;property id=&quot;20300&quot; value=&quot;Slide 39 - &amp;quot;Reasons US Dept. of Education invested in IRIS as a National Center&amp;quot;&quot;/&gt;&lt;property id=&quot;20307&quot; value=&quot;643&quot;/&gt;&lt;/object&gt;&lt;object type=&quot;3&quot; unique_id=&quot;43149&quot;&gt;&lt;property id=&quot;20148&quot; value=&quot;5&quot;/&gt;&lt;property id=&quot;20300&quot; value=&quot;Slide 40 - &amp;quot;And,&amp;quot;&quot;/&gt;&lt;property id=&quot;20307&quot; value=&quot;644&quot;/&gt;&lt;/object&gt;&lt;object type=&quot;3&quot; unique_id=&quot;43150&quot;&gt;&lt;property id=&quot;20148&quot; value=&quot;5&quot;/&gt;&lt;property id=&quot;20300&quot; value=&quot;Slide 41 - &amp;quot;The IRIS Center &amp;quot;&quot;/&gt;&lt;property id=&quot;20307&quot; value=&quot;645&quot;/&gt;&lt;/object&gt;&lt;object type=&quot;3&quot; unique_id=&quot;43151&quot;&gt;&lt;property id=&quot;20148&quot; value=&quot;5&quot;/&gt;&lt;property id=&quot;20300&quot; value=&quot;Slide 45&quot;/&gt;&lt;property id=&quot;20307&quot; value=&quot;646&quot;/&gt;&lt;/object&gt;&lt;object type=&quot;3&quot; unique_id=&quot;43837&quot;&gt;&lt;property id=&quot;20148&quot; value=&quot;5&quot;/&gt;&lt;property id=&quot;20300&quot; value=&quot;Slide 1 - &amp;quot;WELCOME!!&amp;#x0D;&amp;#x0A;Username:  hhonors     Password:  Break&amp;quot;&quot;/&gt;&lt;property id=&quot;20307&quot; value=&quot;658&quot;/&gt;&lt;/object&gt;&lt;object type=&quot;3&quot; unique_id=&quot;43838&quot;&gt;&lt;property id=&quot;20148&quot; value=&quot;5&quot;/&gt;&lt;property id=&quot;20300&quot; value=&quot;Slide 2&quot;/&gt;&lt;property id=&quot;20307&quot; value=&quot;773&quot;/&gt;&lt;/object&gt;&lt;object type=&quot;3&quot; unique_id=&quot;43839&quot;&gt;&lt;property id=&quot;20148&quot; value=&quot;5&quot;/&gt;&lt;property id=&quot;20300&quot; value=&quot;Slide 3&quot;/&gt;&lt;property id=&quot;20307&quot; value=&quot;774&quot;/&gt;&lt;/object&gt;&lt;object type=&quot;3&quot; unique_id=&quot;43840&quot;&gt;&lt;property id=&quot;20148&quot; value=&quot;5&quot;/&gt;&lt;property id=&quot;20300&quot; value=&quot;Slide 4 - &amp;quot;IRIS Provides An Array of Materials&amp;quot;&quot;/&gt;&lt;property id=&quot;20307&quot; value=&quot;870&quot;/&gt;&lt;/object&gt;&lt;object type=&quot;3&quot; unique_id=&quot;43841&quot;&gt;&lt;property id=&quot;20148&quot; value=&quot;5&quot;/&gt;&lt;property id=&quot;20300&quot; value=&quot;Slide 5 - &amp;quot;What to Expect DURING the IRIS Intensive Seminar&amp;quot;&quot;/&gt;&lt;property id=&quot;20307&quot; value=&quot;701&quot;/&gt;&lt;/object&gt;&lt;object type=&quot;3&quot; unique_id=&quot;43842&quot;&gt;&lt;property id=&quot;20148&quot; value=&quot;5&quot;/&gt;&lt;property id=&quot;20300&quot; value=&quot;Slide 6 - &amp;quot;What to Expect AFTER the IRIS Intensive Seminar&amp;quot;&quot;/&gt;&lt;property id=&quot;20307&quot; value=&quot;702&quot;/&gt;&lt;/object&gt;&lt;object type=&quot;3&quot; unique_id=&quot;43843&quot;&gt;&lt;property id=&quot;20148&quot; value=&quot;5&quot;/&gt;&lt;property id=&quot;20300&quot; value=&quot;Slide 10&quot;/&gt;&lt;property id=&quot;20307&quot; value=&quot;796&quot;/&gt;&lt;/object&gt;&lt;object type=&quot;3&quot; unique_id=&quot;43844&quot;&gt;&lt;property id=&quot;20148&quot; value=&quot;5&quot;/&gt;&lt;property id=&quot;20300&quot; value=&quot;Slide 11 - &amp;quot;Navigating an IRIS Module&amp;quot;&quot;/&gt;&lt;property id=&quot;20307&quot; value=&quot;877&quot;/&gt;&lt;/object&gt;&lt;object type=&quot;3&quot; unique_id=&quot;43845&quot;&gt;&lt;property id=&quot;20148&quot; value=&quot;5&quot;/&gt;&lt;property id=&quot;20300&quot; value=&quot;Slide 13&quot;/&gt;&lt;property id=&quot;20307&quot; value=&quot;797&quot;/&gt;&lt;/object&gt;&lt;object type=&quot;3&quot; unique_id=&quot;43846&quot;&gt;&lt;property id=&quot;20148&quot; value=&quot;5&quot;/&gt;&lt;property id=&quot;20300&quot; value=&quot;Slide 14&quot;/&gt;&lt;property id=&quot;20307&quot; value=&quot;798&quot;/&gt;&lt;/object&gt;&lt;object type=&quot;3&quot; unique_id=&quot;43847&quot;&gt;&lt;property id=&quot;20148&quot; value=&quot;5&quot;/&gt;&lt;property id=&quot;20300&quot; value=&quot;Slide 15&quot;/&gt;&lt;property id=&quot;20307&quot; value=&quot;799&quot;/&gt;&lt;/object&gt;&lt;object type=&quot;3&quot; unique_id=&quot;43848&quot;&gt;&lt;property id=&quot;20148&quot; value=&quot;5&quot;/&gt;&lt;property id=&quot;20300&quot; value=&quot;Slide 16&quot;/&gt;&lt;property id=&quot;20307&quot; value=&quot;800&quot;/&gt;&lt;/object&gt;&lt;object type=&quot;3&quot; unique_id=&quot;43849&quot;&gt;&lt;property id=&quot;20148&quot; value=&quot;5&quot;/&gt;&lt;property id=&quot;20300&quot; value=&quot;Slide 17&quot;/&gt;&lt;property id=&quot;20307&quot; value=&quot;801&quot;/&gt;&lt;/object&gt;&lt;object type=&quot;3&quot; unique_id=&quot;43850&quot;&gt;&lt;property id=&quot;20148&quot; value=&quot;5&quot;/&gt;&lt;property id=&quot;20300&quot; value=&quot;Slide 18&quot;/&gt;&lt;property id=&quot;20307&quot; value=&quot;802&quot;/&gt;&lt;/object&gt;&lt;object type=&quot;3&quot; unique_id=&quot;43851&quot;&gt;&lt;property id=&quot;20148&quot; value=&quot;5&quot;/&gt;&lt;property id=&quot;20300&quot; value=&quot;Slide 19&quot;/&gt;&lt;property id=&quot;20307&quot; value=&quot;803&quot;/&gt;&lt;/object&gt;&lt;object type=&quot;3&quot; unique_id=&quot;43852&quot;&gt;&lt;property id=&quot;20148&quot; value=&quot;5&quot;/&gt;&lt;property id=&quot;20300&quot; value=&quot;Slide 20&quot;/&gt;&lt;property id=&quot;20307&quot; value=&quot;804&quot;/&gt;&lt;/object&gt;&lt;object type=&quot;3&quot; unique_id=&quot;43853&quot;&gt;&lt;property id=&quot;20148&quot; value=&quot;5&quot;/&gt;&lt;property id=&quot;20300&quot; value=&quot;Slide 21&quot;/&gt;&lt;property id=&quot;20307&quot; value=&quot;805&quot;/&gt;&lt;/object&gt;&lt;object type=&quot;3&quot; unique_id=&quot;43854&quot;&gt;&lt;property id=&quot;20148&quot; value=&quot;5&quot;/&gt;&lt;property id=&quot;20300&quot; value=&quot;Slide 22&quot;/&gt;&lt;property id=&quot;20307&quot; value=&quot;807&quot;/&gt;&lt;/object&gt;&lt;object type=&quot;3&quot; unique_id=&quot;43855&quot;&gt;&lt;property id=&quot;20148&quot; value=&quot;5&quot;/&gt;&lt;property id=&quot;20300&quot; value=&quot;Slide 23&quot;/&gt;&lt;property id=&quot;20307&quot; value=&quot;808&quot;/&gt;&lt;/object&gt;&lt;object type=&quot;3&quot; unique_id=&quot;43856&quot;&gt;&lt;property id=&quot;20148&quot; value=&quot;5&quot;/&gt;&lt;property id=&quot;20300&quot; value=&quot;Slide 24&quot;/&gt;&lt;property id=&quot;20307&quot; value=&quot;810&quot;/&gt;&lt;/object&gt;&lt;object type=&quot;3&quot; unique_id=&quot;43857&quot;&gt;&lt;property id=&quot;20148&quot; value=&quot;5&quot;/&gt;&lt;property id=&quot;20300&quot; value=&quot;Slide 25&quot;/&gt;&lt;property id=&quot;20307&quot; value=&quot;811&quot;/&gt;&lt;/object&gt;&lt;object type=&quot;3&quot; unique_id=&quot;43858&quot;&gt;&lt;property id=&quot;20148&quot; value=&quot;5&quot;/&gt;&lt;property id=&quot;20300&quot; value=&quot;Slide 26&quot;/&gt;&lt;property id=&quot;20307&quot; value=&quot;812&quot;/&gt;&lt;/object&gt;&lt;object type=&quot;3&quot; unique_id=&quot;43859&quot;&gt;&lt;property id=&quot;20148&quot; value=&quot;5&quot;/&gt;&lt;property id=&quot;20300&quot; value=&quot;Slide 27&quot;/&gt;&lt;property id=&quot;20307&quot; value=&quot;813&quot;/&gt;&lt;/object&gt;&lt;object type=&quot;3&quot; unique_id=&quot;43860&quot;&gt;&lt;property id=&quot;20148&quot; value=&quot;5&quot;/&gt;&lt;property id=&quot;20300&quot; value=&quot;Slide 28&quot;/&gt;&lt;property id=&quot;20307&quot; value=&quot;814&quot;/&gt;&lt;/object&gt;&lt;object type=&quot;3&quot; unique_id=&quot;43861&quot;&gt;&lt;property id=&quot;20148&quot; value=&quot;5&quot;/&gt;&lt;property id=&quot;20300&quot; value=&quot;Slide 29&quot;/&gt;&lt;property id=&quot;20307&quot; value=&quot;815&quot;/&gt;&lt;/object&gt;&lt;object type=&quot;3&quot; unique_id=&quot;43862&quot;&gt;&lt;property id=&quot;20148&quot; value=&quot;5&quot;/&gt;&lt;property id=&quot;20300&quot; value=&quot;Slide 32 - &amp;quot;Planning Guide:&amp;#x0D;&amp;#x0A;Star Legacy Modules&amp;quot;&quot;/&gt;&lt;property id=&quot;20307&quot; value=&quot;992&quot;/&gt;&lt;/object&gt;&lt;object type=&quot;3&quot; unique_id=&quot;43863&quot;&gt;&lt;property id=&quot;20148&quot; value=&quot;5&quot;/&gt;&lt;property id=&quot;20300&quot; value=&quot;Slide 33 - &amp;quot;Getting Personal&amp;quot;&quot;/&gt;&lt;property id=&quot;20307&quot; value=&quot;911&quot;/&gt;&lt;/object&gt;&lt;object type=&quot;3&quot; unique_id=&quot;43864&quot;&gt;&lt;property id=&quot;20148&quot; value=&quot;5&quot;/&gt;&lt;property id=&quot;20300&quot; value=&quot;Slide 34&quot;/&gt;&lt;property id=&quot;20307&quot; value=&quot;691&quot;/&gt;&lt;/object&gt;&lt;object type=&quot;3&quot; unique_id=&quot;43865&quot;&gt;&lt;property id=&quot;20148&quot; value=&quot;5&quot;/&gt;&lt;property id=&quot;20300&quot; value=&quot;Slide 35&quot;/&gt;&lt;property id=&quot;20307&quot; value=&quot;775&quot;/&gt;&lt;/object&gt;&lt;object type=&quot;3&quot; unique_id=&quot;43866&quot;&gt;&lt;property id=&quot;20148&quot; value=&quot;5&quot;/&gt;&lt;property id=&quot;20300&quot; value=&quot;Slide 36&quot;/&gt;&lt;property id=&quot;20307&quot; value=&quot;779&quot;/&gt;&lt;/object&gt;&lt;object type=&quot;3&quot; unique_id=&quot;43867&quot;&gt;&lt;property id=&quot;20148&quot; value=&quot;5&quot;/&gt;&lt;property id=&quot;20300&quot; value=&quot;Slide 37&quot;/&gt;&lt;property id=&quot;20307&quot; value=&quot;780&quot;/&gt;&lt;/object&gt;&lt;object type=&quot;3&quot; unique_id=&quot;43868&quot;&gt;&lt;property id=&quot;20148&quot; value=&quot;5&quot;/&gt;&lt;property id=&quot;20300&quot; value=&quot;Slide 42&quot;/&gt;&lt;property id=&quot;20307&quot; value=&quot;781&quot;/&gt;&lt;/object&gt;&lt;object type=&quot;3&quot; unique_id=&quot;43869&quot;&gt;&lt;property id=&quot;20148&quot; value=&quot;5&quot;/&gt;&lt;property id=&quot;20300&quot; value=&quot;Slide 43 - &amp;quot;Number of Visits to IRIS Web Site &amp;#x0D;&amp;#x0A;by Year&amp;quot;&quot;/&gt;&lt;property id=&quot;20307&quot; value=&quot;847&quot;/&gt;&lt;/object&gt;&lt;object type=&quot;3&quot; unique_id=&quot;43870&quot;&gt;&lt;property id=&quot;20148&quot; value=&quot;5&quot;/&gt;&lt;property id=&quot;20300&quot; value=&quot;Slide 44 - &amp;quot;Top 10 Visiting States 2012&amp;quot;&quot;/&gt;&lt;property id=&quot;20307&quot; value=&quot;848&quot;/&gt;&lt;/object&gt;&lt;object type=&quot;3&quot; unique_id=&quot;43871&quot;&gt;&lt;property id=&quot;20148&quot; value=&quot;5&quot;/&gt;&lt;property id=&quot;20300&quot; value=&quot;Slide 46 - &amp;quot;IRIS@CGU&amp;quot;&quot;/&gt;&lt;property id=&quot;20307&quot; value=&quot;695&quot;/&gt;&lt;/object&gt;&lt;object type=&quot;3&quot; unique_id=&quot;43872&quot;&gt;&lt;property id=&quot;20148&quot; value=&quot;5&quot;/&gt;&lt;property id=&quot;20300&quot; value=&quot;Slide 47&quot;/&gt;&lt;property id=&quot;20307&quot; value=&quot;713&quot;/&gt;&lt;/object&gt;&lt;object type=&quot;3&quot; unique_id=&quot;43873&quot;&gt;&lt;property id=&quot;20148&quot; value=&quot;5&quot;/&gt;&lt;property id=&quot;20300&quot; value=&quot;Slide 50 - &amp;quot;The Added Value of IRIS Modules&amp;quot;&quot;/&gt;&lt;property id=&quot;20307&quot; value=&quot;767&quot;/&gt;&lt;/object&gt;&lt;object type=&quot;3&quot; unique_id=&quot;43874&quot;&gt;&lt;property id=&quot;20148&quot; value=&quot;5&quot;/&gt;&lt;property id=&quot;20300&quot; value=&quot;Slide 51 - &amp;quot;The Added Value of IRIS Modules&amp;quot;&quot;/&gt;&lt;property id=&quot;20307&quot; value=&quot;769&quot;/&gt;&lt;/object&gt;&lt;object type=&quot;3&quot; unique_id=&quot;43875&quot;&gt;&lt;property id=&quot;20148&quot; value=&quot;5&quot;/&gt;&lt;property id=&quot;20300&quot; value=&quot;Slide 52 - &amp;quot;The Added Value of IRIS Modules&amp;quot;&quot;/&gt;&lt;property id=&quot;20307&quot; value=&quot;772&quot;/&gt;&lt;/object&gt;&lt;object type=&quot;3&quot; unique_id=&quot;43876&quot;&gt;&lt;property id=&quot;20148&quot; value=&quot;5&quot;/&gt;&lt;property id=&quot;20300&quot; value=&quot;Slide 53 - &amp;quot;IRIS Resources&amp;quot;&quot;/&gt;&lt;property id=&quot;20307&quot; value=&quot;743&quot;/&gt;&lt;/object&gt;&lt;object type=&quot;3&quot; unique_id=&quot;43877&quot;&gt;&lt;property id=&quot;20148&quot; value=&quot;5&quot;/&gt;&lt;property id=&quot;20300&quot; value=&quot;Slide 54 - &amp;quot;Case Studies&amp;quot;&quot;/&gt;&lt;property id=&quot;20307&quot; value=&quot;765&quot;/&gt;&lt;/object&gt;&lt;object type=&quot;3&quot; unique_id=&quot;43878&quot;&gt;&lt;property id=&quot;20148&quot; value=&quot;5&quot;/&gt;&lt;property id=&quot;20300&quot; value=&quot;Slide 55 - &amp;quot;Syllabus Connection:&amp;#x0D;&amp;#x0A;Explore Case Studies&amp;quot;&quot;/&gt;&lt;property id=&quot;20307&quot; value=&quot;993&quot;/&gt;&lt;/object&gt;&lt;object type=&quot;3&quot; unique_id=&quot;43879&quot;&gt;&lt;property id=&quot;20148&quot; value=&quot;5&quot;/&gt;&lt;property id=&quot;20300&quot; value=&quot;Slide 56 - &amp;quot;Planning Guide:&amp;#x0D;&amp;#x0A;Case Studies&amp;#x0D;&amp;#x0A;&amp;quot;&quot;/&gt;&lt;property id=&quot;20307&quot; value=&quot;912&quot;/&gt;&lt;/object&gt;&lt;object type=&quot;3&quot; unique_id=&quot;43880&quot;&gt;&lt;property id=&quot;20148&quot; value=&quot;5&quot;/&gt;&lt;property id=&quot;20300&quot; value=&quot;Slide 57 - &amp;quot;Tips for Implementing&amp;#x0D;&amp;#x0A;Modules &amp;amp; Case Studies&amp;quot;&quot;/&gt;&lt;property id=&quot;20307&quot; value=&quot;913&quot;/&gt;&lt;/object&gt;&lt;object type=&quot;3&quot; unique_id=&quot;43881&quot;&gt;&lt;property id=&quot;20148&quot; value=&quot;5&quot;/&gt;&lt;property id=&quot;20300&quot; value=&quot;Slide 58 - &amp;quot;For Instructors&amp;quot;&quot;/&gt;&lt;property id=&quot;20307&quot; value=&quot;914&quot;/&gt;&lt;/object&gt;&lt;object type=&quot;3&quot; unique_id=&quot;43882&quot;&gt;&lt;property id=&quot;20148&quot; value=&quot;5&quot;/&gt;&lt;property id=&quot;20300&quot; value=&quot;Slide 59 - &amp;quot;Ways to Deliver IRIS Modules&amp;quot;&quot;/&gt;&lt;property id=&quot;20307&quot; value=&quot;915&quot;/&gt;&lt;/object&gt;&lt;object type=&quot;3&quot; unique_id=&quot;43883&quot;&gt;&lt;property id=&quot;20148&quot; value=&quot;5&quot;/&gt;&lt;property id=&quot;20300&quot; value=&quot;Slide 60 - &amp;quot;Teaching Students to Access IRIS&amp;quot;&quot;/&gt;&lt;property id=&quot;20307&quot; value=&quot;931&quot;/&gt;&lt;/object&gt;&lt;object type=&quot;3&quot; unique_id=&quot;43884&quot;&gt;&lt;property id=&quot;20148&quot; value=&quot;5&quot;/&gt;&lt;property id=&quot;20300&quot; value=&quot;Slide 61 - &amp;quot;Sample Syllabi Examples&amp;quot;&quot;/&gt;&lt;property id=&quot;20307&quot; value=&quot;932&quot;/&gt;&lt;/object&gt;&lt;object type=&quot;3&quot; unique_id=&quot;43885&quot;&gt;&lt;property id=&quot;20148&quot; value=&quot;5&quot;/&gt;&lt;property id=&quot;20300&quot; value=&quot;Slide 62 - &amp;quot;Sample: “Intro to SPED”&amp;quot;&quot;/&gt;&lt;property id=&quot;20307&quot; value=&quot;933&quot;/&gt;&lt;/object&gt;&lt;object type=&quot;3&quot; unique_id=&quot;43886&quot;&gt;&lt;property id=&quot;20148&quot; value=&quot;5&quot;/&gt;&lt;property id=&quot;20300&quot; value=&quot;Slide 63 - &amp;quot;Sample: Curriculum Course&amp;quot;&quot;/&gt;&lt;property id=&quot;20307&quot; value=&quot;934&quot;/&gt;&lt;/object&gt;&lt;object type=&quot;3&quot; unique_id=&quot;43887&quot;&gt;&lt;property id=&quot;20148&quot; value=&quot;5&quot;/&gt;&lt;property id=&quot;20300&quot; value=&quot;Slide 64 - &amp;quot;Sample: Course on CLDE Students&amp;quot;&quot;/&gt;&lt;property id=&quot;20307&quot; value=&quot;935&quot;/&gt;&lt;/object&gt;&lt;object type=&quot;3&quot; unique_id=&quot;43888&quot;&gt;&lt;property id=&quot;20148&quot; value=&quot;5&quot;/&gt;&lt;property id=&quot;20300&quot; value=&quot;Slide 65 - &amp;quot;Sample: Classroom Mgt &amp;amp; Support&amp;quot;&quot;/&gt;&lt;property id=&quot;20307&quot; value=&quot;937&quot;/&gt;&lt;/object&gt;&lt;object type=&quot;3&quot; unique_id=&quot;43889&quot;&gt;&lt;property id=&quot;20148&quot; value=&quot;5&quot;/&gt;&lt;property id=&quot;20300&quot; value=&quot;Slide 66 - &amp;quot;Syllabus Quiz&amp;quot;&quot;/&gt;&lt;property id=&quot;20307&quot; value=&quot;938&quot;/&gt;&lt;/object&gt;&lt;object type=&quot;3&quot; unique_id=&quot;43890&quot;&gt;&lt;property id=&quot;20148&quot; value=&quot;5&quot;/&gt;&lt;property id=&quot;20300&quot; value=&quot;Slide 67 - &amp;quot;Syllabus Quiz:  Examples&amp;quot;&quot;/&gt;&lt;property id=&quot;20307&quot; value=&quot;944&quot;/&gt;&lt;/object&gt;&lt;object type=&quot;3&quot; unique_id=&quot;43891&quot;&gt;&lt;property id=&quot;20148&quot; value=&quot;5&quot;/&gt;&lt;property id=&quot;20300&quot; value=&quot;Slide 68 - &amp;quot;Syllabus Quiz:  Examples&amp;quot;&quot;/&gt;&lt;property id=&quot;20307&quot; value=&quot;940&quot;/&gt;&lt;/object&gt;&lt;object type=&quot;3&quot; unique_id=&quot;43892&quot;&gt;&lt;property id=&quot;20148&quot; value=&quot;5&quot;/&gt;&lt;property id=&quot;20300&quot; value=&quot;Slide 69 - &amp;quot;Syllabus Quiz:  Examples&amp;quot;&quot;/&gt;&lt;property id=&quot;20307&quot; value=&quot;941&quot;/&gt;&lt;/object&gt;&lt;object type=&quot;3&quot; unique_id=&quot;43893&quot;&gt;&lt;property id=&quot;20148&quot; value=&quot;5&quot;/&gt;&lt;property id=&quot;20300&quot; value=&quot;Slide 70 - &amp;quot;Syllabus Quiz:  Examples&amp;quot;&quot;/&gt;&lt;property id=&quot;20307&quot; value=&quot;943&quot;/&gt;&lt;/object&gt;&lt;object type=&quot;3&quot; unique_id=&quot;43894&quot;&gt;&lt;property id=&quot;20148&quot; value=&quot;5&quot;/&gt;&lt;property id=&quot;20300&quot; value=&quot;Slide 71 - &amp;quot;Assessing Student Knowledge&amp;quot;&quot;/&gt;&lt;property id=&quot;20307&quot; value=&quot;942&quot;/&gt;&lt;/object&gt;&lt;object type=&quot;3&quot; unique_id=&quot;43895&quot;&gt;&lt;property id=&quot;20148&quot; value=&quot;5&quot;/&gt;&lt;property id=&quot;20300&quot; value=&quot;Slide 72 - &amp;quot;Tips for Using Case Studies&amp;quot;&quot;/&gt;&lt;property id=&quot;20307&quot; value=&quot;939&quot;/&gt;&lt;/object&gt;&lt;object type=&quot;3&quot; unique_id=&quot;43896&quot;&gt;&lt;property id=&quot;20148&quot; value=&quot;5&quot;/&gt;&lt;property id=&quot;20300&quot; value=&quot;Slide 73 - &amp;quot;&amp;#x0D;&amp;#x0A;&amp;quot;&quot;/&gt;&lt;property id=&quot;20307&quot; value=&quot;782&quot;/&gt;&lt;/object&gt;&lt;object type=&quot;3&quot; unique_id=&quot;43897&quot;&gt;&lt;property id=&quot;20148&quot; value=&quot;5&quot;/&gt;&lt;property id=&quot;20300&quot; value=&quot;Slide 74 - &amp;quot;IRIS Resources&amp;quot;&quot;/&gt;&lt;property id=&quot;20307&quot; value=&quot;794&quot;/&gt;&lt;/object&gt;&lt;object type=&quot;3&quot; unique_id=&quot;43898&quot;&gt;&lt;property id=&quot;20148&quot; value=&quot;5&quot;/&gt;&lt;property id=&quot;20300&quot; value=&quot;Slide 75 - &amp;quot;Activities&amp;quot;&quot;/&gt;&lt;property id=&quot;20307&quot; value=&quot;946&quot;/&gt;&lt;/object&gt;&lt;object type=&quot;3&quot; unique_id=&quot;43899&quot;&gt;&lt;property id=&quot;20148&quot; value=&quot;5&quot;/&gt;&lt;property id=&quot;20300&quot; value=&quot;Slide 76 - &amp;quot;Syllabus Connection:&amp;#x0D;&amp;#x0A;Explore Activities&amp;quot;&quot;/&gt;&lt;property id=&quot;20307&quot; value=&quot;994&quot;/&gt;&lt;/object&gt;&lt;object type=&quot;3&quot; unique_id=&quot;43900&quot;&gt;&lt;property id=&quot;20148&quot; value=&quot;5&quot;/&gt;&lt;property id=&quot;20300&quot; value=&quot;Slide 77 - &amp;quot;&amp;#x0D;&amp;#x0A;Planning Guide:&amp;#x0D;&amp;#x0A;Activities&amp;#x0D;&amp;#x0A;&amp;quot;&quot;/&gt;&lt;property id=&quot;20307&quot; value=&quot;863&quot;/&gt;&lt;/object&gt;&lt;object type=&quot;3&quot; unique_id=&quot;43901&quot;&gt;&lt;property id=&quot;20148&quot; value=&quot;5&quot;/&gt;&lt;property id=&quot;20300&quot; value=&quot;Slide 78 - &amp;quot;Information Briefs &amp;amp; Podcasts&amp;quot;&quot;/&gt;&lt;property id=&quot;20307&quot; value=&quot;862&quot;/&gt;&lt;/object&gt;&lt;object type=&quot;3&quot; unique_id=&quot;43902&quot;&gt;&lt;property id=&quot;20148&quot; value=&quot;5&quot;/&gt;&lt;property id=&quot;20300&quot; value=&quot;Slide 79 - &amp;quot;Syllabus Connection:&amp;#x0D;&amp;#x0A;Information Briefs &amp;amp; Podcasts&amp;quot;&quot;/&gt;&lt;property id=&quot;20307&quot; value=&quot;995&quot;/&gt;&lt;/object&gt;&lt;object type=&quot;3&quot; unique_id=&quot;43903&quot;&gt;&lt;property id=&quot;20148&quot; value=&quot;5&quot;/&gt;&lt;property id=&quot;20300&quot; value=&quot;Slide 80 - &amp;quot;Planning Guide:&amp;#x0D;&amp;#x0A;Information Briefs/Podcasts&amp;quot;&quot;/&gt;&lt;property id=&quot;20307&quot; value=&quot;991&quot;/&gt;&lt;/object&gt;&lt;object type=&quot;3&quot; unique_id=&quot;43904&quot;&gt;&lt;property id=&quot;20148&quot; value=&quot;5&quot;/&gt;&lt;property id=&quot;20300&quot; value=&quot;Slide 81 - &amp;quot;Break!!!&amp;quot;&quot;/&gt;&lt;property id=&quot;20307&quot; value=&quot;949&quot;/&gt;&lt;/object&gt;&lt;object type=&quot;3&quot; unique_id=&quot;43905&quot;&gt;&lt;property id=&quot;20148&quot; value=&quot;5&quot;/&gt;&lt;property id=&quot;20300&quot; value=&quot;Slide 82 - &amp;quot;Tips for Implementing&amp;#x0D;&amp;#x0A;Activities &amp;amp; Information Briefs&amp;quot;&quot;/&gt;&lt;property id=&quot;20307&quot; value=&quot;950&quot;/&gt;&lt;/object&gt;&lt;object type=&quot;3&quot; unique_id=&quot;43906&quot;&gt;&lt;property id=&quot;20148&quot; value=&quot;5&quot;/&gt;&lt;property id=&quot;20300&quot; value=&quot;Slide 83 - &amp;quot;Tips for Implementing&amp;#x0D;&amp;#x0A;Activities&amp;quot;&quot;/&gt;&lt;property id=&quot;20307&quot; value=&quot;951&quot;/&gt;&lt;/object&gt;&lt;object type=&quot;3&quot; unique_id=&quot;43907&quot;&gt;&lt;property id=&quot;20148&quot; value=&quot;5&quot;/&gt;&lt;property id=&quot;20300&quot; value=&quot;Slide 84 - &amp;quot;Tips for Implementing&amp;#x0D;&amp;#x0A;Information Briefs&amp;quot;&quot;/&gt;&lt;property id=&quot;20307&quot; value=&quot;952&quot;/&gt;&lt;/object&gt;&lt;object type=&quot;3&quot; unique_id=&quot;43908&quot;&gt;&lt;property id=&quot;20148&quot; value=&quot;5&quot;/&gt;&lt;property id=&quot;20300&quot; value=&quot;Slide 85 - &amp;quot;Tips for Implementing&amp;#x0D;&amp;#x0A;Information Briefs&amp;quot;&quot;/&gt;&lt;property id=&quot;20307&quot; value=&quot;955&quot;/&gt;&lt;/object&gt;&lt;object type=&quot;3&quot; unique_id=&quot;43909&quot;&gt;&lt;property id=&quot;20148&quot; value=&quot;5&quot;/&gt;&lt;property id=&quot;20300&quot; value=&quot;Slide 86 - &amp;quot;Tips for Implementing&amp;#x0D;&amp;#x0A;Information Briefs&amp;quot;&quot;/&gt;&lt;property id=&quot;20307&quot; value=&quot;956&quot;/&gt;&lt;/object&gt;&lt;object type=&quot;3&quot; unique_id=&quot;43910&quot;&gt;&lt;property id=&quot;20148&quot; value=&quot;5&quot;/&gt;&lt;property id=&quot;20300&quot; value=&quot;Slide 87 - &amp;quot;How Do IRIS Resources Match The Characteristics of Today’s Students?&amp;quot;&quot;/&gt;&lt;property id=&quot;20307&quot; value=&quot;958&quot;/&gt;&lt;/object&gt;&lt;object type=&quot;3&quot; unique_id=&quot;43911&quot;&gt;&lt;property id=&quot;20148&quot; value=&quot;5&quot;/&gt;&lt;property id=&quot;20300&quot; value=&quot;Slide 88 - &amp;quot;Syllabus Planning Guide&amp;quot;&quot;/&gt;&lt;property id=&quot;20307&quot; value=&quot;948&quot;/&gt;&lt;/object&gt;&lt;object type=&quot;3&quot; unique_id=&quot;43912&quot;&gt;&lt;property id=&quot;20148&quot; value=&quot;5&quot;/&gt;&lt;property id=&quot;20300&quot; value=&quot;Slide 89 - &amp;quot;Syllabus Planning in &amp;#x0D;&amp;#x0A;Content/Interest Groups&amp;quot;&quot;/&gt;&lt;property id=&quot;20307&quot; value=&quot;957&quot;/&gt;&lt;/object&gt;&lt;object type=&quot;3&quot; unique_id=&quot;43913&quot;&gt;&lt;property id=&quot;20148&quot; value=&quot;5&quot;/&gt;&lt;property id=&quot;20300&quot; value=&quot;Slide 90 - &amp;quot;Green Card Wrap Up&amp;quot;&quot;/&gt;&lt;property id=&quot;20307&quot; value=&quot;953&quot;/&gt;&lt;/object&gt;&lt;object type=&quot;3&quot; unique_id=&quot;43914&quot;&gt;&lt;property id=&quot;20148&quot; value=&quot;5&quot;/&gt;&lt;property id=&quot;20300&quot; value=&quot;Slide 91&quot;/&gt;&lt;property id=&quot;20307&quot; value=&quot;960&quot;/&gt;&lt;/object&gt;&lt;object type=&quot;3&quot; unique_id=&quot;43915&quot;&gt;&lt;property id=&quot;20148&quot; value=&quot;5&quot;/&gt;&lt;property id=&quot;20300&quot; value=&quot;Slide 92 - &amp;quot;WELCOME!!&amp;quot;&quot;/&gt;&lt;property id=&quot;20307&quot; value=&quot;961&quot;/&gt;&lt;/object&gt;&lt;object type=&quot;3&quot; unique_id=&quot;43916&quot;&gt;&lt;property id=&quot;20148&quot; value=&quot;5&quot;/&gt;&lt;property id=&quot;20300&quot; value=&quot;Slide 93 - &amp;quot;University Groups&amp;quot;&quot;/&gt;&lt;property id=&quot;20307&quot; value=&quot;962&quot;/&gt;&lt;/object&gt;&lt;object type=&quot;3&quot; unique_id=&quot;43917&quot;&gt;&lt;property id=&quot;20148&quot; value=&quot;5&quot;/&gt;&lt;property id=&quot;20300&quot; value=&quot;Slide 94 - &amp;quot;Brief Overview: &amp;#x0D;&amp;#x0A;Other Amazing Tools&amp;quot;&quot;/&gt;&lt;property id=&quot;20307&quot; value=&quot;784&quot;/&gt;&lt;/object&gt;&lt;object type=&quot;3&quot; unique_id=&quot;43918&quot;&gt;&lt;property id=&quot;20148&quot; value=&quot;5&quot;/&gt;&lt;property id=&quot;20300&quot; value=&quot;Slide 95&quot;/&gt;&lt;property id=&quot;20307&quot; value=&quot;963&quot;/&gt;&lt;/object&gt;&lt;object type=&quot;3&quot; unique_id=&quot;43919&quot;&gt;&lt;property id=&quot;20148&quot; value=&quot;5&quot;/&gt;&lt;property id=&quot;20300&quot; value=&quot;Slide 96&quot;/&gt;&lt;property id=&quot;20307&quot; value=&quot;964&quot;/&gt;&lt;/object&gt;&lt;object type=&quot;3&quot; unique_id=&quot;43920&quot;&gt;&lt;property id=&quot;20148&quot; value=&quot;5&quot;/&gt;&lt;property id=&quot;20300&quot; value=&quot;Slide 97&quot;/&gt;&lt;property id=&quot;20307&quot; value=&quot;965&quot;/&gt;&lt;/object&gt;&lt;object type=&quot;3&quot; unique_id=&quot;43921&quot;&gt;&lt;property id=&quot;20148&quot; value=&quot;5&quot;/&gt;&lt;property id=&quot;20300&quot; value=&quot;Slide 98&quot;/&gt;&lt;property id=&quot;20307&quot; value=&quot;966&quot;/&gt;&lt;/object&gt;&lt;object type=&quot;3&quot; unique_id=&quot;43922&quot;&gt;&lt;property id=&quot;20148&quot; value=&quot;5&quot;/&gt;&lt;property id=&quot;20300&quot; value=&quot;Slide 99 - &amp;quot;Other National Centers, Websites, and Resources&amp;quot;&quot;/&gt;&lt;property id=&quot;20307&quot; value=&quot;755&quot;/&gt;&lt;/object&gt;&lt;object type=&quot;3&quot; unique_id=&quot;43923&quot;&gt;&lt;property id=&quot;20148&quot; value=&quot;5&quot;/&gt;&lt;property id=&quot;20300&quot; value=&quot;Slide 100 - &amp;quot;Explore Advanced Tools &amp;#x0D;&amp;#x0A;In Groups&amp;quot;&quot;/&gt;&lt;property id=&quot;20307&quot; value=&quot;968&quot;/&gt;&lt;/object&gt;&lt;object type=&quot;3&quot; unique_id=&quot;43924&quot;&gt;&lt;property id=&quot;20148&quot; value=&quot;5&quot;/&gt;&lt;property id=&quot;20300&quot; value=&quot;Slide 101 - &amp;quot;Share Advanced Tools&amp;quot;&quot;/&gt;&lt;property id=&quot;20307&quot; value=&quot;969&quot;/&gt;&lt;/object&gt;&lt;object type=&quot;3&quot; unique_id=&quot;43925&quot;&gt;&lt;property id=&quot;20148&quot; value=&quot;5&quot;/&gt;&lt;property id=&quot;20300&quot; value=&quot;Slide 102 - &amp;quot;Using Resources to Complement Each other &amp;quot;&quot;/&gt;&lt;property id=&quot;20307&quot; value=&quot;967&quot;/&gt;&lt;/object&gt;&lt;object type=&quot;3&quot; unique_id=&quot;43926&quot;&gt;&lt;property id=&quot;20148&quot; value=&quot;5&quot;/&gt;&lt;property id=&quot;20300&quot; value=&quot;Slide 103 - &amp;quot;Concept Map For Wrapping IRIS Resources&amp;quot;&quot;/&gt;&lt;property id=&quot;20307&quot; value=&quot;869&quot;/&gt;&lt;/object&gt;&lt;object type=&quot;3&quot; unique_id=&quot;43927&quot;&gt;&lt;property id=&quot;20148&quot; value=&quot;5&quot;/&gt;&lt;property id=&quot;20300&quot; value=&quot;Slide 104 - &amp;quot;Draft A Concept Map of IRIS Resources for your courses&amp;#x0D;&amp;#x0A;&amp;quot;&quot;/&gt;&lt;property id=&quot;20307&quot; value=&quot;760&quot;/&gt;&lt;/object&gt;&lt;object type=&quot;3&quot; unique_id=&quot;43928&quot;&gt;&lt;property id=&quot;20148&quot; value=&quot;5&quot;/&gt;&lt;property id=&quot;20300&quot; value=&quot;Slide 105&quot;/&gt;&lt;property id=&quot;20307&quot; value=&quot;970&quot;/&gt;&lt;/object&gt;&lt;object type=&quot;3&quot; unique_id=&quot;43929&quot;&gt;&lt;property id=&quot;20148&quot; value=&quot;5&quot;/&gt;&lt;property id=&quot;20300&quot; value=&quot;Slide 106&quot;/&gt;&lt;property id=&quot;20307&quot; value=&quot;971&quot;/&gt;&lt;/object&gt;&lt;object type=&quot;3&quot; unique_id=&quot;43930&quot;&gt;&lt;property id=&quot;20148&quot; value=&quot;5&quot;/&gt;&lt;property id=&quot;20300&quot; value=&quot;Slide 107&quot;/&gt;&lt;property id=&quot;20307&quot; value=&quot;987&quot;/&gt;&lt;/object&gt;&lt;object type=&quot;3&quot; unique_id=&quot;43931&quot;&gt;&lt;property id=&quot;20148&quot; value=&quot;5&quot;/&gt;&lt;property id=&quot;20300&quot; value=&quot;Slide 108&quot;/&gt;&lt;property id=&quot;20307&quot; value=&quot;974&quot;/&gt;&lt;/object&gt;&lt;object type=&quot;3&quot; unique_id=&quot;43932&quot;&gt;&lt;property id=&quot;20148&quot; value=&quot;5&quot;/&gt;&lt;property id=&quot;20300&quot; value=&quot;Slide 109&quot;/&gt;&lt;property id=&quot;20307&quot; value=&quot;975&quot;/&gt;&lt;/object&gt;&lt;object type=&quot;3&quot; unique_id=&quot;43933&quot;&gt;&lt;property id=&quot;20148&quot; value=&quot;5&quot;/&gt;&lt;property id=&quot;20300&quot; value=&quot;Slide 110&quot;/&gt;&lt;property id=&quot;20307&quot; value=&quot;976&quot;/&gt;&lt;/object&gt;&lt;object type=&quot;3&quot; unique_id=&quot;43934&quot;&gt;&lt;property id=&quot;20148&quot; value=&quot;5&quot;/&gt;&lt;property id=&quot;20300&quot; value=&quot;Slide 111&quot;/&gt;&lt;property id=&quot;20307&quot; value=&quot;977&quot;/&gt;&lt;/object&gt;&lt;object type=&quot;3&quot; unique_id=&quot;43935&quot;&gt;&lt;property id=&quot;20148&quot; value=&quot;5&quot;/&gt;&lt;property id=&quot;20300&quot; value=&quot;Slide 112&quot;/&gt;&lt;property id=&quot;20307&quot; value=&quot;978&quot;/&gt;&lt;/object&gt;&lt;object type=&quot;3&quot; unique_id=&quot;43936&quot;&gt;&lt;property id=&quot;20148&quot; value=&quot;5&quot;/&gt;&lt;property id=&quot;20300&quot; value=&quot;Slide 113&quot;/&gt;&lt;property id=&quot;20307&quot; value=&quot;979&quot;/&gt;&lt;/object&gt;&lt;object type=&quot;3&quot; unique_id=&quot;43937&quot;&gt;&lt;property id=&quot;20148&quot; value=&quot;5&quot;/&gt;&lt;property id=&quot;20300&quot; value=&quot;Slide 114&quot;/&gt;&lt;property id=&quot;20307&quot; value=&quot;980&quot;/&gt;&lt;/object&gt;&lt;object type=&quot;3&quot; unique_id=&quot;43938&quot;&gt;&lt;property id=&quot;20148&quot; value=&quot;5&quot;/&gt;&lt;property id=&quot;20300&quot; value=&quot;Slide 115&quot;/&gt;&lt;property id=&quot;20307&quot; value=&quot;981&quot;/&gt;&lt;/object&gt;&lt;object type=&quot;3&quot; unique_id=&quot;43939&quot;&gt;&lt;property id=&quot;20148&quot; value=&quot;5&quot;/&gt;&lt;property id=&quot;20300&quot; value=&quot;Slide 116 - &amp;quot;What to Expect AFTER the IRIS Intensive Seminar&amp;quot;&quot;/&gt;&lt;property id=&quot;20307&quot; value=&quot;989&quot;/&gt;&lt;/object&gt;&lt;object type=&quot;3&quot; unique_id=&quot;43940&quot;&gt;&lt;property id=&quot;20148&quot; value=&quot;5&quot;/&gt;&lt;property id=&quot;20300&quot; value=&quot;Slide 117 - &amp;quot;Coordinating IRIS Materials Use&amp;quot;&quot;/&gt;&lt;property id=&quot;20307&quot; value=&quot;983&quot;/&gt;&lt;/object&gt;&lt;object type=&quot;3&quot; unique_id=&quot;43941&quot;&gt;&lt;property id=&quot;20148&quot; value=&quot;5&quot;/&gt;&lt;property id=&quot;20300&quot; value=&quot;Slide 118&quot;/&gt;&lt;property id=&quot;20307&quot; value=&quot;880&quot;/&gt;&lt;/object&gt;&lt;object type=&quot;3&quot; unique_id=&quot;43942&quot;&gt;&lt;property id=&quot;20148&quot; value=&quot;5&quot;/&gt;&lt;property id=&quot;20300&quot; value=&quot;Slide 119&quot;/&gt;&lt;property id=&quot;20307&quot; value=&quot;984&quot;/&gt;&lt;/object&gt;&lt;object type=&quot;3&quot; unique_id=&quot;43943&quot;&gt;&lt;property id=&quot;20148&quot; value=&quot;5&quot;/&gt;&lt;property id=&quot;20300&quot; value=&quot;Slide 120&quot;/&gt;&lt;property id=&quot;20307&quot; value=&quot;985&quot;/&gt;&lt;/object&gt;&lt;object type=&quot;3&quot; unique_id=&quot;43944&quot;&gt;&lt;property id=&quot;20148&quot; value=&quot;5&quot;/&gt;&lt;property id=&quot;20300&quot; value=&quot;Slide 121&quot;/&gt;&lt;property id=&quot;20307&quot; value=&quot;986&quot;/&gt;&lt;/object&gt;&lt;object type=&quot;3&quot; unique_id=&quot;43945&quot;&gt;&lt;property id=&quot;20148&quot; value=&quot;5&quot;/&gt;&lt;property id=&quot;20300&quot; value=&quot;Slide 122&quot;/&gt;&lt;property id=&quot;20307&quot; value=&quot;988&quot;/&gt;&lt;/object&gt;&lt;object type=&quot;3&quot; unique_id=&quot;43946&quot;&gt;&lt;property id=&quot;20148&quot; value=&quot;5&quot;/&gt;&lt;property id=&quot;20300&quot; value=&quot;Slide 123&quot;/&gt;&lt;property id=&quot;20307&quot; value=&quot;878&quot;/&gt;&lt;/object&gt;&lt;object type=&quot;3&quot; unique_id=&quot;43947&quot;&gt;&lt;property id=&quot;20148&quot; value=&quot;5&quot;/&gt;&lt;property id=&quot;20300&quot; value=&quot;Slide 124&quot;/&gt;&lt;property id=&quot;20307&quot; value=&quot;990&quot;/&gt;&lt;/object&gt;&lt;object type=&quot;3&quot; unique_id=&quot;43948&quot;&gt;&lt;property id=&quot;20148&quot; value=&quot;5&quot;/&gt;&lt;property id=&quot;20300&quot; value=&quot;Slide 125&quot;/&gt;&lt;property id=&quot;20307&quot; value=&quot;886&quot;/&gt;&lt;/object&gt;&lt;object type=&quot;3&quot; unique_id=&quot;43949&quot;&gt;&lt;property id=&quot;20148&quot; value=&quot;5&quot;/&gt;&lt;property id=&quot;20300&quot; value=&quot;Slide 126&quot;/&gt;&lt;property id=&quot;20307&quot; value=&quot;860&quot;/&gt;&lt;/object&gt;&lt;object type=&quot;3&quot; unique_id=&quot;43950&quot;&gt;&lt;property id=&quot;20148&quot; value=&quot;5&quot;/&gt;&lt;property id=&quot;20300&quot; value=&quot;Slide 127 - &amp;quot;Collaboration Time: Begin&amp;#x0D;&amp;#x0A;Program-Wide Use Matrix&amp;quot;&quot;/&gt;&lt;property id=&quot;20307&quot; value=&quot;844&quot;/&gt;&lt;/object&gt;&lt;object type=&quot;3&quot; unique_id=&quot;44434&quot;&gt;&lt;property id=&quot;20148&quot; value=&quot;5&quot;/&gt;&lt;property id=&quot;20300&quot; value=&quot;Slide 130 - &amp;quot;Planning Guide:&amp;#x0D;&amp;#x0A;Star Legacy Modules&amp;quot;&quot;/&gt;&lt;property id=&quot;20307&quot; value=&quot;996&quot;/&gt;&lt;/object&gt;&lt;/object&gt;&lt;/object&gt;&lt;/database&gt;"/>
</p:tagLst>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48562</TotalTime>
  <Words>1135</Words>
  <Application>Microsoft Office PowerPoint</Application>
  <PresentationFormat>On-screen Show (4:3)</PresentationFormat>
  <Paragraphs>228</Paragraphs>
  <Slides>19</Slides>
  <Notes>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Theme</vt:lpstr>
      <vt:lpstr>Using IRIS Resources to Embed Evidence-Based Practices in Personnel Preparation Programs</vt:lpstr>
      <vt:lpstr>What IRIS Does</vt:lpstr>
      <vt:lpstr>The IRIS Center Staff</vt:lpstr>
      <vt:lpstr>IRIS Instructional Resources</vt:lpstr>
      <vt:lpstr>IRIS Resource Delivery</vt:lpstr>
      <vt:lpstr>IRIS Services</vt:lpstr>
      <vt:lpstr>Using IRIS: Resources for Faculty</vt:lpstr>
      <vt:lpstr>Using IRIS: Resources for PD Providers</vt:lpstr>
      <vt:lpstr>HQ-TEEMS Grant: Highly Qualified Teachers of Exceptional Education, Math, and Science</vt:lpstr>
      <vt:lpstr>OSEP: Personnel Development Program </vt:lpstr>
      <vt:lpstr>325T:  Essential Elements of the Program </vt:lpstr>
      <vt:lpstr>Infusion of IRIS Modules into Coursework: Blended GE/SE K-6 </vt:lpstr>
      <vt:lpstr>Course: Introduction to Special Education</vt:lpstr>
      <vt:lpstr>Course: Elementary Methods</vt:lpstr>
      <vt:lpstr>Course: Applied Behavior Analysis</vt:lpstr>
      <vt:lpstr>Training Highly-Qualified Effective Practitioners: Project THEP </vt:lpstr>
      <vt:lpstr>Context: UAB</vt:lpstr>
      <vt:lpstr>Lessons Learned</vt:lpstr>
      <vt:lpstr>Illustration of Results from an Online  Faculty Survey </vt:lpstr>
    </vt:vector>
  </TitlesOfParts>
  <Manager/>
  <Company>Deb  Smith</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Deb  Smith</dc:creator>
  <cp:keywords/>
  <dc:description/>
  <cp:lastModifiedBy>dmaeyaert</cp:lastModifiedBy>
  <cp:revision>1204</cp:revision>
  <cp:lastPrinted>2013-09-18T19:25:11Z</cp:lastPrinted>
  <dcterms:created xsi:type="dcterms:W3CDTF">2011-03-28T17:24:51Z</dcterms:created>
  <dcterms:modified xsi:type="dcterms:W3CDTF">2014-07-13T00:08:28Z</dcterms:modified>
  <cp:category/>
</cp:coreProperties>
</file>