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sldIdLst>
    <p:sldId id="474" r:id="rId2"/>
    <p:sldId id="473" r:id="rId3"/>
    <p:sldId id="390" r:id="rId4"/>
    <p:sldId id="391" r:id="rId5"/>
    <p:sldId id="462" r:id="rId6"/>
    <p:sldId id="464" r:id="rId7"/>
    <p:sldId id="465" r:id="rId8"/>
    <p:sldId id="269" r:id="rId9"/>
    <p:sldId id="475" r:id="rId10"/>
    <p:sldId id="476" r:id="rId11"/>
    <p:sldId id="273" r:id="rId12"/>
    <p:sldId id="461" r:id="rId13"/>
    <p:sldId id="275" r:id="rId14"/>
    <p:sldId id="468" r:id="rId15"/>
    <p:sldId id="477" r:id="rId16"/>
    <p:sldId id="479" r:id="rId17"/>
    <p:sldId id="481" r:id="rId18"/>
    <p:sldId id="482" r:id="rId19"/>
    <p:sldId id="485" r:id="rId20"/>
    <p:sldId id="484" r:id="rId21"/>
    <p:sldId id="278" r:id="rId22"/>
    <p:sldId id="398" r:id="rId23"/>
    <p:sldId id="457" r:id="rId24"/>
    <p:sldId id="284" r:id="rId25"/>
    <p:sldId id="472" r:id="rId26"/>
    <p:sldId id="486" r:id="rId27"/>
    <p:sldId id="286" r:id="rId28"/>
    <p:sldId id="487" r:id="rId29"/>
    <p:sldId id="285" r:id="rId30"/>
    <p:sldId id="488" r:id="rId31"/>
    <p:sldId id="287" r:id="rId32"/>
    <p:sldId id="489" r:id="rId33"/>
    <p:sldId id="289" r:id="rId34"/>
    <p:sldId id="490" r:id="rId35"/>
    <p:sldId id="291" r:id="rId36"/>
    <p:sldId id="491" r:id="rId37"/>
    <p:sldId id="471" r:id="rId38"/>
    <p:sldId id="415" r:id="rId39"/>
    <p:sldId id="293" r:id="rId40"/>
    <p:sldId id="432" r:id="rId41"/>
    <p:sldId id="459" r:id="rId42"/>
    <p:sldId id="441" r:id="rId43"/>
    <p:sldId id="296" r:id="rId44"/>
    <p:sldId id="302" r:id="rId45"/>
    <p:sldId id="424" r:id="rId46"/>
    <p:sldId id="440" r:id="rId47"/>
    <p:sldId id="492" r:id="rId48"/>
    <p:sldId id="32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9F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01" autoAdjust="0"/>
  </p:normalViewPr>
  <p:slideViewPr>
    <p:cSldViewPr>
      <p:cViewPr varScale="1">
        <p:scale>
          <a:sx n="113" d="100"/>
          <a:sy n="113" d="100"/>
        </p:scale>
        <p:origin x="-462" y="-96"/>
      </p:cViewPr>
      <p:guideLst>
        <p:guide orient="horz" pos="2160"/>
        <p:guide pos="2880"/>
      </p:guideLst>
    </p:cSldViewPr>
  </p:slideViewPr>
  <p:notesTextViewPr>
    <p:cViewPr>
      <p:scale>
        <a:sx n="1" d="1"/>
        <a:sy n="1" d="1"/>
      </p:scale>
      <p:origin x="0" y="0"/>
    </p:cViewPr>
  </p:notesTextViewPr>
  <p:sorterViewPr>
    <p:cViewPr>
      <p:scale>
        <a:sx n="100" d="100"/>
        <a:sy n="100" d="100"/>
      </p:scale>
      <p:origin x="0" y="25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1304B3-1A35-AF43-8E78-4FC5C890F41E}"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en-US"/>
        </a:p>
      </dgm:t>
    </dgm:pt>
    <dgm:pt modelId="{5792A224-3B96-B943-A251-638EFF701130}">
      <dgm:prSet phldrT="[Text]"/>
      <dgm:spPr/>
      <dgm:t>
        <a:bodyPr/>
        <a:lstStyle/>
        <a:p>
          <a:r>
            <a:rPr lang="en-US" dirty="0" smtClean="0"/>
            <a:t>Personnel Standards</a:t>
          </a:r>
          <a:endParaRPr lang="en-US" dirty="0"/>
        </a:p>
      </dgm:t>
    </dgm:pt>
    <dgm:pt modelId="{92098A46-BF53-6D45-8B37-583A2D1CCE91}" type="parTrans" cxnId="{130E16CF-711A-E84E-8823-DB80D8E39EA5}">
      <dgm:prSet/>
      <dgm:spPr/>
      <dgm:t>
        <a:bodyPr/>
        <a:lstStyle/>
        <a:p>
          <a:endParaRPr lang="en-US"/>
        </a:p>
      </dgm:t>
    </dgm:pt>
    <dgm:pt modelId="{1871C93C-202C-0547-A4A9-6BF0ED1B3B22}" type="sibTrans" cxnId="{130E16CF-711A-E84E-8823-DB80D8E39EA5}">
      <dgm:prSet/>
      <dgm:spPr/>
      <dgm:t>
        <a:bodyPr/>
        <a:lstStyle/>
        <a:p>
          <a:endParaRPr lang="en-US"/>
        </a:p>
      </dgm:t>
    </dgm:pt>
    <dgm:pt modelId="{BBDFD4C8-3384-B04F-9834-39685565A5B4}">
      <dgm:prSet phldrT="[Text]"/>
      <dgm:spPr/>
      <dgm:t>
        <a:bodyPr/>
        <a:lstStyle/>
        <a:p>
          <a:r>
            <a:rPr lang="en-US" dirty="0" smtClean="0"/>
            <a:t>Needs Assessment</a:t>
          </a:r>
          <a:endParaRPr lang="en-US" dirty="0"/>
        </a:p>
      </dgm:t>
    </dgm:pt>
    <dgm:pt modelId="{4D16A24E-36BD-3845-B2D3-B08206FB5D04}" type="parTrans" cxnId="{C5D2A704-9485-0141-9CB4-37B589743608}">
      <dgm:prSet/>
      <dgm:spPr/>
      <dgm:t>
        <a:bodyPr/>
        <a:lstStyle/>
        <a:p>
          <a:endParaRPr lang="en-US"/>
        </a:p>
      </dgm:t>
    </dgm:pt>
    <dgm:pt modelId="{D682CB8A-FAF7-FE46-B0A8-D9CA6C9AAFD4}" type="sibTrans" cxnId="{C5D2A704-9485-0141-9CB4-37B589743608}">
      <dgm:prSet/>
      <dgm:spPr/>
      <dgm:t>
        <a:bodyPr/>
        <a:lstStyle/>
        <a:p>
          <a:endParaRPr lang="en-US"/>
        </a:p>
      </dgm:t>
    </dgm:pt>
    <dgm:pt modelId="{28DE08EC-9C4D-EC43-AC1B-D3F36069F2C9}">
      <dgm:prSet phldrT="[Text]"/>
      <dgm:spPr/>
      <dgm:t>
        <a:bodyPr/>
        <a:lstStyle/>
        <a:p>
          <a:r>
            <a:rPr lang="en-US" dirty="0" smtClean="0"/>
            <a:t>Preservice Training</a:t>
          </a:r>
          <a:endParaRPr lang="en-US" dirty="0"/>
        </a:p>
      </dgm:t>
    </dgm:pt>
    <dgm:pt modelId="{374992A9-F23D-4F4D-95C6-1343E17D9B73}" type="parTrans" cxnId="{F9D10477-CDEC-614A-A337-CD26A12C65F2}">
      <dgm:prSet/>
      <dgm:spPr/>
      <dgm:t>
        <a:bodyPr/>
        <a:lstStyle/>
        <a:p>
          <a:endParaRPr lang="en-US"/>
        </a:p>
      </dgm:t>
    </dgm:pt>
    <dgm:pt modelId="{3C5208A5-F613-6A46-99AB-EE8B45375CDD}" type="sibTrans" cxnId="{F9D10477-CDEC-614A-A337-CD26A12C65F2}">
      <dgm:prSet/>
      <dgm:spPr/>
      <dgm:t>
        <a:bodyPr/>
        <a:lstStyle/>
        <a:p>
          <a:endParaRPr lang="en-US"/>
        </a:p>
      </dgm:t>
    </dgm:pt>
    <dgm:pt modelId="{F2F80443-6D12-B145-BB56-0ACB42118CE7}">
      <dgm:prSet phldrT="[Text]"/>
      <dgm:spPr/>
      <dgm:t>
        <a:bodyPr/>
        <a:lstStyle/>
        <a:p>
          <a:r>
            <a:rPr lang="en-US" dirty="0" smtClean="0"/>
            <a:t>Inservice Training</a:t>
          </a:r>
          <a:endParaRPr lang="en-US" dirty="0"/>
        </a:p>
      </dgm:t>
    </dgm:pt>
    <dgm:pt modelId="{CEA66D0F-5D3C-6D47-89EB-DE47C73E071B}" type="parTrans" cxnId="{4D97CDC4-7821-1644-927E-776D61D48016}">
      <dgm:prSet/>
      <dgm:spPr/>
      <dgm:t>
        <a:bodyPr/>
        <a:lstStyle/>
        <a:p>
          <a:endParaRPr lang="en-US"/>
        </a:p>
      </dgm:t>
    </dgm:pt>
    <dgm:pt modelId="{07A7B097-F38A-A549-ACA2-D6B68A72E087}" type="sibTrans" cxnId="{4D97CDC4-7821-1644-927E-776D61D48016}">
      <dgm:prSet/>
      <dgm:spPr/>
      <dgm:t>
        <a:bodyPr/>
        <a:lstStyle/>
        <a:p>
          <a:endParaRPr lang="en-US"/>
        </a:p>
      </dgm:t>
    </dgm:pt>
    <dgm:pt modelId="{6A8C3C15-B034-A147-AAE1-E030BA168FCB}">
      <dgm:prSet phldrT="[Text]"/>
      <dgm:spPr/>
      <dgm:t>
        <a:bodyPr/>
        <a:lstStyle/>
        <a:p>
          <a:r>
            <a:rPr lang="en-US" dirty="0" smtClean="0"/>
            <a:t>Technical Assistance</a:t>
          </a:r>
          <a:endParaRPr lang="en-US" dirty="0"/>
        </a:p>
      </dgm:t>
    </dgm:pt>
    <dgm:pt modelId="{3CB5E83D-C800-8B40-9C1C-E38D624B7142}" type="parTrans" cxnId="{681D2DE9-D9AC-4040-95BE-6C6895808C12}">
      <dgm:prSet/>
      <dgm:spPr/>
      <dgm:t>
        <a:bodyPr/>
        <a:lstStyle/>
        <a:p>
          <a:endParaRPr lang="en-US"/>
        </a:p>
      </dgm:t>
    </dgm:pt>
    <dgm:pt modelId="{1CC6C60F-8687-DF41-B444-F37AA16B0C4D}" type="sibTrans" cxnId="{681D2DE9-D9AC-4040-95BE-6C6895808C12}">
      <dgm:prSet/>
      <dgm:spPr/>
      <dgm:t>
        <a:bodyPr/>
        <a:lstStyle/>
        <a:p>
          <a:endParaRPr lang="en-US"/>
        </a:p>
      </dgm:t>
    </dgm:pt>
    <dgm:pt modelId="{2D8B9212-D329-284A-80FF-3B5F43F98142}" type="pres">
      <dgm:prSet presAssocID="{071304B3-1A35-AF43-8E78-4FC5C890F41E}" presName="cycle" presStyleCnt="0">
        <dgm:presLayoutVars>
          <dgm:dir/>
          <dgm:resizeHandles val="exact"/>
        </dgm:presLayoutVars>
      </dgm:prSet>
      <dgm:spPr/>
      <dgm:t>
        <a:bodyPr/>
        <a:lstStyle/>
        <a:p>
          <a:endParaRPr lang="en-US"/>
        </a:p>
      </dgm:t>
    </dgm:pt>
    <dgm:pt modelId="{60A99B84-DE4C-664C-B9B9-AB6410E90583}" type="pres">
      <dgm:prSet presAssocID="{5792A224-3B96-B943-A251-638EFF701130}" presName="node" presStyleLbl="node1" presStyleIdx="0" presStyleCnt="5">
        <dgm:presLayoutVars>
          <dgm:bulletEnabled val="1"/>
        </dgm:presLayoutVars>
      </dgm:prSet>
      <dgm:spPr/>
      <dgm:t>
        <a:bodyPr/>
        <a:lstStyle/>
        <a:p>
          <a:endParaRPr lang="en-US"/>
        </a:p>
      </dgm:t>
    </dgm:pt>
    <dgm:pt modelId="{4BDCC003-71EA-4449-AEB0-4F4F0849C7B1}" type="pres">
      <dgm:prSet presAssocID="{5792A224-3B96-B943-A251-638EFF701130}" presName="spNode" presStyleCnt="0"/>
      <dgm:spPr/>
    </dgm:pt>
    <dgm:pt modelId="{57BD7CB0-14EB-8549-B45B-ECADEDC42B47}" type="pres">
      <dgm:prSet presAssocID="{1871C93C-202C-0547-A4A9-6BF0ED1B3B22}" presName="sibTrans" presStyleLbl="sibTrans1D1" presStyleIdx="0" presStyleCnt="5"/>
      <dgm:spPr/>
      <dgm:t>
        <a:bodyPr/>
        <a:lstStyle/>
        <a:p>
          <a:endParaRPr lang="en-US"/>
        </a:p>
      </dgm:t>
    </dgm:pt>
    <dgm:pt modelId="{5B75FD07-32D6-EE49-A0C9-72B5B5E82310}" type="pres">
      <dgm:prSet presAssocID="{BBDFD4C8-3384-B04F-9834-39685565A5B4}" presName="node" presStyleLbl="node1" presStyleIdx="1" presStyleCnt="5">
        <dgm:presLayoutVars>
          <dgm:bulletEnabled val="1"/>
        </dgm:presLayoutVars>
      </dgm:prSet>
      <dgm:spPr/>
      <dgm:t>
        <a:bodyPr/>
        <a:lstStyle/>
        <a:p>
          <a:endParaRPr lang="en-US"/>
        </a:p>
      </dgm:t>
    </dgm:pt>
    <dgm:pt modelId="{2E95DBC9-67C3-754F-9B1B-F01E79BCF239}" type="pres">
      <dgm:prSet presAssocID="{BBDFD4C8-3384-B04F-9834-39685565A5B4}" presName="spNode" presStyleCnt="0"/>
      <dgm:spPr/>
    </dgm:pt>
    <dgm:pt modelId="{E9A279D0-0878-F94F-AC26-567CCCE76D74}" type="pres">
      <dgm:prSet presAssocID="{D682CB8A-FAF7-FE46-B0A8-D9CA6C9AAFD4}" presName="sibTrans" presStyleLbl="sibTrans1D1" presStyleIdx="1" presStyleCnt="5"/>
      <dgm:spPr/>
      <dgm:t>
        <a:bodyPr/>
        <a:lstStyle/>
        <a:p>
          <a:endParaRPr lang="en-US"/>
        </a:p>
      </dgm:t>
    </dgm:pt>
    <dgm:pt modelId="{90061DF5-7998-6D4D-9557-DCB3E3323DD1}" type="pres">
      <dgm:prSet presAssocID="{28DE08EC-9C4D-EC43-AC1B-D3F36069F2C9}" presName="node" presStyleLbl="node1" presStyleIdx="2" presStyleCnt="5">
        <dgm:presLayoutVars>
          <dgm:bulletEnabled val="1"/>
        </dgm:presLayoutVars>
      </dgm:prSet>
      <dgm:spPr/>
      <dgm:t>
        <a:bodyPr/>
        <a:lstStyle/>
        <a:p>
          <a:endParaRPr lang="en-US"/>
        </a:p>
      </dgm:t>
    </dgm:pt>
    <dgm:pt modelId="{001AA912-A883-534A-A349-CC0F44588101}" type="pres">
      <dgm:prSet presAssocID="{28DE08EC-9C4D-EC43-AC1B-D3F36069F2C9}" presName="spNode" presStyleCnt="0"/>
      <dgm:spPr/>
    </dgm:pt>
    <dgm:pt modelId="{88101A20-0CBD-424B-9B26-0E46970F8384}" type="pres">
      <dgm:prSet presAssocID="{3C5208A5-F613-6A46-99AB-EE8B45375CDD}" presName="sibTrans" presStyleLbl="sibTrans1D1" presStyleIdx="2" presStyleCnt="5"/>
      <dgm:spPr/>
      <dgm:t>
        <a:bodyPr/>
        <a:lstStyle/>
        <a:p>
          <a:endParaRPr lang="en-US"/>
        </a:p>
      </dgm:t>
    </dgm:pt>
    <dgm:pt modelId="{E742500F-CF5D-F347-A8E9-9E646D1F1627}" type="pres">
      <dgm:prSet presAssocID="{F2F80443-6D12-B145-BB56-0ACB42118CE7}" presName="node" presStyleLbl="node1" presStyleIdx="3" presStyleCnt="5">
        <dgm:presLayoutVars>
          <dgm:bulletEnabled val="1"/>
        </dgm:presLayoutVars>
      </dgm:prSet>
      <dgm:spPr/>
      <dgm:t>
        <a:bodyPr/>
        <a:lstStyle/>
        <a:p>
          <a:endParaRPr lang="en-US"/>
        </a:p>
      </dgm:t>
    </dgm:pt>
    <dgm:pt modelId="{4679E7CB-150A-6F46-8D3A-ACE4DFF99A5F}" type="pres">
      <dgm:prSet presAssocID="{F2F80443-6D12-B145-BB56-0ACB42118CE7}" presName="spNode" presStyleCnt="0"/>
      <dgm:spPr/>
    </dgm:pt>
    <dgm:pt modelId="{DE58C422-DB06-DE4C-9C51-6B7014A245EB}" type="pres">
      <dgm:prSet presAssocID="{07A7B097-F38A-A549-ACA2-D6B68A72E087}" presName="sibTrans" presStyleLbl="sibTrans1D1" presStyleIdx="3" presStyleCnt="5"/>
      <dgm:spPr/>
      <dgm:t>
        <a:bodyPr/>
        <a:lstStyle/>
        <a:p>
          <a:endParaRPr lang="en-US"/>
        </a:p>
      </dgm:t>
    </dgm:pt>
    <dgm:pt modelId="{137D34DE-09C6-5946-869D-E4EB5A8737F7}" type="pres">
      <dgm:prSet presAssocID="{6A8C3C15-B034-A147-AAE1-E030BA168FCB}" presName="node" presStyleLbl="node1" presStyleIdx="4" presStyleCnt="5">
        <dgm:presLayoutVars>
          <dgm:bulletEnabled val="1"/>
        </dgm:presLayoutVars>
      </dgm:prSet>
      <dgm:spPr/>
      <dgm:t>
        <a:bodyPr/>
        <a:lstStyle/>
        <a:p>
          <a:endParaRPr lang="en-US"/>
        </a:p>
      </dgm:t>
    </dgm:pt>
    <dgm:pt modelId="{591E801D-97C7-1247-BFD1-24B1D25A0DA3}" type="pres">
      <dgm:prSet presAssocID="{6A8C3C15-B034-A147-AAE1-E030BA168FCB}" presName="spNode" presStyleCnt="0"/>
      <dgm:spPr/>
    </dgm:pt>
    <dgm:pt modelId="{CF5BAFC0-12A4-9243-8E5F-4359D5D30B1C}" type="pres">
      <dgm:prSet presAssocID="{1CC6C60F-8687-DF41-B444-F37AA16B0C4D}" presName="sibTrans" presStyleLbl="sibTrans1D1" presStyleIdx="4" presStyleCnt="5"/>
      <dgm:spPr/>
      <dgm:t>
        <a:bodyPr/>
        <a:lstStyle/>
        <a:p>
          <a:endParaRPr lang="en-US"/>
        </a:p>
      </dgm:t>
    </dgm:pt>
  </dgm:ptLst>
  <dgm:cxnLst>
    <dgm:cxn modelId="{D1BD4808-891C-4448-B9DE-189BD6B06BD5}" type="presOf" srcId="{D682CB8A-FAF7-FE46-B0A8-D9CA6C9AAFD4}" destId="{E9A279D0-0878-F94F-AC26-567CCCE76D74}" srcOrd="0" destOrd="0" presId="urn:microsoft.com/office/officeart/2005/8/layout/cycle5"/>
    <dgm:cxn modelId="{F9D10477-CDEC-614A-A337-CD26A12C65F2}" srcId="{071304B3-1A35-AF43-8E78-4FC5C890F41E}" destId="{28DE08EC-9C4D-EC43-AC1B-D3F36069F2C9}" srcOrd="2" destOrd="0" parTransId="{374992A9-F23D-4F4D-95C6-1343E17D9B73}" sibTransId="{3C5208A5-F613-6A46-99AB-EE8B45375CDD}"/>
    <dgm:cxn modelId="{CD2A885A-51C6-4600-A668-F1EEF9A0D980}" type="presOf" srcId="{6A8C3C15-B034-A147-AAE1-E030BA168FCB}" destId="{137D34DE-09C6-5946-869D-E4EB5A8737F7}" srcOrd="0" destOrd="0" presId="urn:microsoft.com/office/officeart/2005/8/layout/cycle5"/>
    <dgm:cxn modelId="{130E16CF-711A-E84E-8823-DB80D8E39EA5}" srcId="{071304B3-1A35-AF43-8E78-4FC5C890F41E}" destId="{5792A224-3B96-B943-A251-638EFF701130}" srcOrd="0" destOrd="0" parTransId="{92098A46-BF53-6D45-8B37-583A2D1CCE91}" sibTransId="{1871C93C-202C-0547-A4A9-6BF0ED1B3B22}"/>
    <dgm:cxn modelId="{B26893F5-75E8-4D4E-8152-0A381CA3B35C}" type="presOf" srcId="{3C5208A5-F613-6A46-99AB-EE8B45375CDD}" destId="{88101A20-0CBD-424B-9B26-0E46970F8384}" srcOrd="0" destOrd="0" presId="urn:microsoft.com/office/officeart/2005/8/layout/cycle5"/>
    <dgm:cxn modelId="{4D97CDC4-7821-1644-927E-776D61D48016}" srcId="{071304B3-1A35-AF43-8E78-4FC5C890F41E}" destId="{F2F80443-6D12-B145-BB56-0ACB42118CE7}" srcOrd="3" destOrd="0" parTransId="{CEA66D0F-5D3C-6D47-89EB-DE47C73E071B}" sibTransId="{07A7B097-F38A-A549-ACA2-D6B68A72E087}"/>
    <dgm:cxn modelId="{681D2DE9-D9AC-4040-95BE-6C6895808C12}" srcId="{071304B3-1A35-AF43-8E78-4FC5C890F41E}" destId="{6A8C3C15-B034-A147-AAE1-E030BA168FCB}" srcOrd="4" destOrd="0" parTransId="{3CB5E83D-C800-8B40-9C1C-E38D624B7142}" sibTransId="{1CC6C60F-8687-DF41-B444-F37AA16B0C4D}"/>
    <dgm:cxn modelId="{83BF3E05-8DDD-4152-94A2-EE88714DD62D}" type="presOf" srcId="{BBDFD4C8-3384-B04F-9834-39685565A5B4}" destId="{5B75FD07-32D6-EE49-A0C9-72B5B5E82310}" srcOrd="0" destOrd="0" presId="urn:microsoft.com/office/officeart/2005/8/layout/cycle5"/>
    <dgm:cxn modelId="{D87A3186-A430-43CF-9464-CC6DC0C5900E}" type="presOf" srcId="{28DE08EC-9C4D-EC43-AC1B-D3F36069F2C9}" destId="{90061DF5-7998-6D4D-9557-DCB3E3323DD1}" srcOrd="0" destOrd="0" presId="urn:microsoft.com/office/officeart/2005/8/layout/cycle5"/>
    <dgm:cxn modelId="{ED2EC2AA-D190-499D-A164-3D664741B609}" type="presOf" srcId="{F2F80443-6D12-B145-BB56-0ACB42118CE7}" destId="{E742500F-CF5D-F347-A8E9-9E646D1F1627}" srcOrd="0" destOrd="0" presId="urn:microsoft.com/office/officeart/2005/8/layout/cycle5"/>
    <dgm:cxn modelId="{91268562-AF7D-43AB-8D14-273CF2317940}" type="presOf" srcId="{07A7B097-F38A-A549-ACA2-D6B68A72E087}" destId="{DE58C422-DB06-DE4C-9C51-6B7014A245EB}" srcOrd="0" destOrd="0" presId="urn:microsoft.com/office/officeart/2005/8/layout/cycle5"/>
    <dgm:cxn modelId="{1A7A90BC-9AEB-4BAF-B875-55B70EA816C5}" type="presOf" srcId="{5792A224-3B96-B943-A251-638EFF701130}" destId="{60A99B84-DE4C-664C-B9B9-AB6410E90583}" srcOrd="0" destOrd="0" presId="urn:microsoft.com/office/officeart/2005/8/layout/cycle5"/>
    <dgm:cxn modelId="{3DB7EA03-2B57-4AD6-96AE-174963C1DC43}" type="presOf" srcId="{071304B3-1A35-AF43-8E78-4FC5C890F41E}" destId="{2D8B9212-D329-284A-80FF-3B5F43F98142}" srcOrd="0" destOrd="0" presId="urn:microsoft.com/office/officeart/2005/8/layout/cycle5"/>
    <dgm:cxn modelId="{C5D2A704-9485-0141-9CB4-37B589743608}" srcId="{071304B3-1A35-AF43-8E78-4FC5C890F41E}" destId="{BBDFD4C8-3384-B04F-9834-39685565A5B4}" srcOrd="1" destOrd="0" parTransId="{4D16A24E-36BD-3845-B2D3-B08206FB5D04}" sibTransId="{D682CB8A-FAF7-FE46-B0A8-D9CA6C9AAFD4}"/>
    <dgm:cxn modelId="{BDB4D914-127D-46ED-9672-C0FF7CC7137A}" type="presOf" srcId="{1871C93C-202C-0547-A4A9-6BF0ED1B3B22}" destId="{57BD7CB0-14EB-8549-B45B-ECADEDC42B47}" srcOrd="0" destOrd="0" presId="urn:microsoft.com/office/officeart/2005/8/layout/cycle5"/>
    <dgm:cxn modelId="{DBBB88BD-027D-4D96-B65F-C9F64AB2B832}" type="presOf" srcId="{1CC6C60F-8687-DF41-B444-F37AA16B0C4D}" destId="{CF5BAFC0-12A4-9243-8E5F-4359D5D30B1C}" srcOrd="0" destOrd="0" presId="urn:microsoft.com/office/officeart/2005/8/layout/cycle5"/>
    <dgm:cxn modelId="{D0687A9B-C4D6-4ECD-A695-0D91EB69E53D}" type="presParOf" srcId="{2D8B9212-D329-284A-80FF-3B5F43F98142}" destId="{60A99B84-DE4C-664C-B9B9-AB6410E90583}" srcOrd="0" destOrd="0" presId="urn:microsoft.com/office/officeart/2005/8/layout/cycle5"/>
    <dgm:cxn modelId="{69F473F2-B5CD-4BF7-8C47-0FD54D5F039C}" type="presParOf" srcId="{2D8B9212-D329-284A-80FF-3B5F43F98142}" destId="{4BDCC003-71EA-4449-AEB0-4F4F0849C7B1}" srcOrd="1" destOrd="0" presId="urn:microsoft.com/office/officeart/2005/8/layout/cycle5"/>
    <dgm:cxn modelId="{034288A6-FDE0-400B-95F7-614EAD7E30A1}" type="presParOf" srcId="{2D8B9212-D329-284A-80FF-3B5F43F98142}" destId="{57BD7CB0-14EB-8549-B45B-ECADEDC42B47}" srcOrd="2" destOrd="0" presId="urn:microsoft.com/office/officeart/2005/8/layout/cycle5"/>
    <dgm:cxn modelId="{D075EC9F-ADE0-4F4B-AC9F-575E9346318D}" type="presParOf" srcId="{2D8B9212-D329-284A-80FF-3B5F43F98142}" destId="{5B75FD07-32D6-EE49-A0C9-72B5B5E82310}" srcOrd="3" destOrd="0" presId="urn:microsoft.com/office/officeart/2005/8/layout/cycle5"/>
    <dgm:cxn modelId="{9E212701-21C0-447E-B8D3-793DAD5E21FA}" type="presParOf" srcId="{2D8B9212-D329-284A-80FF-3B5F43F98142}" destId="{2E95DBC9-67C3-754F-9B1B-F01E79BCF239}" srcOrd="4" destOrd="0" presId="urn:microsoft.com/office/officeart/2005/8/layout/cycle5"/>
    <dgm:cxn modelId="{D5D2E108-E6DB-437C-9685-B82EFA2C865D}" type="presParOf" srcId="{2D8B9212-D329-284A-80FF-3B5F43F98142}" destId="{E9A279D0-0878-F94F-AC26-567CCCE76D74}" srcOrd="5" destOrd="0" presId="urn:microsoft.com/office/officeart/2005/8/layout/cycle5"/>
    <dgm:cxn modelId="{A85D1D27-B94A-48D8-B56B-1AA63A9A634D}" type="presParOf" srcId="{2D8B9212-D329-284A-80FF-3B5F43F98142}" destId="{90061DF5-7998-6D4D-9557-DCB3E3323DD1}" srcOrd="6" destOrd="0" presId="urn:microsoft.com/office/officeart/2005/8/layout/cycle5"/>
    <dgm:cxn modelId="{69543252-0B8B-4CEE-B43C-59BA7CA3972D}" type="presParOf" srcId="{2D8B9212-D329-284A-80FF-3B5F43F98142}" destId="{001AA912-A883-534A-A349-CC0F44588101}" srcOrd="7" destOrd="0" presId="urn:microsoft.com/office/officeart/2005/8/layout/cycle5"/>
    <dgm:cxn modelId="{80CE7872-D387-40D7-9FF3-8C5006361854}" type="presParOf" srcId="{2D8B9212-D329-284A-80FF-3B5F43F98142}" destId="{88101A20-0CBD-424B-9B26-0E46970F8384}" srcOrd="8" destOrd="0" presId="urn:microsoft.com/office/officeart/2005/8/layout/cycle5"/>
    <dgm:cxn modelId="{1D53F62F-A5F0-4AD9-BFDA-457E84014147}" type="presParOf" srcId="{2D8B9212-D329-284A-80FF-3B5F43F98142}" destId="{E742500F-CF5D-F347-A8E9-9E646D1F1627}" srcOrd="9" destOrd="0" presId="urn:microsoft.com/office/officeart/2005/8/layout/cycle5"/>
    <dgm:cxn modelId="{F7D9FDE4-5828-4CBB-BC9E-8A0673E41F85}" type="presParOf" srcId="{2D8B9212-D329-284A-80FF-3B5F43F98142}" destId="{4679E7CB-150A-6F46-8D3A-ACE4DFF99A5F}" srcOrd="10" destOrd="0" presId="urn:microsoft.com/office/officeart/2005/8/layout/cycle5"/>
    <dgm:cxn modelId="{14779A38-4AF9-4D39-8C02-99EB728DB9E5}" type="presParOf" srcId="{2D8B9212-D329-284A-80FF-3B5F43F98142}" destId="{DE58C422-DB06-DE4C-9C51-6B7014A245EB}" srcOrd="11" destOrd="0" presId="urn:microsoft.com/office/officeart/2005/8/layout/cycle5"/>
    <dgm:cxn modelId="{CD5472A0-CF2F-439A-9DE9-7CBFE82E699B}" type="presParOf" srcId="{2D8B9212-D329-284A-80FF-3B5F43F98142}" destId="{137D34DE-09C6-5946-869D-E4EB5A8737F7}" srcOrd="12" destOrd="0" presId="urn:microsoft.com/office/officeart/2005/8/layout/cycle5"/>
    <dgm:cxn modelId="{4D01EBB9-4EBD-4525-8773-92704808AA14}" type="presParOf" srcId="{2D8B9212-D329-284A-80FF-3B5F43F98142}" destId="{591E801D-97C7-1247-BFD1-24B1D25A0DA3}" srcOrd="13" destOrd="0" presId="urn:microsoft.com/office/officeart/2005/8/layout/cycle5"/>
    <dgm:cxn modelId="{BBA30302-C2F9-43CA-BA36-D39D890CB989}" type="presParOf" srcId="{2D8B9212-D329-284A-80FF-3B5F43F98142}" destId="{CF5BAFC0-12A4-9243-8E5F-4359D5D30B1C}"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1304B3-1A35-AF43-8E78-4FC5C890F41E}"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en-US"/>
        </a:p>
      </dgm:t>
    </dgm:pt>
    <dgm:pt modelId="{5792A224-3B96-B943-A251-638EFF701130}">
      <dgm:prSet phldrT="[Text]"/>
      <dgm:spPr/>
      <dgm:t>
        <a:bodyPr/>
        <a:lstStyle/>
        <a:p>
          <a:r>
            <a:rPr lang="en-US" dirty="0" smtClean="0"/>
            <a:t>Personnel Standards</a:t>
          </a:r>
          <a:endParaRPr lang="en-US" dirty="0"/>
        </a:p>
      </dgm:t>
    </dgm:pt>
    <dgm:pt modelId="{92098A46-BF53-6D45-8B37-583A2D1CCE91}" type="parTrans" cxnId="{130E16CF-711A-E84E-8823-DB80D8E39EA5}">
      <dgm:prSet/>
      <dgm:spPr/>
      <dgm:t>
        <a:bodyPr/>
        <a:lstStyle/>
        <a:p>
          <a:endParaRPr lang="en-US"/>
        </a:p>
      </dgm:t>
    </dgm:pt>
    <dgm:pt modelId="{1871C93C-202C-0547-A4A9-6BF0ED1B3B22}" type="sibTrans" cxnId="{130E16CF-711A-E84E-8823-DB80D8E39EA5}">
      <dgm:prSet/>
      <dgm:spPr/>
      <dgm:t>
        <a:bodyPr/>
        <a:lstStyle/>
        <a:p>
          <a:endParaRPr lang="en-US"/>
        </a:p>
      </dgm:t>
    </dgm:pt>
    <dgm:pt modelId="{BBDFD4C8-3384-B04F-9834-39685565A5B4}">
      <dgm:prSet phldrT="[Text]"/>
      <dgm:spPr/>
      <dgm:t>
        <a:bodyPr/>
        <a:lstStyle/>
        <a:p>
          <a:r>
            <a:rPr lang="en-US" dirty="0" smtClean="0"/>
            <a:t>Needs Assessment</a:t>
          </a:r>
          <a:endParaRPr lang="en-US" dirty="0"/>
        </a:p>
      </dgm:t>
    </dgm:pt>
    <dgm:pt modelId="{4D16A24E-36BD-3845-B2D3-B08206FB5D04}" type="parTrans" cxnId="{C5D2A704-9485-0141-9CB4-37B589743608}">
      <dgm:prSet/>
      <dgm:spPr/>
      <dgm:t>
        <a:bodyPr/>
        <a:lstStyle/>
        <a:p>
          <a:endParaRPr lang="en-US"/>
        </a:p>
      </dgm:t>
    </dgm:pt>
    <dgm:pt modelId="{D682CB8A-FAF7-FE46-B0A8-D9CA6C9AAFD4}" type="sibTrans" cxnId="{C5D2A704-9485-0141-9CB4-37B589743608}">
      <dgm:prSet/>
      <dgm:spPr/>
      <dgm:t>
        <a:bodyPr/>
        <a:lstStyle/>
        <a:p>
          <a:endParaRPr lang="en-US"/>
        </a:p>
      </dgm:t>
    </dgm:pt>
    <dgm:pt modelId="{28DE08EC-9C4D-EC43-AC1B-D3F36069F2C9}">
      <dgm:prSet phldrT="[Text]"/>
      <dgm:spPr/>
      <dgm:t>
        <a:bodyPr/>
        <a:lstStyle/>
        <a:p>
          <a:r>
            <a:rPr lang="en-US" dirty="0" smtClean="0"/>
            <a:t>Preservice Training</a:t>
          </a:r>
          <a:endParaRPr lang="en-US" dirty="0"/>
        </a:p>
      </dgm:t>
    </dgm:pt>
    <dgm:pt modelId="{374992A9-F23D-4F4D-95C6-1343E17D9B73}" type="parTrans" cxnId="{F9D10477-CDEC-614A-A337-CD26A12C65F2}">
      <dgm:prSet/>
      <dgm:spPr/>
      <dgm:t>
        <a:bodyPr/>
        <a:lstStyle/>
        <a:p>
          <a:endParaRPr lang="en-US"/>
        </a:p>
      </dgm:t>
    </dgm:pt>
    <dgm:pt modelId="{3C5208A5-F613-6A46-99AB-EE8B45375CDD}" type="sibTrans" cxnId="{F9D10477-CDEC-614A-A337-CD26A12C65F2}">
      <dgm:prSet/>
      <dgm:spPr/>
      <dgm:t>
        <a:bodyPr/>
        <a:lstStyle/>
        <a:p>
          <a:endParaRPr lang="en-US"/>
        </a:p>
      </dgm:t>
    </dgm:pt>
    <dgm:pt modelId="{F2F80443-6D12-B145-BB56-0ACB42118CE7}">
      <dgm:prSet phldrT="[Text]"/>
      <dgm:spPr/>
      <dgm:t>
        <a:bodyPr/>
        <a:lstStyle/>
        <a:p>
          <a:r>
            <a:rPr lang="en-US" dirty="0" smtClean="0"/>
            <a:t>Inservice Training</a:t>
          </a:r>
          <a:endParaRPr lang="en-US" dirty="0"/>
        </a:p>
      </dgm:t>
    </dgm:pt>
    <dgm:pt modelId="{CEA66D0F-5D3C-6D47-89EB-DE47C73E071B}" type="parTrans" cxnId="{4D97CDC4-7821-1644-927E-776D61D48016}">
      <dgm:prSet/>
      <dgm:spPr/>
      <dgm:t>
        <a:bodyPr/>
        <a:lstStyle/>
        <a:p>
          <a:endParaRPr lang="en-US"/>
        </a:p>
      </dgm:t>
    </dgm:pt>
    <dgm:pt modelId="{07A7B097-F38A-A549-ACA2-D6B68A72E087}" type="sibTrans" cxnId="{4D97CDC4-7821-1644-927E-776D61D48016}">
      <dgm:prSet/>
      <dgm:spPr/>
      <dgm:t>
        <a:bodyPr/>
        <a:lstStyle/>
        <a:p>
          <a:endParaRPr lang="en-US"/>
        </a:p>
      </dgm:t>
    </dgm:pt>
    <dgm:pt modelId="{6A8C3C15-B034-A147-AAE1-E030BA168FCB}">
      <dgm:prSet phldrT="[Text]"/>
      <dgm:spPr/>
      <dgm:t>
        <a:bodyPr/>
        <a:lstStyle/>
        <a:p>
          <a:r>
            <a:rPr lang="en-US" dirty="0" smtClean="0"/>
            <a:t>Technical Assistance</a:t>
          </a:r>
          <a:endParaRPr lang="en-US" dirty="0"/>
        </a:p>
      </dgm:t>
    </dgm:pt>
    <dgm:pt modelId="{3CB5E83D-C800-8B40-9C1C-E38D624B7142}" type="parTrans" cxnId="{681D2DE9-D9AC-4040-95BE-6C6895808C12}">
      <dgm:prSet/>
      <dgm:spPr/>
      <dgm:t>
        <a:bodyPr/>
        <a:lstStyle/>
        <a:p>
          <a:endParaRPr lang="en-US"/>
        </a:p>
      </dgm:t>
    </dgm:pt>
    <dgm:pt modelId="{1CC6C60F-8687-DF41-B444-F37AA16B0C4D}" type="sibTrans" cxnId="{681D2DE9-D9AC-4040-95BE-6C6895808C12}">
      <dgm:prSet/>
      <dgm:spPr/>
      <dgm:t>
        <a:bodyPr/>
        <a:lstStyle/>
        <a:p>
          <a:endParaRPr lang="en-US"/>
        </a:p>
      </dgm:t>
    </dgm:pt>
    <dgm:pt modelId="{2D8B9212-D329-284A-80FF-3B5F43F98142}" type="pres">
      <dgm:prSet presAssocID="{071304B3-1A35-AF43-8E78-4FC5C890F41E}" presName="cycle" presStyleCnt="0">
        <dgm:presLayoutVars>
          <dgm:dir/>
          <dgm:resizeHandles val="exact"/>
        </dgm:presLayoutVars>
      </dgm:prSet>
      <dgm:spPr/>
      <dgm:t>
        <a:bodyPr/>
        <a:lstStyle/>
        <a:p>
          <a:endParaRPr lang="en-US"/>
        </a:p>
      </dgm:t>
    </dgm:pt>
    <dgm:pt modelId="{60A99B84-DE4C-664C-B9B9-AB6410E90583}" type="pres">
      <dgm:prSet presAssocID="{5792A224-3B96-B943-A251-638EFF701130}" presName="node" presStyleLbl="node1" presStyleIdx="0" presStyleCnt="5">
        <dgm:presLayoutVars>
          <dgm:bulletEnabled val="1"/>
        </dgm:presLayoutVars>
      </dgm:prSet>
      <dgm:spPr/>
      <dgm:t>
        <a:bodyPr/>
        <a:lstStyle/>
        <a:p>
          <a:endParaRPr lang="en-US"/>
        </a:p>
      </dgm:t>
    </dgm:pt>
    <dgm:pt modelId="{4BDCC003-71EA-4449-AEB0-4F4F0849C7B1}" type="pres">
      <dgm:prSet presAssocID="{5792A224-3B96-B943-A251-638EFF701130}" presName="spNode" presStyleCnt="0"/>
      <dgm:spPr/>
    </dgm:pt>
    <dgm:pt modelId="{57BD7CB0-14EB-8549-B45B-ECADEDC42B47}" type="pres">
      <dgm:prSet presAssocID="{1871C93C-202C-0547-A4A9-6BF0ED1B3B22}" presName="sibTrans" presStyleLbl="sibTrans1D1" presStyleIdx="0" presStyleCnt="5"/>
      <dgm:spPr/>
      <dgm:t>
        <a:bodyPr/>
        <a:lstStyle/>
        <a:p>
          <a:endParaRPr lang="en-US"/>
        </a:p>
      </dgm:t>
    </dgm:pt>
    <dgm:pt modelId="{5B75FD07-32D6-EE49-A0C9-72B5B5E82310}" type="pres">
      <dgm:prSet presAssocID="{BBDFD4C8-3384-B04F-9834-39685565A5B4}" presName="node" presStyleLbl="node1" presStyleIdx="1" presStyleCnt="5">
        <dgm:presLayoutVars>
          <dgm:bulletEnabled val="1"/>
        </dgm:presLayoutVars>
      </dgm:prSet>
      <dgm:spPr/>
      <dgm:t>
        <a:bodyPr/>
        <a:lstStyle/>
        <a:p>
          <a:endParaRPr lang="en-US"/>
        </a:p>
      </dgm:t>
    </dgm:pt>
    <dgm:pt modelId="{2E95DBC9-67C3-754F-9B1B-F01E79BCF239}" type="pres">
      <dgm:prSet presAssocID="{BBDFD4C8-3384-B04F-9834-39685565A5B4}" presName="spNode" presStyleCnt="0"/>
      <dgm:spPr/>
    </dgm:pt>
    <dgm:pt modelId="{E9A279D0-0878-F94F-AC26-567CCCE76D74}" type="pres">
      <dgm:prSet presAssocID="{D682CB8A-FAF7-FE46-B0A8-D9CA6C9AAFD4}" presName="sibTrans" presStyleLbl="sibTrans1D1" presStyleIdx="1" presStyleCnt="5"/>
      <dgm:spPr/>
      <dgm:t>
        <a:bodyPr/>
        <a:lstStyle/>
        <a:p>
          <a:endParaRPr lang="en-US"/>
        </a:p>
      </dgm:t>
    </dgm:pt>
    <dgm:pt modelId="{90061DF5-7998-6D4D-9557-DCB3E3323DD1}" type="pres">
      <dgm:prSet presAssocID="{28DE08EC-9C4D-EC43-AC1B-D3F36069F2C9}" presName="node" presStyleLbl="node1" presStyleIdx="2" presStyleCnt="5">
        <dgm:presLayoutVars>
          <dgm:bulletEnabled val="1"/>
        </dgm:presLayoutVars>
      </dgm:prSet>
      <dgm:spPr/>
      <dgm:t>
        <a:bodyPr/>
        <a:lstStyle/>
        <a:p>
          <a:endParaRPr lang="en-US"/>
        </a:p>
      </dgm:t>
    </dgm:pt>
    <dgm:pt modelId="{001AA912-A883-534A-A349-CC0F44588101}" type="pres">
      <dgm:prSet presAssocID="{28DE08EC-9C4D-EC43-AC1B-D3F36069F2C9}" presName="spNode" presStyleCnt="0"/>
      <dgm:spPr/>
    </dgm:pt>
    <dgm:pt modelId="{88101A20-0CBD-424B-9B26-0E46970F8384}" type="pres">
      <dgm:prSet presAssocID="{3C5208A5-F613-6A46-99AB-EE8B45375CDD}" presName="sibTrans" presStyleLbl="sibTrans1D1" presStyleIdx="2" presStyleCnt="5"/>
      <dgm:spPr/>
      <dgm:t>
        <a:bodyPr/>
        <a:lstStyle/>
        <a:p>
          <a:endParaRPr lang="en-US"/>
        </a:p>
      </dgm:t>
    </dgm:pt>
    <dgm:pt modelId="{E742500F-CF5D-F347-A8E9-9E646D1F1627}" type="pres">
      <dgm:prSet presAssocID="{F2F80443-6D12-B145-BB56-0ACB42118CE7}" presName="node" presStyleLbl="node1" presStyleIdx="3" presStyleCnt="5">
        <dgm:presLayoutVars>
          <dgm:bulletEnabled val="1"/>
        </dgm:presLayoutVars>
      </dgm:prSet>
      <dgm:spPr/>
      <dgm:t>
        <a:bodyPr/>
        <a:lstStyle/>
        <a:p>
          <a:endParaRPr lang="en-US"/>
        </a:p>
      </dgm:t>
    </dgm:pt>
    <dgm:pt modelId="{4679E7CB-150A-6F46-8D3A-ACE4DFF99A5F}" type="pres">
      <dgm:prSet presAssocID="{F2F80443-6D12-B145-BB56-0ACB42118CE7}" presName="spNode" presStyleCnt="0"/>
      <dgm:spPr/>
    </dgm:pt>
    <dgm:pt modelId="{DE58C422-DB06-DE4C-9C51-6B7014A245EB}" type="pres">
      <dgm:prSet presAssocID="{07A7B097-F38A-A549-ACA2-D6B68A72E087}" presName="sibTrans" presStyleLbl="sibTrans1D1" presStyleIdx="3" presStyleCnt="5"/>
      <dgm:spPr/>
      <dgm:t>
        <a:bodyPr/>
        <a:lstStyle/>
        <a:p>
          <a:endParaRPr lang="en-US"/>
        </a:p>
      </dgm:t>
    </dgm:pt>
    <dgm:pt modelId="{137D34DE-09C6-5946-869D-E4EB5A8737F7}" type="pres">
      <dgm:prSet presAssocID="{6A8C3C15-B034-A147-AAE1-E030BA168FCB}" presName="node" presStyleLbl="node1" presStyleIdx="4" presStyleCnt="5">
        <dgm:presLayoutVars>
          <dgm:bulletEnabled val="1"/>
        </dgm:presLayoutVars>
      </dgm:prSet>
      <dgm:spPr/>
      <dgm:t>
        <a:bodyPr/>
        <a:lstStyle/>
        <a:p>
          <a:endParaRPr lang="en-US"/>
        </a:p>
      </dgm:t>
    </dgm:pt>
    <dgm:pt modelId="{591E801D-97C7-1247-BFD1-24B1D25A0DA3}" type="pres">
      <dgm:prSet presAssocID="{6A8C3C15-B034-A147-AAE1-E030BA168FCB}" presName="spNode" presStyleCnt="0"/>
      <dgm:spPr/>
    </dgm:pt>
    <dgm:pt modelId="{CF5BAFC0-12A4-9243-8E5F-4359D5D30B1C}" type="pres">
      <dgm:prSet presAssocID="{1CC6C60F-8687-DF41-B444-F37AA16B0C4D}" presName="sibTrans" presStyleLbl="sibTrans1D1" presStyleIdx="4" presStyleCnt="5"/>
      <dgm:spPr/>
      <dgm:t>
        <a:bodyPr/>
        <a:lstStyle/>
        <a:p>
          <a:endParaRPr lang="en-US"/>
        </a:p>
      </dgm:t>
    </dgm:pt>
  </dgm:ptLst>
  <dgm:cxnLst>
    <dgm:cxn modelId="{E10C177A-5537-43BB-8107-CD722D49315A}" type="presOf" srcId="{1CC6C60F-8687-DF41-B444-F37AA16B0C4D}" destId="{CF5BAFC0-12A4-9243-8E5F-4359D5D30B1C}" srcOrd="0" destOrd="0" presId="urn:microsoft.com/office/officeart/2005/8/layout/cycle5"/>
    <dgm:cxn modelId="{229E7ABF-EAF9-4C04-A098-E7C148D2E16E}" type="presOf" srcId="{28DE08EC-9C4D-EC43-AC1B-D3F36069F2C9}" destId="{90061DF5-7998-6D4D-9557-DCB3E3323DD1}" srcOrd="0" destOrd="0" presId="urn:microsoft.com/office/officeart/2005/8/layout/cycle5"/>
    <dgm:cxn modelId="{C5D2A704-9485-0141-9CB4-37B589743608}" srcId="{071304B3-1A35-AF43-8E78-4FC5C890F41E}" destId="{BBDFD4C8-3384-B04F-9834-39685565A5B4}" srcOrd="1" destOrd="0" parTransId="{4D16A24E-36BD-3845-B2D3-B08206FB5D04}" sibTransId="{D682CB8A-FAF7-FE46-B0A8-D9CA6C9AAFD4}"/>
    <dgm:cxn modelId="{9A058DAA-0DAA-4EB5-B285-6948BC263CD9}" type="presOf" srcId="{3C5208A5-F613-6A46-99AB-EE8B45375CDD}" destId="{88101A20-0CBD-424B-9B26-0E46970F8384}" srcOrd="0" destOrd="0" presId="urn:microsoft.com/office/officeart/2005/8/layout/cycle5"/>
    <dgm:cxn modelId="{8C8A32FB-F924-4499-9BD1-9375920A51DF}" type="presOf" srcId="{1871C93C-202C-0547-A4A9-6BF0ED1B3B22}" destId="{57BD7CB0-14EB-8549-B45B-ECADEDC42B47}" srcOrd="0" destOrd="0" presId="urn:microsoft.com/office/officeart/2005/8/layout/cycle5"/>
    <dgm:cxn modelId="{B4C11F67-978B-4E3A-A5C5-2CA083DDB056}" type="presOf" srcId="{071304B3-1A35-AF43-8E78-4FC5C890F41E}" destId="{2D8B9212-D329-284A-80FF-3B5F43F98142}" srcOrd="0" destOrd="0" presId="urn:microsoft.com/office/officeart/2005/8/layout/cycle5"/>
    <dgm:cxn modelId="{4A5D3A90-C436-4FD0-A6B4-5D437F1F8F5B}" type="presOf" srcId="{BBDFD4C8-3384-B04F-9834-39685565A5B4}" destId="{5B75FD07-32D6-EE49-A0C9-72B5B5E82310}" srcOrd="0" destOrd="0" presId="urn:microsoft.com/office/officeart/2005/8/layout/cycle5"/>
    <dgm:cxn modelId="{130E16CF-711A-E84E-8823-DB80D8E39EA5}" srcId="{071304B3-1A35-AF43-8E78-4FC5C890F41E}" destId="{5792A224-3B96-B943-A251-638EFF701130}" srcOrd="0" destOrd="0" parTransId="{92098A46-BF53-6D45-8B37-583A2D1CCE91}" sibTransId="{1871C93C-202C-0547-A4A9-6BF0ED1B3B22}"/>
    <dgm:cxn modelId="{681D2DE9-D9AC-4040-95BE-6C6895808C12}" srcId="{071304B3-1A35-AF43-8E78-4FC5C890F41E}" destId="{6A8C3C15-B034-A147-AAE1-E030BA168FCB}" srcOrd="4" destOrd="0" parTransId="{3CB5E83D-C800-8B40-9C1C-E38D624B7142}" sibTransId="{1CC6C60F-8687-DF41-B444-F37AA16B0C4D}"/>
    <dgm:cxn modelId="{5E790EEF-A9CE-4DD1-AF9B-6AB9C555247B}" type="presOf" srcId="{5792A224-3B96-B943-A251-638EFF701130}" destId="{60A99B84-DE4C-664C-B9B9-AB6410E90583}" srcOrd="0" destOrd="0" presId="urn:microsoft.com/office/officeart/2005/8/layout/cycle5"/>
    <dgm:cxn modelId="{716E1845-A610-4BE3-9956-FA81C0A21B29}" type="presOf" srcId="{D682CB8A-FAF7-FE46-B0A8-D9CA6C9AAFD4}" destId="{E9A279D0-0878-F94F-AC26-567CCCE76D74}" srcOrd="0" destOrd="0" presId="urn:microsoft.com/office/officeart/2005/8/layout/cycle5"/>
    <dgm:cxn modelId="{F9D10477-CDEC-614A-A337-CD26A12C65F2}" srcId="{071304B3-1A35-AF43-8E78-4FC5C890F41E}" destId="{28DE08EC-9C4D-EC43-AC1B-D3F36069F2C9}" srcOrd="2" destOrd="0" parTransId="{374992A9-F23D-4F4D-95C6-1343E17D9B73}" sibTransId="{3C5208A5-F613-6A46-99AB-EE8B45375CDD}"/>
    <dgm:cxn modelId="{A201A008-0CFB-47A3-BE2E-08AB1DBE7860}" type="presOf" srcId="{07A7B097-F38A-A549-ACA2-D6B68A72E087}" destId="{DE58C422-DB06-DE4C-9C51-6B7014A245EB}" srcOrd="0" destOrd="0" presId="urn:microsoft.com/office/officeart/2005/8/layout/cycle5"/>
    <dgm:cxn modelId="{4D97CDC4-7821-1644-927E-776D61D48016}" srcId="{071304B3-1A35-AF43-8E78-4FC5C890F41E}" destId="{F2F80443-6D12-B145-BB56-0ACB42118CE7}" srcOrd="3" destOrd="0" parTransId="{CEA66D0F-5D3C-6D47-89EB-DE47C73E071B}" sibTransId="{07A7B097-F38A-A549-ACA2-D6B68A72E087}"/>
    <dgm:cxn modelId="{CE289DA7-2AAB-4A94-83EA-AC6D6C705BE1}" type="presOf" srcId="{6A8C3C15-B034-A147-AAE1-E030BA168FCB}" destId="{137D34DE-09C6-5946-869D-E4EB5A8737F7}" srcOrd="0" destOrd="0" presId="urn:microsoft.com/office/officeart/2005/8/layout/cycle5"/>
    <dgm:cxn modelId="{D1A359FB-1A60-4AA7-A58B-C9917A3D684E}" type="presOf" srcId="{F2F80443-6D12-B145-BB56-0ACB42118CE7}" destId="{E742500F-CF5D-F347-A8E9-9E646D1F1627}" srcOrd="0" destOrd="0" presId="urn:microsoft.com/office/officeart/2005/8/layout/cycle5"/>
    <dgm:cxn modelId="{5886D9B5-6B60-4628-8A00-273F179296C3}" type="presParOf" srcId="{2D8B9212-D329-284A-80FF-3B5F43F98142}" destId="{60A99B84-DE4C-664C-B9B9-AB6410E90583}" srcOrd="0" destOrd="0" presId="urn:microsoft.com/office/officeart/2005/8/layout/cycle5"/>
    <dgm:cxn modelId="{69572E95-A70D-465D-B898-501867E85759}" type="presParOf" srcId="{2D8B9212-D329-284A-80FF-3B5F43F98142}" destId="{4BDCC003-71EA-4449-AEB0-4F4F0849C7B1}" srcOrd="1" destOrd="0" presId="urn:microsoft.com/office/officeart/2005/8/layout/cycle5"/>
    <dgm:cxn modelId="{B9C96513-FA6B-43CC-9D27-C8098244ECD7}" type="presParOf" srcId="{2D8B9212-D329-284A-80FF-3B5F43F98142}" destId="{57BD7CB0-14EB-8549-B45B-ECADEDC42B47}" srcOrd="2" destOrd="0" presId="urn:microsoft.com/office/officeart/2005/8/layout/cycle5"/>
    <dgm:cxn modelId="{F83211F5-789C-41BE-A9F0-F016D76F3D9F}" type="presParOf" srcId="{2D8B9212-D329-284A-80FF-3B5F43F98142}" destId="{5B75FD07-32D6-EE49-A0C9-72B5B5E82310}" srcOrd="3" destOrd="0" presId="urn:microsoft.com/office/officeart/2005/8/layout/cycle5"/>
    <dgm:cxn modelId="{C77149D4-6054-4A9E-AEE2-012E92E6B9EE}" type="presParOf" srcId="{2D8B9212-D329-284A-80FF-3B5F43F98142}" destId="{2E95DBC9-67C3-754F-9B1B-F01E79BCF239}" srcOrd="4" destOrd="0" presId="urn:microsoft.com/office/officeart/2005/8/layout/cycle5"/>
    <dgm:cxn modelId="{BB922B56-A476-4659-9664-2D286602CDFC}" type="presParOf" srcId="{2D8B9212-D329-284A-80FF-3B5F43F98142}" destId="{E9A279D0-0878-F94F-AC26-567CCCE76D74}" srcOrd="5" destOrd="0" presId="urn:microsoft.com/office/officeart/2005/8/layout/cycle5"/>
    <dgm:cxn modelId="{03E11C68-FB43-421A-B163-539D04F33262}" type="presParOf" srcId="{2D8B9212-D329-284A-80FF-3B5F43F98142}" destId="{90061DF5-7998-6D4D-9557-DCB3E3323DD1}" srcOrd="6" destOrd="0" presId="urn:microsoft.com/office/officeart/2005/8/layout/cycle5"/>
    <dgm:cxn modelId="{70C0E051-EA3B-445D-8D0C-3C9B07B9F7EF}" type="presParOf" srcId="{2D8B9212-D329-284A-80FF-3B5F43F98142}" destId="{001AA912-A883-534A-A349-CC0F44588101}" srcOrd="7" destOrd="0" presId="urn:microsoft.com/office/officeart/2005/8/layout/cycle5"/>
    <dgm:cxn modelId="{1F7C73E2-AC4A-45CF-BF2B-1DDEE5DED103}" type="presParOf" srcId="{2D8B9212-D329-284A-80FF-3B5F43F98142}" destId="{88101A20-0CBD-424B-9B26-0E46970F8384}" srcOrd="8" destOrd="0" presId="urn:microsoft.com/office/officeart/2005/8/layout/cycle5"/>
    <dgm:cxn modelId="{A2E3D459-F58D-4248-BA4B-C1521827E4EA}" type="presParOf" srcId="{2D8B9212-D329-284A-80FF-3B5F43F98142}" destId="{E742500F-CF5D-F347-A8E9-9E646D1F1627}" srcOrd="9" destOrd="0" presId="urn:microsoft.com/office/officeart/2005/8/layout/cycle5"/>
    <dgm:cxn modelId="{DCFEB991-2E5E-4713-8F94-16D13304EDD9}" type="presParOf" srcId="{2D8B9212-D329-284A-80FF-3B5F43F98142}" destId="{4679E7CB-150A-6F46-8D3A-ACE4DFF99A5F}" srcOrd="10" destOrd="0" presId="urn:microsoft.com/office/officeart/2005/8/layout/cycle5"/>
    <dgm:cxn modelId="{D708C237-D433-4D40-8115-D3F94CE21D0D}" type="presParOf" srcId="{2D8B9212-D329-284A-80FF-3B5F43F98142}" destId="{DE58C422-DB06-DE4C-9C51-6B7014A245EB}" srcOrd="11" destOrd="0" presId="urn:microsoft.com/office/officeart/2005/8/layout/cycle5"/>
    <dgm:cxn modelId="{28CFEFFB-3A53-4C71-AEED-60C7049465DA}" type="presParOf" srcId="{2D8B9212-D329-284A-80FF-3B5F43F98142}" destId="{137D34DE-09C6-5946-869D-E4EB5A8737F7}" srcOrd="12" destOrd="0" presId="urn:microsoft.com/office/officeart/2005/8/layout/cycle5"/>
    <dgm:cxn modelId="{F1E5F6F5-9F24-4CC1-BA75-32F05B030CCB}" type="presParOf" srcId="{2D8B9212-D329-284A-80FF-3B5F43F98142}" destId="{591E801D-97C7-1247-BFD1-24B1D25A0DA3}" srcOrd="13" destOrd="0" presId="urn:microsoft.com/office/officeart/2005/8/layout/cycle5"/>
    <dgm:cxn modelId="{E00FB908-C92B-4D86-86FA-B97EDDA38CC5}" type="presParOf" srcId="{2D8B9212-D329-284A-80FF-3B5F43F98142}" destId="{CF5BAFC0-12A4-9243-8E5F-4359D5D30B1C}"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99B84-DE4C-664C-B9B9-AB6410E90583}">
      <dsp:nvSpPr>
        <dsp:cNvPr id="0" name=""/>
        <dsp:cNvSpPr/>
      </dsp:nvSpPr>
      <dsp:spPr>
        <a:xfrm>
          <a:off x="3047665" y="1726"/>
          <a:ext cx="1600869" cy="104056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Personnel Standards</a:t>
          </a:r>
          <a:endParaRPr lang="en-US" sz="2100" kern="1200" dirty="0"/>
        </a:p>
      </dsp:txBody>
      <dsp:txXfrm>
        <a:off x="3098461" y="52522"/>
        <a:ext cx="1499277" cy="938973"/>
      </dsp:txXfrm>
    </dsp:sp>
    <dsp:sp modelId="{57BD7CB0-14EB-8549-B45B-ECADEDC42B47}">
      <dsp:nvSpPr>
        <dsp:cNvPr id="0" name=""/>
        <dsp:cNvSpPr/>
      </dsp:nvSpPr>
      <dsp:spPr>
        <a:xfrm>
          <a:off x="1767620" y="522009"/>
          <a:ext cx="4160959" cy="4160959"/>
        </a:xfrm>
        <a:custGeom>
          <a:avLst/>
          <a:gdLst/>
          <a:ahLst/>
          <a:cxnLst/>
          <a:rect l="0" t="0" r="0" b="0"/>
          <a:pathLst>
            <a:path>
              <a:moveTo>
                <a:pt x="3095754" y="264546"/>
              </a:moveTo>
              <a:arcTo wR="2080479" hR="2080479" stAng="17952552" swAng="121294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B75FD07-32D6-EE49-A0C9-72B5B5E82310}">
      <dsp:nvSpPr>
        <dsp:cNvPr id="0" name=""/>
        <dsp:cNvSpPr/>
      </dsp:nvSpPr>
      <dsp:spPr>
        <a:xfrm>
          <a:off x="5026319" y="1439302"/>
          <a:ext cx="1600869" cy="104056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Needs Assessment</a:t>
          </a:r>
          <a:endParaRPr lang="en-US" sz="2100" kern="1200" dirty="0"/>
        </a:p>
      </dsp:txBody>
      <dsp:txXfrm>
        <a:off x="5077115" y="1490098"/>
        <a:ext cx="1499277" cy="938973"/>
      </dsp:txXfrm>
    </dsp:sp>
    <dsp:sp modelId="{E9A279D0-0878-F94F-AC26-567CCCE76D74}">
      <dsp:nvSpPr>
        <dsp:cNvPr id="0" name=""/>
        <dsp:cNvSpPr/>
      </dsp:nvSpPr>
      <dsp:spPr>
        <a:xfrm>
          <a:off x="1767620" y="522009"/>
          <a:ext cx="4160959" cy="4160959"/>
        </a:xfrm>
        <a:custGeom>
          <a:avLst/>
          <a:gdLst/>
          <a:ahLst/>
          <a:cxnLst/>
          <a:rect l="0" t="0" r="0" b="0"/>
          <a:pathLst>
            <a:path>
              <a:moveTo>
                <a:pt x="4155988" y="2224218"/>
              </a:moveTo>
              <a:arcTo wR="2080479" hR="2080479" stAng="21837701" swAng="136081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0061DF5-7998-6D4D-9557-DCB3E3323DD1}">
      <dsp:nvSpPr>
        <dsp:cNvPr id="0" name=""/>
        <dsp:cNvSpPr/>
      </dsp:nvSpPr>
      <dsp:spPr>
        <a:xfrm>
          <a:off x="4270540" y="3765350"/>
          <a:ext cx="1600869" cy="104056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Preservice Training</a:t>
          </a:r>
          <a:endParaRPr lang="en-US" sz="2100" kern="1200" dirty="0"/>
        </a:p>
      </dsp:txBody>
      <dsp:txXfrm>
        <a:off x="4321336" y="3816146"/>
        <a:ext cx="1499277" cy="938973"/>
      </dsp:txXfrm>
    </dsp:sp>
    <dsp:sp modelId="{88101A20-0CBD-424B-9B26-0E46970F8384}">
      <dsp:nvSpPr>
        <dsp:cNvPr id="0" name=""/>
        <dsp:cNvSpPr/>
      </dsp:nvSpPr>
      <dsp:spPr>
        <a:xfrm>
          <a:off x="1767620" y="522009"/>
          <a:ext cx="4160959" cy="4160959"/>
        </a:xfrm>
        <a:custGeom>
          <a:avLst/>
          <a:gdLst/>
          <a:ahLst/>
          <a:cxnLst/>
          <a:rect l="0" t="0" r="0" b="0"/>
          <a:pathLst>
            <a:path>
              <a:moveTo>
                <a:pt x="2336253" y="4145177"/>
              </a:moveTo>
              <a:arcTo wR="2080479" hR="2080479" stAng="4976292" swAng="84741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742500F-CF5D-F347-A8E9-9E646D1F1627}">
      <dsp:nvSpPr>
        <dsp:cNvPr id="0" name=""/>
        <dsp:cNvSpPr/>
      </dsp:nvSpPr>
      <dsp:spPr>
        <a:xfrm>
          <a:off x="1824789" y="3765350"/>
          <a:ext cx="1600869" cy="104056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Inservice Training</a:t>
          </a:r>
          <a:endParaRPr lang="en-US" sz="2100" kern="1200" dirty="0"/>
        </a:p>
      </dsp:txBody>
      <dsp:txXfrm>
        <a:off x="1875585" y="3816146"/>
        <a:ext cx="1499277" cy="938973"/>
      </dsp:txXfrm>
    </dsp:sp>
    <dsp:sp modelId="{DE58C422-DB06-DE4C-9C51-6B7014A245EB}">
      <dsp:nvSpPr>
        <dsp:cNvPr id="0" name=""/>
        <dsp:cNvSpPr/>
      </dsp:nvSpPr>
      <dsp:spPr>
        <a:xfrm>
          <a:off x="1767620" y="522009"/>
          <a:ext cx="4160959" cy="4160959"/>
        </a:xfrm>
        <a:custGeom>
          <a:avLst/>
          <a:gdLst/>
          <a:ahLst/>
          <a:cxnLst/>
          <a:rect l="0" t="0" r="0" b="0"/>
          <a:pathLst>
            <a:path>
              <a:moveTo>
                <a:pt x="220891" y="3013392"/>
              </a:moveTo>
              <a:arcTo wR="2080479" hR="2080479" stAng="9201489" swAng="136081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37D34DE-09C6-5946-869D-E4EB5A8737F7}">
      <dsp:nvSpPr>
        <dsp:cNvPr id="0" name=""/>
        <dsp:cNvSpPr/>
      </dsp:nvSpPr>
      <dsp:spPr>
        <a:xfrm>
          <a:off x="1069011" y="1439302"/>
          <a:ext cx="1600869" cy="104056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Technical Assistance</a:t>
          </a:r>
          <a:endParaRPr lang="en-US" sz="2100" kern="1200" dirty="0"/>
        </a:p>
      </dsp:txBody>
      <dsp:txXfrm>
        <a:off x="1119807" y="1490098"/>
        <a:ext cx="1499277" cy="938973"/>
      </dsp:txXfrm>
    </dsp:sp>
    <dsp:sp modelId="{CF5BAFC0-12A4-9243-8E5F-4359D5D30B1C}">
      <dsp:nvSpPr>
        <dsp:cNvPr id="0" name=""/>
        <dsp:cNvSpPr/>
      </dsp:nvSpPr>
      <dsp:spPr>
        <a:xfrm>
          <a:off x="1767620" y="522009"/>
          <a:ext cx="4160959" cy="4160959"/>
        </a:xfrm>
        <a:custGeom>
          <a:avLst/>
          <a:gdLst/>
          <a:ahLst/>
          <a:cxnLst/>
          <a:rect l="0" t="0" r="0" b="0"/>
          <a:pathLst>
            <a:path>
              <a:moveTo>
                <a:pt x="500243" y="727243"/>
              </a:moveTo>
              <a:arcTo wR="2080479" hR="2080479" stAng="13234507" swAng="121294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99B84-DE4C-664C-B9B9-AB6410E90583}">
      <dsp:nvSpPr>
        <dsp:cNvPr id="0" name=""/>
        <dsp:cNvSpPr/>
      </dsp:nvSpPr>
      <dsp:spPr>
        <a:xfrm>
          <a:off x="2988561" y="1293"/>
          <a:ext cx="1261876" cy="82021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Personnel Standards</a:t>
          </a:r>
          <a:endParaRPr lang="en-US" sz="1700" kern="1200" dirty="0"/>
        </a:p>
      </dsp:txBody>
      <dsp:txXfrm>
        <a:off x="3028601" y="41333"/>
        <a:ext cx="1181796" cy="740139"/>
      </dsp:txXfrm>
    </dsp:sp>
    <dsp:sp modelId="{57BD7CB0-14EB-8549-B45B-ECADEDC42B47}">
      <dsp:nvSpPr>
        <dsp:cNvPr id="0" name=""/>
        <dsp:cNvSpPr/>
      </dsp:nvSpPr>
      <dsp:spPr>
        <a:xfrm>
          <a:off x="1981479" y="411402"/>
          <a:ext cx="3276041" cy="3276041"/>
        </a:xfrm>
        <a:custGeom>
          <a:avLst/>
          <a:gdLst/>
          <a:ahLst/>
          <a:cxnLst/>
          <a:rect l="0" t="0" r="0" b="0"/>
          <a:pathLst>
            <a:path>
              <a:moveTo>
                <a:pt x="2437839" y="208544"/>
              </a:moveTo>
              <a:arcTo wR="1638020" hR="1638020" stAng="17953669" swAng="121116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B75FD07-32D6-EE49-A0C9-72B5B5E82310}">
      <dsp:nvSpPr>
        <dsp:cNvPr id="0" name=""/>
        <dsp:cNvSpPr/>
      </dsp:nvSpPr>
      <dsp:spPr>
        <a:xfrm>
          <a:off x="4546412" y="1133137"/>
          <a:ext cx="1261876" cy="82021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Needs Assessment</a:t>
          </a:r>
          <a:endParaRPr lang="en-US" sz="1700" kern="1200" dirty="0"/>
        </a:p>
      </dsp:txBody>
      <dsp:txXfrm>
        <a:off x="4586452" y="1173177"/>
        <a:ext cx="1181796" cy="740139"/>
      </dsp:txXfrm>
    </dsp:sp>
    <dsp:sp modelId="{E9A279D0-0878-F94F-AC26-567CCCE76D74}">
      <dsp:nvSpPr>
        <dsp:cNvPr id="0" name=""/>
        <dsp:cNvSpPr/>
      </dsp:nvSpPr>
      <dsp:spPr>
        <a:xfrm>
          <a:off x="1981479" y="411402"/>
          <a:ext cx="3276041" cy="3276041"/>
        </a:xfrm>
        <a:custGeom>
          <a:avLst/>
          <a:gdLst/>
          <a:ahLst/>
          <a:cxnLst/>
          <a:rect l="0" t="0" r="0" b="0"/>
          <a:pathLst>
            <a:path>
              <a:moveTo>
                <a:pt x="3272108" y="1751468"/>
              </a:moveTo>
              <a:arcTo wR="1638020" hR="1638020" stAng="21838284" swAng="135943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0061DF5-7998-6D4D-9557-DCB3E3323DD1}">
      <dsp:nvSpPr>
        <dsp:cNvPr id="0" name=""/>
        <dsp:cNvSpPr/>
      </dsp:nvSpPr>
      <dsp:spPr>
        <a:xfrm>
          <a:off x="3951366" y="2964500"/>
          <a:ext cx="1261876" cy="82021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Preservice Training</a:t>
          </a:r>
          <a:endParaRPr lang="en-US" sz="1700" kern="1200" dirty="0"/>
        </a:p>
      </dsp:txBody>
      <dsp:txXfrm>
        <a:off x="3991406" y="3004540"/>
        <a:ext cx="1181796" cy="740139"/>
      </dsp:txXfrm>
    </dsp:sp>
    <dsp:sp modelId="{88101A20-0CBD-424B-9B26-0E46970F8384}">
      <dsp:nvSpPr>
        <dsp:cNvPr id="0" name=""/>
        <dsp:cNvSpPr/>
      </dsp:nvSpPr>
      <dsp:spPr>
        <a:xfrm>
          <a:off x="1981479" y="411402"/>
          <a:ext cx="3276041" cy="3276041"/>
        </a:xfrm>
        <a:custGeom>
          <a:avLst/>
          <a:gdLst/>
          <a:ahLst/>
          <a:cxnLst/>
          <a:rect l="0" t="0" r="0" b="0"/>
          <a:pathLst>
            <a:path>
              <a:moveTo>
                <a:pt x="1838946" y="3263671"/>
              </a:moveTo>
              <a:arcTo wR="1638020" hR="1638020" stAng="4977248" swAng="84550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742500F-CF5D-F347-A8E9-9E646D1F1627}">
      <dsp:nvSpPr>
        <dsp:cNvPr id="0" name=""/>
        <dsp:cNvSpPr/>
      </dsp:nvSpPr>
      <dsp:spPr>
        <a:xfrm>
          <a:off x="2025757" y="2964500"/>
          <a:ext cx="1261876" cy="82021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Inservice Training</a:t>
          </a:r>
          <a:endParaRPr lang="en-US" sz="1700" kern="1200" dirty="0"/>
        </a:p>
      </dsp:txBody>
      <dsp:txXfrm>
        <a:off x="2065797" y="3004540"/>
        <a:ext cx="1181796" cy="740139"/>
      </dsp:txXfrm>
    </dsp:sp>
    <dsp:sp modelId="{DE58C422-DB06-DE4C-9C51-6B7014A245EB}">
      <dsp:nvSpPr>
        <dsp:cNvPr id="0" name=""/>
        <dsp:cNvSpPr/>
      </dsp:nvSpPr>
      <dsp:spPr>
        <a:xfrm>
          <a:off x="1981479" y="411402"/>
          <a:ext cx="3276041" cy="3276041"/>
        </a:xfrm>
        <a:custGeom>
          <a:avLst/>
          <a:gdLst/>
          <a:ahLst/>
          <a:cxnLst/>
          <a:rect l="0" t="0" r="0" b="0"/>
          <a:pathLst>
            <a:path>
              <a:moveTo>
                <a:pt x="173745" y="2372193"/>
              </a:moveTo>
              <a:arcTo wR="1638020" hR="1638020" stAng="9202276" swAng="135943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37D34DE-09C6-5946-869D-E4EB5A8737F7}">
      <dsp:nvSpPr>
        <dsp:cNvPr id="0" name=""/>
        <dsp:cNvSpPr/>
      </dsp:nvSpPr>
      <dsp:spPr>
        <a:xfrm>
          <a:off x="1430711" y="1133137"/>
          <a:ext cx="1261876" cy="82021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Technical Assistance</a:t>
          </a:r>
          <a:endParaRPr lang="en-US" sz="1700" kern="1200" dirty="0"/>
        </a:p>
      </dsp:txBody>
      <dsp:txXfrm>
        <a:off x="1470751" y="1173177"/>
        <a:ext cx="1181796" cy="740139"/>
      </dsp:txXfrm>
    </dsp:sp>
    <dsp:sp modelId="{CF5BAFC0-12A4-9243-8E5F-4359D5D30B1C}">
      <dsp:nvSpPr>
        <dsp:cNvPr id="0" name=""/>
        <dsp:cNvSpPr/>
      </dsp:nvSpPr>
      <dsp:spPr>
        <a:xfrm>
          <a:off x="1981479" y="411402"/>
          <a:ext cx="3276041" cy="3276041"/>
        </a:xfrm>
        <a:custGeom>
          <a:avLst/>
          <a:gdLst/>
          <a:ahLst/>
          <a:cxnLst/>
          <a:rect l="0" t="0" r="0" b="0"/>
          <a:pathLst>
            <a:path>
              <a:moveTo>
                <a:pt x="394059" y="572341"/>
              </a:moveTo>
              <a:arcTo wR="1638020" hR="1638020" stAng="13235163" swAng="121116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B6F879-0A50-4F6E-868E-21D686973DFE}" type="datetimeFigureOut">
              <a:rPr lang="en-US" smtClean="0"/>
              <a:pPr/>
              <a:t>7/11/2014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7028F2-8B7C-412E-A8B1-E631D14116FD}" type="slidenum">
              <a:rPr lang="en-US" smtClean="0"/>
              <a:pPr/>
              <a:t>‹#›</a:t>
            </a:fld>
            <a:endParaRPr lang="en-US"/>
          </a:p>
        </p:txBody>
      </p:sp>
    </p:spTree>
    <p:extLst>
      <p:ext uri="{BB962C8B-B14F-4D97-AF65-F5344CB8AC3E}">
        <p14:creationId xmlns:p14="http://schemas.microsoft.com/office/powerpoint/2010/main" val="1549742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344CAD-00F8-457D-ACC3-8EFC97495A86}" type="slidenum">
              <a:rPr lang="en-US" smtClean="0"/>
              <a:pPr/>
              <a:t>2</a:t>
            </a:fld>
            <a:endParaRPr lang="en-US"/>
          </a:p>
        </p:txBody>
      </p:sp>
    </p:spTree>
    <p:extLst>
      <p:ext uri="{BB962C8B-B14F-4D97-AF65-F5344CB8AC3E}">
        <p14:creationId xmlns:p14="http://schemas.microsoft.com/office/powerpoint/2010/main" val="3113699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ACA4F-8A1F-440D-8FE8-BB54A840A629}" type="slidenum">
              <a:rPr lang="en-US" smtClean="0"/>
              <a:pPr/>
              <a:t>29</a:t>
            </a:fld>
            <a:endParaRPr lang="en-US"/>
          </a:p>
        </p:txBody>
      </p:sp>
    </p:spTree>
    <p:extLst>
      <p:ext uri="{BB962C8B-B14F-4D97-AF65-F5344CB8AC3E}">
        <p14:creationId xmlns:p14="http://schemas.microsoft.com/office/powerpoint/2010/main" val="2129636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ACA4F-8A1F-440D-8FE8-BB54A840A629}" type="slidenum">
              <a:rPr lang="en-US" smtClean="0"/>
              <a:pPr/>
              <a:t>31</a:t>
            </a:fld>
            <a:endParaRPr lang="en-US"/>
          </a:p>
        </p:txBody>
      </p:sp>
    </p:spTree>
    <p:extLst>
      <p:ext uri="{BB962C8B-B14F-4D97-AF65-F5344CB8AC3E}">
        <p14:creationId xmlns:p14="http://schemas.microsoft.com/office/powerpoint/2010/main" val="2184720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ACA4F-8A1F-440D-8FE8-BB54A840A629}" type="slidenum">
              <a:rPr lang="en-US" smtClean="0"/>
              <a:pPr/>
              <a:t>33</a:t>
            </a:fld>
            <a:endParaRPr lang="en-US"/>
          </a:p>
        </p:txBody>
      </p:sp>
    </p:spTree>
    <p:extLst>
      <p:ext uri="{BB962C8B-B14F-4D97-AF65-F5344CB8AC3E}">
        <p14:creationId xmlns:p14="http://schemas.microsoft.com/office/powerpoint/2010/main" val="2367548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ACA4F-8A1F-440D-8FE8-BB54A840A629}" type="slidenum">
              <a:rPr lang="en-US" smtClean="0"/>
              <a:pPr/>
              <a:t>35</a:t>
            </a:fld>
            <a:endParaRPr lang="en-US"/>
          </a:p>
        </p:txBody>
      </p:sp>
    </p:spTree>
    <p:extLst>
      <p:ext uri="{BB962C8B-B14F-4D97-AF65-F5344CB8AC3E}">
        <p14:creationId xmlns:p14="http://schemas.microsoft.com/office/powerpoint/2010/main" val="31138227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10651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ACA4F-8A1F-440D-8FE8-BB54A840A629}" type="slidenum">
              <a:rPr lang="en-US" smtClean="0"/>
              <a:pPr/>
              <a:t>48</a:t>
            </a:fld>
            <a:endParaRPr lang="en-US"/>
          </a:p>
        </p:txBody>
      </p:sp>
    </p:spTree>
    <p:extLst>
      <p:ext uri="{BB962C8B-B14F-4D97-AF65-F5344CB8AC3E}">
        <p14:creationId xmlns:p14="http://schemas.microsoft.com/office/powerpoint/2010/main" val="3427895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ACA4F-8A1F-440D-8FE8-BB54A840A629}" type="slidenum">
              <a:rPr lang="en-US" smtClean="0"/>
              <a:pPr/>
              <a:t>3</a:t>
            </a:fld>
            <a:endParaRPr lang="en-US"/>
          </a:p>
        </p:txBody>
      </p:sp>
    </p:spTree>
    <p:extLst>
      <p:ext uri="{BB962C8B-B14F-4D97-AF65-F5344CB8AC3E}">
        <p14:creationId xmlns:p14="http://schemas.microsoft.com/office/powerpoint/2010/main" val="1943975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Garamond" pitchFamily="18" charset="0"/>
              </a:defRPr>
            </a:lvl1pPr>
            <a:lvl2pPr marL="729057" indent="-280406" eaLnBrk="0" hangingPunct="0">
              <a:defRPr sz="2000">
                <a:solidFill>
                  <a:schemeClr val="tx1"/>
                </a:solidFill>
                <a:latin typeface="Garamond" pitchFamily="18" charset="0"/>
              </a:defRPr>
            </a:lvl2pPr>
            <a:lvl3pPr marL="1121626" indent="-224325" eaLnBrk="0" hangingPunct="0">
              <a:defRPr sz="2000">
                <a:solidFill>
                  <a:schemeClr val="tx1"/>
                </a:solidFill>
                <a:latin typeface="Garamond" pitchFamily="18" charset="0"/>
              </a:defRPr>
            </a:lvl3pPr>
            <a:lvl4pPr marL="1570276" indent="-224325" eaLnBrk="0" hangingPunct="0">
              <a:defRPr sz="2000">
                <a:solidFill>
                  <a:schemeClr val="tx1"/>
                </a:solidFill>
                <a:latin typeface="Garamond" pitchFamily="18" charset="0"/>
              </a:defRPr>
            </a:lvl4pPr>
            <a:lvl5pPr marL="2018927" indent="-224325" eaLnBrk="0" hangingPunct="0">
              <a:defRPr sz="2000">
                <a:solidFill>
                  <a:schemeClr val="tx1"/>
                </a:solidFill>
                <a:latin typeface="Garamond" pitchFamily="18" charset="0"/>
              </a:defRPr>
            </a:lvl5pPr>
            <a:lvl6pPr marL="2467577" indent="-224325"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6pPr>
            <a:lvl7pPr marL="2916227" indent="-224325"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7pPr>
            <a:lvl8pPr marL="3364878" indent="-224325"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8pPr>
            <a:lvl9pPr marL="3813528" indent="-224325"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9pPr>
          </a:lstStyle>
          <a:p>
            <a:pPr eaLnBrk="1" hangingPunct="1"/>
            <a:fld id="{BABF07E4-60D1-4A7A-A12E-F5AFEDF09059}" type="slidenum">
              <a:rPr lang="en-US" sz="1200">
                <a:latin typeface="Arial" charset="0"/>
              </a:rPr>
              <a:pPr eaLnBrk="1" hangingPunct="1"/>
              <a:t>6</a:t>
            </a:fld>
            <a:endParaRPr lang="en-US" sz="120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sz="800"/>
          </a:p>
        </p:txBody>
      </p:sp>
    </p:spTree>
    <p:extLst>
      <p:ext uri="{BB962C8B-B14F-4D97-AF65-F5344CB8AC3E}">
        <p14:creationId xmlns:p14="http://schemas.microsoft.com/office/powerpoint/2010/main" val="347631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Garamond" pitchFamily="18" charset="0"/>
              </a:defRPr>
            </a:lvl1pPr>
            <a:lvl2pPr marL="729057" indent="-280406" eaLnBrk="0" hangingPunct="0">
              <a:defRPr sz="2000">
                <a:solidFill>
                  <a:schemeClr val="tx1"/>
                </a:solidFill>
                <a:latin typeface="Garamond" pitchFamily="18" charset="0"/>
              </a:defRPr>
            </a:lvl2pPr>
            <a:lvl3pPr marL="1121626" indent="-224325" eaLnBrk="0" hangingPunct="0">
              <a:defRPr sz="2000">
                <a:solidFill>
                  <a:schemeClr val="tx1"/>
                </a:solidFill>
                <a:latin typeface="Garamond" pitchFamily="18" charset="0"/>
              </a:defRPr>
            </a:lvl3pPr>
            <a:lvl4pPr marL="1570276" indent="-224325" eaLnBrk="0" hangingPunct="0">
              <a:defRPr sz="2000">
                <a:solidFill>
                  <a:schemeClr val="tx1"/>
                </a:solidFill>
                <a:latin typeface="Garamond" pitchFamily="18" charset="0"/>
              </a:defRPr>
            </a:lvl4pPr>
            <a:lvl5pPr marL="2018927" indent="-224325" eaLnBrk="0" hangingPunct="0">
              <a:defRPr sz="2000">
                <a:solidFill>
                  <a:schemeClr val="tx1"/>
                </a:solidFill>
                <a:latin typeface="Garamond" pitchFamily="18" charset="0"/>
              </a:defRPr>
            </a:lvl5pPr>
            <a:lvl6pPr marL="2467577" indent="-224325"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6pPr>
            <a:lvl7pPr marL="2916227" indent="-224325"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7pPr>
            <a:lvl8pPr marL="3364878" indent="-224325"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8pPr>
            <a:lvl9pPr marL="3813528" indent="-224325"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9pPr>
          </a:lstStyle>
          <a:p>
            <a:pPr eaLnBrk="1" hangingPunct="1"/>
            <a:fld id="{9851A46D-1B78-4FE6-A799-7C02EBCB710E}" type="slidenum">
              <a:rPr lang="en-US" sz="1200">
                <a:latin typeface="Arial" charset="0"/>
              </a:rPr>
              <a:pPr eaLnBrk="1" hangingPunct="1"/>
              <a:t>7</a:t>
            </a:fld>
            <a:endParaRPr lang="en-US" sz="120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sz="800"/>
          </a:p>
        </p:txBody>
      </p:sp>
    </p:spTree>
    <p:extLst>
      <p:ext uri="{BB962C8B-B14F-4D97-AF65-F5344CB8AC3E}">
        <p14:creationId xmlns:p14="http://schemas.microsoft.com/office/powerpoint/2010/main" val="3069294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344CAD-00F8-457D-ACC3-8EFC97495A86}" type="slidenum">
              <a:rPr lang="en-US" smtClean="0"/>
              <a:pPr/>
              <a:t>9</a:t>
            </a:fld>
            <a:endParaRPr lang="en-US"/>
          </a:p>
        </p:txBody>
      </p:sp>
    </p:spTree>
    <p:extLst>
      <p:ext uri="{BB962C8B-B14F-4D97-AF65-F5344CB8AC3E}">
        <p14:creationId xmlns:p14="http://schemas.microsoft.com/office/powerpoint/2010/main" val="3795090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344CAD-00F8-457D-ACC3-8EFC97495A86}" type="slidenum">
              <a:rPr lang="en-US" smtClean="0"/>
              <a:pPr/>
              <a:t>20</a:t>
            </a:fld>
            <a:endParaRPr lang="en-US"/>
          </a:p>
        </p:txBody>
      </p:sp>
    </p:spTree>
    <p:extLst>
      <p:ext uri="{BB962C8B-B14F-4D97-AF65-F5344CB8AC3E}">
        <p14:creationId xmlns:p14="http://schemas.microsoft.com/office/powerpoint/2010/main" val="2759335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ACA4F-8A1F-440D-8FE8-BB54A840A629}" type="slidenum">
              <a:rPr lang="en-US" smtClean="0"/>
              <a:pPr/>
              <a:t>23</a:t>
            </a:fld>
            <a:endParaRPr lang="en-US"/>
          </a:p>
        </p:txBody>
      </p:sp>
    </p:spTree>
    <p:extLst>
      <p:ext uri="{BB962C8B-B14F-4D97-AF65-F5344CB8AC3E}">
        <p14:creationId xmlns:p14="http://schemas.microsoft.com/office/powerpoint/2010/main" val="2352644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ACA4F-8A1F-440D-8FE8-BB54A840A629}" type="slidenum">
              <a:rPr lang="en-US" smtClean="0"/>
              <a:pPr/>
              <a:t>24</a:t>
            </a:fld>
            <a:endParaRPr lang="en-US"/>
          </a:p>
        </p:txBody>
      </p:sp>
    </p:spTree>
    <p:extLst>
      <p:ext uri="{BB962C8B-B14F-4D97-AF65-F5344CB8AC3E}">
        <p14:creationId xmlns:p14="http://schemas.microsoft.com/office/powerpoint/2010/main" val="1730790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ACA4F-8A1F-440D-8FE8-BB54A840A629}" type="slidenum">
              <a:rPr lang="en-US" smtClean="0"/>
              <a:pPr/>
              <a:t>27</a:t>
            </a:fld>
            <a:endParaRPr lang="en-US"/>
          </a:p>
        </p:txBody>
      </p:sp>
    </p:spTree>
    <p:extLst>
      <p:ext uri="{BB962C8B-B14F-4D97-AF65-F5344CB8AC3E}">
        <p14:creationId xmlns:p14="http://schemas.microsoft.com/office/powerpoint/2010/main" val="1992459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311737-6FC5-4C66-8399-3FE96E5CDF69}"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5B69D-047E-4FAB-9F12-71350C3087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11737-6FC5-4C66-8399-3FE96E5CDF69}"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5B69D-047E-4FAB-9F12-71350C3087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11737-6FC5-4C66-8399-3FE96E5CDF69}"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5B69D-047E-4FAB-9F12-71350C3087A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70C9EF-9E20-4A43-8957-BF5A0D387C64}" type="slidenum">
              <a:rPr lang="en-US"/>
              <a:pPr>
                <a:defRPr/>
              </a:pPr>
              <a:t>‹#›</a:t>
            </a:fld>
            <a:endParaRPr lang="en-US"/>
          </a:p>
        </p:txBody>
      </p:sp>
    </p:spTree>
    <p:extLst>
      <p:ext uri="{BB962C8B-B14F-4D97-AF65-F5344CB8AC3E}">
        <p14:creationId xmlns:p14="http://schemas.microsoft.com/office/powerpoint/2010/main" val="446630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11737-6FC5-4C66-8399-3FE96E5CDF69}"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5B69D-047E-4FAB-9F12-71350C3087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11737-6FC5-4C66-8399-3FE96E5CDF69}"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5B69D-047E-4FAB-9F12-71350C3087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311737-6FC5-4C66-8399-3FE96E5CDF69}" type="datetimeFigureOut">
              <a:rPr lang="en-US" smtClean="0"/>
              <a:pPr/>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85B69D-047E-4FAB-9F12-71350C3087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311737-6FC5-4C66-8399-3FE96E5CDF69}" type="datetimeFigureOut">
              <a:rPr lang="en-US" smtClean="0"/>
              <a:pPr/>
              <a:t>7/11/2014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85B69D-047E-4FAB-9F12-71350C3087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311737-6FC5-4C66-8399-3FE96E5CDF69}" type="datetimeFigureOut">
              <a:rPr lang="en-US" smtClean="0"/>
              <a:pPr/>
              <a:t>7/11/2014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85B69D-047E-4FAB-9F12-71350C3087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11737-6FC5-4C66-8399-3FE96E5CDF69}" type="datetimeFigureOut">
              <a:rPr lang="en-US" smtClean="0"/>
              <a:pPr/>
              <a:t>7/11/2014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85B69D-047E-4FAB-9F12-71350C3087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11737-6FC5-4C66-8399-3FE96E5CDF69}" type="datetimeFigureOut">
              <a:rPr lang="en-US" smtClean="0"/>
              <a:pPr/>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85B69D-047E-4FAB-9F12-71350C3087A3}"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7311737-6FC5-4C66-8399-3FE96E5CDF69}" type="datetimeFigureOut">
              <a:rPr lang="en-US" smtClean="0"/>
              <a:pPr/>
              <a:t>7/11/2014</a:t>
            </a:fld>
            <a:endParaRPr lang="en-US"/>
          </a:p>
        </p:txBody>
      </p:sp>
      <p:sp>
        <p:nvSpPr>
          <p:cNvPr id="9" name="Slide Number Placeholder 8"/>
          <p:cNvSpPr>
            <a:spLocks noGrp="1"/>
          </p:cNvSpPr>
          <p:nvPr>
            <p:ph type="sldNum" sz="quarter" idx="11"/>
          </p:nvPr>
        </p:nvSpPr>
        <p:spPr/>
        <p:txBody>
          <a:bodyPr/>
          <a:lstStyle/>
          <a:p>
            <a:fld id="{7885B69D-047E-4FAB-9F12-71350C3087A3}"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85B69D-047E-4FAB-9F12-71350C3087A3}"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7311737-6FC5-4C66-8399-3FE96E5CDF69}" type="datetimeFigureOut">
              <a:rPr lang="en-US" smtClean="0"/>
              <a:pPr/>
              <a:t>7/11/2014</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cpcstandards.inf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title="Early Childhood Personnel Center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5368" y="1066800"/>
            <a:ext cx="2590800" cy="1104499"/>
          </a:xfrm>
          <a:prstGeom prst="rect">
            <a:avLst/>
          </a:prstGeom>
        </p:spPr>
      </p:pic>
      <p:sp>
        <p:nvSpPr>
          <p:cNvPr id="3" name="Title 2"/>
          <p:cNvSpPr>
            <a:spLocks noGrp="1"/>
          </p:cNvSpPr>
          <p:nvPr>
            <p:ph type="ctrTitle"/>
          </p:nvPr>
        </p:nvSpPr>
        <p:spPr>
          <a:xfrm>
            <a:off x="685800" y="1905000"/>
            <a:ext cx="7543800" cy="2438400"/>
          </a:xfrm>
        </p:spPr>
        <p:txBody>
          <a:bodyPr/>
          <a:lstStyle/>
          <a:p>
            <a:pPr algn="ctr"/>
            <a:r>
              <a:rPr lang="en-US" sz="4000" b="1" dirty="0">
                <a:latin typeface="Arial" panose="020B0604020202020204" pitchFamily="34" charset="0"/>
                <a:cs typeface="Arial" panose="020B0604020202020204" pitchFamily="34" charset="0"/>
              </a:rPr>
              <a:t>Updates on </a:t>
            </a:r>
            <a:r>
              <a:rPr lang="en-US" sz="4000" b="1" dirty="0" smtClean="0">
                <a:latin typeface="Arial" panose="020B0604020202020204" pitchFamily="34" charset="0"/>
                <a:cs typeface="Arial" panose="020B0604020202020204" pitchFamily="34" charset="0"/>
              </a:rPr>
              <a:t>Early Childhood Personnel Center (ECPC) </a:t>
            </a:r>
            <a:r>
              <a:rPr lang="en-US" sz="4000" b="1" dirty="0">
                <a:latin typeface="Arial" panose="020B0604020202020204" pitchFamily="34" charset="0"/>
                <a:cs typeface="Arial" panose="020B0604020202020204" pitchFamily="34" charset="0"/>
              </a:rPr>
              <a:t>Activities and Outcomes</a:t>
            </a:r>
            <a:endParaRPr lang="en-US" sz="4000" dirty="0">
              <a:latin typeface="Arial" panose="020B0604020202020204" pitchFamily="34" charset="0"/>
              <a:cs typeface="Arial" panose="020B0604020202020204" pitchFamily="34" charset="0"/>
            </a:endParaRPr>
          </a:p>
        </p:txBody>
      </p:sp>
      <p:sp>
        <p:nvSpPr>
          <p:cNvPr id="5" name="Content Placeholder 4"/>
          <p:cNvSpPr>
            <a:spLocks noGrp="1"/>
          </p:cNvSpPr>
          <p:nvPr>
            <p:ph type="subTitle" idx="1"/>
          </p:nvPr>
        </p:nvSpPr>
        <p:spPr>
          <a:xfrm>
            <a:off x="1066800" y="4648200"/>
            <a:ext cx="6461760" cy="1066800"/>
          </a:xfrm>
        </p:spPr>
        <p:txBody>
          <a:bodyPr>
            <a:noAutofit/>
          </a:bodyPr>
          <a:lstStyle/>
          <a:p>
            <a:pPr marL="0" indent="0" algn="ctr">
              <a:buNone/>
            </a:pPr>
            <a:r>
              <a:rPr lang="en-US" dirty="0">
                <a:solidFill>
                  <a:schemeClr val="bg1">
                    <a:lumMod val="50000"/>
                  </a:schemeClr>
                </a:solidFill>
              </a:rPr>
              <a:t> </a:t>
            </a:r>
            <a:r>
              <a:rPr lang="en-US" dirty="0" smtClean="0">
                <a:solidFill>
                  <a:schemeClr val="bg1">
                    <a:lumMod val="50000"/>
                  </a:schemeClr>
                </a:solidFill>
              </a:rPr>
              <a:t>   </a:t>
            </a:r>
            <a:r>
              <a:rPr lang="en-US" sz="1600" dirty="0" smtClean="0">
                <a:solidFill>
                  <a:schemeClr val="bg1">
                    <a:lumMod val="50000"/>
                  </a:schemeClr>
                </a:solidFill>
              </a:rPr>
              <a:t>Mary </a:t>
            </a:r>
            <a:r>
              <a:rPr lang="en-US" sz="1600" dirty="0">
                <a:solidFill>
                  <a:schemeClr val="bg1">
                    <a:lumMod val="50000"/>
                  </a:schemeClr>
                </a:solidFill>
              </a:rPr>
              <a:t>Beth Bruder, PhD</a:t>
            </a:r>
          </a:p>
          <a:p>
            <a:pPr marL="0" indent="0" algn="ctr">
              <a:buNone/>
            </a:pPr>
            <a:r>
              <a:rPr lang="en-US" sz="1600" dirty="0" smtClean="0">
                <a:solidFill>
                  <a:schemeClr val="bg1">
                    <a:lumMod val="50000"/>
                  </a:schemeClr>
                </a:solidFill>
              </a:rPr>
              <a:t>OSEP Project Directors’ Conference</a:t>
            </a:r>
          </a:p>
          <a:p>
            <a:pPr marL="0" indent="0" algn="ctr">
              <a:buNone/>
            </a:pPr>
            <a:endParaRPr lang="en-US" sz="1600" dirty="0">
              <a:solidFill>
                <a:schemeClr val="bg1">
                  <a:lumMod val="50000"/>
                </a:schemeClr>
              </a:solidFill>
            </a:endParaRPr>
          </a:p>
          <a:p>
            <a:pPr marL="0" indent="0" algn="ctr">
              <a:buNone/>
            </a:pPr>
            <a:r>
              <a:rPr lang="en-US" sz="1800" b="1" dirty="0" smtClean="0">
                <a:solidFill>
                  <a:schemeClr val="bg1">
                    <a:lumMod val="50000"/>
                  </a:schemeClr>
                </a:solidFill>
              </a:rPr>
              <a:t>ECPCTA.ORG</a:t>
            </a:r>
          </a:p>
          <a:p>
            <a:pPr marL="0" indent="0">
              <a:buNone/>
            </a:pPr>
            <a:endParaRPr lang="en-US" sz="1600" dirty="0">
              <a:solidFill>
                <a:schemeClr val="bg1">
                  <a:lumMod val="50000"/>
                </a:schemeClr>
              </a:solidFill>
            </a:endParaRPr>
          </a:p>
        </p:txBody>
      </p:sp>
    </p:spTree>
    <p:extLst>
      <p:ext uri="{BB962C8B-B14F-4D97-AF65-F5344CB8AC3E}">
        <p14:creationId xmlns:p14="http://schemas.microsoft.com/office/powerpoint/2010/main" val="1025610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7620000" cy="960438"/>
          </a:xfrm>
        </p:spPr>
        <p:txBody>
          <a:bodyPr/>
          <a:lstStyle/>
          <a:p>
            <a:pPr algn="ctr"/>
            <a:r>
              <a:rPr lang="en-US" sz="4000" b="1" dirty="0">
                <a:latin typeface="Arial" pitchFamily="34" charset="0"/>
                <a:cs typeface="Arial" pitchFamily="34" charset="0"/>
              </a:rPr>
              <a:t>C</a:t>
            </a:r>
            <a:r>
              <a:rPr lang="en-US" sz="4000" dirty="0">
                <a:latin typeface="Arial" pitchFamily="34" charset="0"/>
                <a:cs typeface="Arial" pitchFamily="34" charset="0"/>
              </a:rPr>
              <a:t>omprehensive </a:t>
            </a:r>
            <a:r>
              <a:rPr lang="en-US" sz="4000" b="1" dirty="0">
                <a:latin typeface="Arial" pitchFamily="34" charset="0"/>
                <a:cs typeface="Arial" pitchFamily="34" charset="0"/>
              </a:rPr>
              <a:t>S</a:t>
            </a:r>
            <a:r>
              <a:rPr lang="en-US" sz="4000" dirty="0">
                <a:latin typeface="Arial" pitchFamily="34" charset="0"/>
                <a:cs typeface="Arial" pitchFamily="34" charset="0"/>
              </a:rPr>
              <a:t>ystem of </a:t>
            </a:r>
            <a:r>
              <a:rPr lang="en-US" sz="4000" b="1" dirty="0">
                <a:latin typeface="Arial" pitchFamily="34" charset="0"/>
                <a:cs typeface="Arial" pitchFamily="34" charset="0"/>
              </a:rPr>
              <a:t>P</a:t>
            </a:r>
            <a:r>
              <a:rPr lang="en-US" sz="4000" dirty="0">
                <a:latin typeface="Arial" pitchFamily="34" charset="0"/>
                <a:cs typeface="Arial" pitchFamily="34" charset="0"/>
              </a:rPr>
              <a:t>ersonnel </a:t>
            </a:r>
            <a:r>
              <a:rPr lang="en-US" sz="4000" b="1" dirty="0" smtClean="0">
                <a:latin typeface="Arial" pitchFamily="34" charset="0"/>
                <a:cs typeface="Arial" pitchFamily="34" charset="0"/>
              </a:rPr>
              <a:t>D</a:t>
            </a:r>
            <a:r>
              <a:rPr lang="en-US" sz="4000" dirty="0" smtClean="0">
                <a:latin typeface="Arial" pitchFamily="34" charset="0"/>
                <a:cs typeface="Arial" pitchFamily="34" charset="0"/>
              </a:rPr>
              <a:t>evelopment</a:t>
            </a:r>
            <a:endParaRPr lang="en-US" sz="4000" dirty="0"/>
          </a:p>
        </p:txBody>
      </p:sp>
      <p:graphicFrame>
        <p:nvGraphicFramePr>
          <p:cNvPr id="2" name="Diagram 1" descr="There are six CSPD elements: Needs assessment, preservice training, inservice training, technical assistance, personnel standards and evaluation." title="Comprehensive System of Personnel Development (CSPD)"/>
          <p:cNvGraphicFramePr/>
          <p:nvPr>
            <p:extLst>
              <p:ext uri="{D42A27DB-BD31-4B8C-83A1-F6EECF244321}">
                <p14:modId xmlns:p14="http://schemas.microsoft.com/office/powerpoint/2010/main" val="3077717895"/>
              </p:ext>
            </p:extLst>
          </p:nvPr>
        </p:nvGraphicFramePr>
        <p:xfrm>
          <a:off x="457200" y="1676400"/>
          <a:ext cx="7696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ounded Rectangle 2"/>
          <p:cNvSpPr>
            <a:spLocks noChangeArrowheads="1"/>
          </p:cNvSpPr>
          <p:nvPr/>
        </p:nvSpPr>
        <p:spPr bwMode="auto">
          <a:xfrm>
            <a:off x="3505200" y="3810000"/>
            <a:ext cx="1752600" cy="838200"/>
          </a:xfrm>
          <a:prstGeom prst="roundRect">
            <a:avLst>
              <a:gd name="adj" fmla="val 16667"/>
            </a:avLst>
          </a:prstGeom>
          <a:gradFill rotWithShape="1">
            <a:gsLst>
              <a:gs pos="0">
                <a:srgbClr val="D59F48"/>
              </a:gs>
              <a:gs pos="20000">
                <a:srgbClr val="D19D4A"/>
              </a:gs>
              <a:gs pos="100000">
                <a:srgbClr val="A07837"/>
              </a:gs>
            </a:gsLst>
            <a:lin ang="5400000"/>
          </a:gradFill>
          <a:ln w="9525">
            <a:solidFill>
              <a:srgbClr val="C69C58"/>
            </a:solidFill>
            <a:round/>
            <a:headEnd/>
            <a:tailEnd/>
          </a:ln>
          <a:effectLst>
            <a:outerShdw dist="23000" dir="5400000" rotWithShape="0">
              <a:srgbClr val="808080">
                <a:alpha val="34999"/>
              </a:srgbClr>
            </a:outerShdw>
          </a:effectLst>
        </p:spPr>
        <p:txBody>
          <a:bodyPr anchor="ctr"/>
          <a:lstStyle/>
          <a:p>
            <a:pPr algn="ctr">
              <a:defRPr/>
            </a:pPr>
            <a:r>
              <a:rPr lang="en-US" sz="2400" dirty="0">
                <a:solidFill>
                  <a:schemeClr val="lt1"/>
                </a:solidFill>
                <a:latin typeface="+mn-lt"/>
                <a:ea typeface="+mn-ea"/>
              </a:rPr>
              <a:t>Evaluation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7620000" cy="1143000"/>
          </a:xfrm>
        </p:spPr>
        <p:txBody>
          <a:bodyPr>
            <a:noAutofit/>
          </a:bodyPr>
          <a:lstStyle/>
          <a:p>
            <a:pPr algn="ctr"/>
            <a:r>
              <a:rPr lang="en-US" sz="3600" b="1" dirty="0" smtClean="0"/>
              <a:t/>
            </a:r>
            <a:br>
              <a:rPr lang="en-US" sz="3600" b="1" dirty="0" smtClean="0"/>
            </a:br>
            <a:r>
              <a:rPr lang="en-US" sz="3600" b="1" dirty="0" smtClean="0">
                <a:latin typeface="Arial" panose="020B0604020202020204" pitchFamily="34" charset="0"/>
                <a:cs typeface="Arial" panose="020B0604020202020204" pitchFamily="34" charset="0"/>
              </a:rPr>
              <a:t>Early Childhood Personnel Center</a:t>
            </a:r>
            <a:r>
              <a:rPr lang="en-US" sz="3200" b="1" dirty="0" smtClean="0">
                <a:latin typeface="Arial" panose="020B0604020202020204" pitchFamily="34" charset="0"/>
                <a:cs typeface="Arial" panose="020B0604020202020204" pitchFamily="34" charset="0"/>
              </a:rPr>
              <a:t/>
            </a:r>
            <a:br>
              <a:rPr lang="en-US" sz="3200" b="1" dirty="0" smtClean="0">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828800"/>
            <a:ext cx="7620000" cy="4800600"/>
          </a:xfrm>
        </p:spPr>
        <p:txBody>
          <a:bodyPr>
            <a:normAutofit/>
          </a:bodyPr>
          <a:lstStyle/>
          <a:p>
            <a:pPr marL="0" indent="0" algn="ctr">
              <a:buNone/>
            </a:pPr>
            <a:endParaRPr lang="en-US" sz="3600" dirty="0" smtClean="0"/>
          </a:p>
          <a:p>
            <a:pPr marL="0" indent="0" algn="ctr">
              <a:lnSpc>
                <a:spcPts val="3700"/>
              </a:lnSpc>
              <a:buNone/>
            </a:pPr>
            <a:r>
              <a:rPr lang="en-US" sz="2800" dirty="0" smtClean="0">
                <a:latin typeface="Arial" panose="020B0604020202020204" pitchFamily="34" charset="0"/>
                <a:cs typeface="Arial" panose="020B0604020202020204" pitchFamily="34" charset="0"/>
              </a:rPr>
              <a:t>to </a:t>
            </a:r>
            <a:r>
              <a:rPr lang="en-US" sz="2800" dirty="0">
                <a:latin typeface="Arial" panose="020B0604020202020204" pitchFamily="34" charset="0"/>
                <a:cs typeface="Arial" panose="020B0604020202020204" pitchFamily="34" charset="0"/>
              </a:rPr>
              <a:t>facilitate the implementation of integrated and </a:t>
            </a:r>
            <a:r>
              <a:rPr lang="en-US" sz="2800" b="1" dirty="0">
                <a:latin typeface="Arial" panose="020B0604020202020204" pitchFamily="34" charset="0"/>
                <a:cs typeface="Arial" panose="020B0604020202020204" pitchFamily="34" charset="0"/>
              </a:rPr>
              <a:t>comprehensive early childhood systems of personnel development (CSPD) </a:t>
            </a:r>
            <a:r>
              <a:rPr lang="en-US" sz="2800" dirty="0">
                <a:latin typeface="Arial" panose="020B0604020202020204" pitchFamily="34" charset="0"/>
                <a:cs typeface="Arial" panose="020B0604020202020204" pitchFamily="34" charset="0"/>
              </a:rPr>
              <a:t>for all disciplines serving infants and young children with disabilities</a:t>
            </a:r>
          </a:p>
        </p:txBody>
      </p:sp>
    </p:spTree>
    <p:extLst>
      <p:ext uri="{BB962C8B-B14F-4D97-AF65-F5344CB8AC3E}">
        <p14:creationId xmlns:p14="http://schemas.microsoft.com/office/powerpoint/2010/main" val="3904403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itle 57"/>
          <p:cNvSpPr>
            <a:spLocks noGrp="1" noChangeArrowheads="1"/>
          </p:cNvSpPr>
          <p:nvPr>
            <p:ph type="title"/>
          </p:nvPr>
        </p:nvSpPr>
        <p:spPr bwMode="auto">
          <a:xfrm>
            <a:off x="457200" y="274638"/>
            <a:ext cx="7620000" cy="1096962"/>
          </a:xfrm>
          <a:prstGeom prst="rect">
            <a:avLst/>
          </a:prstGeom>
          <a:solidFill>
            <a:schemeClr val="bg1"/>
          </a:solidFill>
          <a:ln w="9525">
            <a:no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800" b="1" dirty="0" smtClean="0">
                <a:solidFill>
                  <a:schemeClr val="tx2"/>
                </a:solidFill>
                <a:latin typeface="Arial" panose="020B0604020202020204" pitchFamily="34" charset="0"/>
                <a:cs typeface="Arial" panose="020B0604020202020204" pitchFamily="34" charset="0"/>
              </a:rPr>
              <a:t>    ECPC  Framework</a:t>
            </a:r>
            <a:endParaRPr lang="en-US" sz="4800" b="1" dirty="0">
              <a:solidFill>
                <a:schemeClr val="tx2"/>
              </a:solidFill>
              <a:latin typeface="Arial" panose="020B0604020202020204" pitchFamily="34" charset="0"/>
              <a:cs typeface="Arial" panose="020B0604020202020204" pitchFamily="34" charset="0"/>
            </a:endParaRPr>
          </a:p>
        </p:txBody>
      </p:sp>
      <p:grpSp>
        <p:nvGrpSpPr>
          <p:cNvPr id="4" name="Group 3" descr="ECPC framework looks like a cube. The target groups of audience for ECPC are at the top, including: State agency and certification personnel, IHE faculty and other PD staff, administrators and EC providers, families, and graduate students. The four major goals at the bottom are: Knowledge generation, technical assistance and dissmination, leadership and collaboration, and evaluation. The elements to the side are personnel standards, outcomes and accountability, evidence based practice, model CSPD development, scaling up CSPD elements, and technology." title="ECPC Framework"/>
          <p:cNvGrpSpPr/>
          <p:nvPr/>
        </p:nvGrpSpPr>
        <p:grpSpPr>
          <a:xfrm>
            <a:off x="129963" y="1506732"/>
            <a:ext cx="8097943" cy="4914087"/>
            <a:chOff x="304800" y="1476375"/>
            <a:chExt cx="8097943" cy="5322910"/>
          </a:xfrm>
        </p:grpSpPr>
        <p:sp>
          <p:nvSpPr>
            <p:cNvPr id="6" name="Text Box 9"/>
            <p:cNvSpPr txBox="1">
              <a:spLocks noChangeArrowheads="1"/>
            </p:cNvSpPr>
            <p:nvPr/>
          </p:nvSpPr>
          <p:spPr bwMode="auto">
            <a:xfrm>
              <a:off x="1028700" y="2286000"/>
              <a:ext cx="1999456" cy="261610"/>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r>
                <a:rPr lang="en-US" sz="1100" dirty="0" smtClean="0">
                  <a:latin typeface="Verdana" pitchFamily="34" charset="0"/>
                </a:rPr>
                <a:t>Knowledge Generation</a:t>
              </a:r>
              <a:endParaRPr lang="en-US" sz="1100" dirty="0">
                <a:latin typeface="Verdana" pitchFamily="34" charset="0"/>
              </a:endParaRPr>
            </a:p>
          </p:txBody>
        </p:sp>
        <p:sp>
          <p:nvSpPr>
            <p:cNvPr id="7" name="Text Box 10"/>
            <p:cNvSpPr txBox="1">
              <a:spLocks noChangeArrowheads="1"/>
            </p:cNvSpPr>
            <p:nvPr/>
          </p:nvSpPr>
          <p:spPr bwMode="auto">
            <a:xfrm>
              <a:off x="419100" y="1970207"/>
              <a:ext cx="3060700" cy="261610"/>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r>
                <a:rPr lang="en-US" sz="1100" dirty="0" smtClean="0">
                  <a:latin typeface="Verdana" pitchFamily="34" charset="0"/>
                </a:rPr>
                <a:t>Technical Assistance and Dissemination</a:t>
              </a:r>
              <a:endParaRPr lang="en-US" sz="1100" dirty="0">
                <a:latin typeface="Verdana" pitchFamily="34" charset="0"/>
              </a:endParaRPr>
            </a:p>
          </p:txBody>
        </p:sp>
        <p:sp>
          <p:nvSpPr>
            <p:cNvPr id="8" name="Text Box 11"/>
            <p:cNvSpPr txBox="1">
              <a:spLocks noChangeArrowheads="1"/>
            </p:cNvSpPr>
            <p:nvPr/>
          </p:nvSpPr>
          <p:spPr bwMode="auto">
            <a:xfrm>
              <a:off x="581025" y="1724025"/>
              <a:ext cx="3278188" cy="260350"/>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r>
                <a:rPr lang="en-US" sz="1100" dirty="0" smtClean="0">
                  <a:latin typeface="Verdana" pitchFamily="34" charset="0"/>
                </a:rPr>
                <a:t>Leadership and Collaboration</a:t>
              </a:r>
              <a:endParaRPr lang="en-US" sz="1100" dirty="0">
                <a:latin typeface="Verdana" pitchFamily="34" charset="0"/>
              </a:endParaRPr>
            </a:p>
          </p:txBody>
        </p:sp>
        <p:sp>
          <p:nvSpPr>
            <p:cNvPr id="9" name="Text Box 12"/>
            <p:cNvSpPr txBox="1">
              <a:spLocks noChangeArrowheads="1"/>
            </p:cNvSpPr>
            <p:nvPr/>
          </p:nvSpPr>
          <p:spPr bwMode="auto">
            <a:xfrm>
              <a:off x="533400" y="2737644"/>
              <a:ext cx="2286000" cy="283374"/>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r>
                <a:rPr lang="en-US" sz="1100" dirty="0" smtClean="0">
                  <a:latin typeface="Verdana" pitchFamily="34" charset="0"/>
                </a:rPr>
                <a:t>Personnel Standards</a:t>
              </a:r>
              <a:endParaRPr lang="en-US" sz="1100" dirty="0">
                <a:latin typeface="Verdana" pitchFamily="34" charset="0"/>
              </a:endParaRPr>
            </a:p>
          </p:txBody>
        </p:sp>
        <p:sp>
          <p:nvSpPr>
            <p:cNvPr id="10" name="Text Box 13"/>
            <p:cNvSpPr txBox="1">
              <a:spLocks noChangeArrowheads="1"/>
            </p:cNvSpPr>
            <p:nvPr/>
          </p:nvSpPr>
          <p:spPr bwMode="auto">
            <a:xfrm>
              <a:off x="381000" y="3243590"/>
              <a:ext cx="2438400" cy="261610"/>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r>
                <a:rPr lang="en-US" sz="1100" dirty="0" smtClean="0">
                  <a:latin typeface="Verdana" pitchFamily="34" charset="0"/>
                </a:rPr>
                <a:t>Outcomes and Accountability</a:t>
              </a:r>
            </a:p>
          </p:txBody>
        </p:sp>
        <p:sp>
          <p:nvSpPr>
            <p:cNvPr id="11" name="Text Box 14"/>
            <p:cNvSpPr txBox="1">
              <a:spLocks noChangeArrowheads="1"/>
            </p:cNvSpPr>
            <p:nvPr/>
          </p:nvSpPr>
          <p:spPr bwMode="auto">
            <a:xfrm>
              <a:off x="304800" y="3748415"/>
              <a:ext cx="2501900" cy="283374"/>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r>
                <a:rPr lang="en-US" sz="1100" dirty="0" smtClean="0">
                  <a:latin typeface="Verdana" pitchFamily="34" charset="0"/>
                </a:rPr>
                <a:t>  Evidence Based Practice</a:t>
              </a:r>
              <a:endParaRPr lang="en-US" sz="1100" dirty="0">
                <a:latin typeface="Verdana" pitchFamily="34" charset="0"/>
              </a:endParaRPr>
            </a:p>
          </p:txBody>
        </p:sp>
        <p:sp>
          <p:nvSpPr>
            <p:cNvPr id="12" name="Text Box 15"/>
            <p:cNvSpPr txBox="1">
              <a:spLocks noChangeArrowheads="1"/>
            </p:cNvSpPr>
            <p:nvPr/>
          </p:nvSpPr>
          <p:spPr bwMode="auto">
            <a:xfrm>
              <a:off x="400050" y="4257675"/>
              <a:ext cx="2401193" cy="261610"/>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r>
                <a:rPr lang="en-US" sz="1100" dirty="0" smtClean="0">
                  <a:latin typeface="Verdana" pitchFamily="34" charset="0"/>
                </a:rPr>
                <a:t>Model CSPD Development </a:t>
              </a:r>
              <a:endParaRPr lang="en-US" sz="1100" dirty="0">
                <a:latin typeface="Verdana" pitchFamily="34" charset="0"/>
              </a:endParaRPr>
            </a:p>
          </p:txBody>
        </p:sp>
        <p:sp>
          <p:nvSpPr>
            <p:cNvPr id="13" name="Text Box 16"/>
            <p:cNvSpPr txBox="1">
              <a:spLocks noChangeArrowheads="1"/>
            </p:cNvSpPr>
            <p:nvPr/>
          </p:nvSpPr>
          <p:spPr bwMode="auto">
            <a:xfrm>
              <a:off x="485776" y="4761685"/>
              <a:ext cx="2317946" cy="261610"/>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r>
                <a:rPr lang="en-US" sz="1100" dirty="0" smtClean="0">
                  <a:latin typeface="Verdana" pitchFamily="34" charset="0"/>
                </a:rPr>
                <a:t>Scaling Up CSPD Elements</a:t>
              </a:r>
              <a:endParaRPr lang="en-US" sz="1100" dirty="0">
                <a:latin typeface="Verdana" pitchFamily="34" charset="0"/>
              </a:endParaRPr>
            </a:p>
          </p:txBody>
        </p:sp>
        <p:sp>
          <p:nvSpPr>
            <p:cNvPr id="14" name="Rectangle 13"/>
            <p:cNvSpPr>
              <a:spLocks noChangeArrowheads="1"/>
            </p:cNvSpPr>
            <p:nvPr/>
          </p:nvSpPr>
          <p:spPr bwMode="auto">
            <a:xfrm>
              <a:off x="2819400" y="2620963"/>
              <a:ext cx="4129088" cy="3054350"/>
            </a:xfrm>
            <a:prstGeom prst="rect">
              <a:avLst/>
            </a:prstGeom>
            <a:noFill/>
            <a:ln w="9525">
              <a:solidFill>
                <a:srgbClr val="000000"/>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5" name="Line 19"/>
            <p:cNvSpPr>
              <a:spLocks noChangeShapeType="1"/>
            </p:cNvSpPr>
            <p:nvPr/>
          </p:nvSpPr>
          <p:spPr bwMode="auto">
            <a:xfrm>
              <a:off x="3704720" y="2620963"/>
              <a:ext cx="0" cy="3054350"/>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6" name="Line 20"/>
            <p:cNvSpPr>
              <a:spLocks noChangeShapeType="1"/>
            </p:cNvSpPr>
            <p:nvPr/>
          </p:nvSpPr>
          <p:spPr bwMode="auto">
            <a:xfrm>
              <a:off x="4471988" y="2620963"/>
              <a:ext cx="0" cy="3054350"/>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7" name="Line 21"/>
            <p:cNvSpPr>
              <a:spLocks noChangeShapeType="1"/>
            </p:cNvSpPr>
            <p:nvPr/>
          </p:nvSpPr>
          <p:spPr bwMode="auto">
            <a:xfrm>
              <a:off x="6122988" y="2620963"/>
              <a:ext cx="0" cy="3054350"/>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8" name="Line 22"/>
            <p:cNvSpPr>
              <a:spLocks noChangeShapeType="1"/>
            </p:cNvSpPr>
            <p:nvPr/>
          </p:nvSpPr>
          <p:spPr bwMode="auto">
            <a:xfrm flipV="1">
              <a:off x="5297488" y="2620963"/>
              <a:ext cx="0" cy="3054350"/>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9" name="Line 23"/>
            <p:cNvSpPr>
              <a:spLocks noChangeShapeType="1"/>
            </p:cNvSpPr>
            <p:nvPr/>
          </p:nvSpPr>
          <p:spPr bwMode="auto">
            <a:xfrm>
              <a:off x="2819400" y="4657725"/>
              <a:ext cx="4129088" cy="0"/>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0" name="Line 24"/>
            <p:cNvSpPr>
              <a:spLocks noChangeShapeType="1"/>
            </p:cNvSpPr>
            <p:nvPr/>
          </p:nvSpPr>
          <p:spPr bwMode="auto">
            <a:xfrm>
              <a:off x="2819400" y="4148138"/>
              <a:ext cx="4129088" cy="0"/>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1" name="Line 25"/>
            <p:cNvSpPr>
              <a:spLocks noChangeShapeType="1"/>
            </p:cNvSpPr>
            <p:nvPr/>
          </p:nvSpPr>
          <p:spPr bwMode="auto">
            <a:xfrm>
              <a:off x="2819400" y="3638550"/>
              <a:ext cx="4129088" cy="0"/>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2" name="Line 26"/>
            <p:cNvSpPr>
              <a:spLocks noChangeShapeType="1"/>
            </p:cNvSpPr>
            <p:nvPr/>
          </p:nvSpPr>
          <p:spPr bwMode="auto">
            <a:xfrm>
              <a:off x="2819400" y="3130550"/>
              <a:ext cx="4129088" cy="0"/>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3" name="Line 27"/>
            <p:cNvSpPr>
              <a:spLocks noChangeShapeType="1"/>
            </p:cNvSpPr>
            <p:nvPr/>
          </p:nvSpPr>
          <p:spPr bwMode="auto">
            <a:xfrm>
              <a:off x="4003675" y="1800225"/>
              <a:ext cx="4048125" cy="0"/>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4" name="Line 28"/>
            <p:cNvSpPr>
              <a:spLocks noChangeShapeType="1"/>
            </p:cNvSpPr>
            <p:nvPr/>
          </p:nvSpPr>
          <p:spPr bwMode="auto">
            <a:xfrm>
              <a:off x="3232150" y="2338388"/>
              <a:ext cx="4130675" cy="0"/>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5" name="Line 29"/>
            <p:cNvSpPr>
              <a:spLocks noChangeShapeType="1"/>
            </p:cNvSpPr>
            <p:nvPr/>
          </p:nvSpPr>
          <p:spPr bwMode="auto">
            <a:xfrm>
              <a:off x="2819400" y="2620963"/>
              <a:ext cx="0" cy="0"/>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6" name="Line 30"/>
            <p:cNvSpPr>
              <a:spLocks noChangeShapeType="1"/>
            </p:cNvSpPr>
            <p:nvPr/>
          </p:nvSpPr>
          <p:spPr bwMode="auto">
            <a:xfrm>
              <a:off x="3644900" y="2620963"/>
              <a:ext cx="0" cy="0"/>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7" name="Line 31"/>
            <p:cNvSpPr>
              <a:spLocks noChangeShapeType="1"/>
            </p:cNvSpPr>
            <p:nvPr/>
          </p:nvSpPr>
          <p:spPr bwMode="auto">
            <a:xfrm flipH="1">
              <a:off x="2819398" y="1576352"/>
              <a:ext cx="1524001" cy="1044611"/>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8" name="Line 32"/>
            <p:cNvSpPr>
              <a:spLocks noChangeShapeType="1"/>
            </p:cNvSpPr>
            <p:nvPr/>
          </p:nvSpPr>
          <p:spPr bwMode="auto">
            <a:xfrm flipV="1">
              <a:off x="3704720" y="1588345"/>
              <a:ext cx="1400680" cy="1027853"/>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9" name="Line 34"/>
            <p:cNvSpPr>
              <a:spLocks noChangeShapeType="1"/>
            </p:cNvSpPr>
            <p:nvPr/>
          </p:nvSpPr>
          <p:spPr bwMode="auto">
            <a:xfrm flipV="1">
              <a:off x="5297488" y="1581540"/>
              <a:ext cx="1408112" cy="1039421"/>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0" name="Line 35"/>
            <p:cNvSpPr>
              <a:spLocks noChangeShapeType="1"/>
            </p:cNvSpPr>
            <p:nvPr/>
          </p:nvSpPr>
          <p:spPr bwMode="auto">
            <a:xfrm flipV="1">
              <a:off x="6122987" y="1576351"/>
              <a:ext cx="1441556" cy="1044607"/>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1" name="Line 36"/>
            <p:cNvSpPr>
              <a:spLocks noChangeShapeType="1"/>
            </p:cNvSpPr>
            <p:nvPr/>
          </p:nvSpPr>
          <p:spPr bwMode="auto">
            <a:xfrm flipV="1">
              <a:off x="6948487" y="1634190"/>
              <a:ext cx="1414820" cy="986771"/>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2" name="Line 37"/>
            <p:cNvSpPr>
              <a:spLocks noChangeShapeType="1"/>
            </p:cNvSpPr>
            <p:nvPr/>
          </p:nvSpPr>
          <p:spPr bwMode="auto">
            <a:xfrm>
              <a:off x="3644900" y="2055813"/>
              <a:ext cx="4052888" cy="0"/>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3" name="Line 38"/>
            <p:cNvSpPr>
              <a:spLocks noChangeShapeType="1"/>
            </p:cNvSpPr>
            <p:nvPr/>
          </p:nvSpPr>
          <p:spPr bwMode="auto">
            <a:xfrm>
              <a:off x="7350125" y="2338388"/>
              <a:ext cx="0" cy="3054350"/>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4" name="Line 39"/>
            <p:cNvSpPr>
              <a:spLocks noChangeShapeType="1"/>
            </p:cNvSpPr>
            <p:nvPr/>
          </p:nvSpPr>
          <p:spPr bwMode="auto">
            <a:xfrm>
              <a:off x="7707313" y="2055813"/>
              <a:ext cx="0" cy="3049587"/>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5" name="Line 40"/>
            <p:cNvSpPr>
              <a:spLocks noChangeShapeType="1"/>
            </p:cNvSpPr>
            <p:nvPr/>
          </p:nvSpPr>
          <p:spPr bwMode="auto">
            <a:xfrm>
              <a:off x="8051800" y="1809750"/>
              <a:ext cx="0" cy="3054350"/>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6" name="Line 41"/>
            <p:cNvSpPr>
              <a:spLocks noChangeShapeType="1"/>
            </p:cNvSpPr>
            <p:nvPr/>
          </p:nvSpPr>
          <p:spPr bwMode="auto">
            <a:xfrm flipV="1">
              <a:off x="6948488" y="4113781"/>
              <a:ext cx="1433512" cy="1051944"/>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7" name="Line 42"/>
            <p:cNvSpPr>
              <a:spLocks noChangeShapeType="1"/>
            </p:cNvSpPr>
            <p:nvPr/>
          </p:nvSpPr>
          <p:spPr bwMode="auto">
            <a:xfrm flipV="1">
              <a:off x="6948488" y="2055813"/>
              <a:ext cx="1438274" cy="1074736"/>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8" name="Line 43"/>
            <p:cNvSpPr>
              <a:spLocks noChangeShapeType="1"/>
            </p:cNvSpPr>
            <p:nvPr/>
          </p:nvSpPr>
          <p:spPr bwMode="auto">
            <a:xfrm flipV="1">
              <a:off x="6948488" y="3605781"/>
              <a:ext cx="1433512" cy="1051944"/>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9" name="Line 44"/>
            <p:cNvSpPr>
              <a:spLocks noChangeShapeType="1"/>
            </p:cNvSpPr>
            <p:nvPr/>
          </p:nvSpPr>
          <p:spPr bwMode="auto">
            <a:xfrm flipV="1">
              <a:off x="6948488" y="3096192"/>
              <a:ext cx="1433512" cy="1051945"/>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0" name="Line 45"/>
            <p:cNvSpPr>
              <a:spLocks noChangeShapeType="1"/>
            </p:cNvSpPr>
            <p:nvPr/>
          </p:nvSpPr>
          <p:spPr bwMode="auto">
            <a:xfrm flipV="1">
              <a:off x="6948488" y="2593180"/>
              <a:ext cx="1433512" cy="1045369"/>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1" name="Line 46"/>
            <p:cNvSpPr>
              <a:spLocks noChangeShapeType="1"/>
            </p:cNvSpPr>
            <p:nvPr/>
          </p:nvSpPr>
          <p:spPr bwMode="auto">
            <a:xfrm>
              <a:off x="2819400" y="5165725"/>
              <a:ext cx="4129088" cy="0"/>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2" name="Line 47"/>
            <p:cNvSpPr>
              <a:spLocks noChangeShapeType="1"/>
            </p:cNvSpPr>
            <p:nvPr/>
          </p:nvSpPr>
          <p:spPr bwMode="auto">
            <a:xfrm flipV="1">
              <a:off x="6948488" y="4657724"/>
              <a:ext cx="1438274" cy="1017587"/>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3" name="Text Box 48"/>
            <p:cNvSpPr txBox="1">
              <a:spLocks noChangeArrowheads="1"/>
            </p:cNvSpPr>
            <p:nvPr/>
          </p:nvSpPr>
          <p:spPr bwMode="auto">
            <a:xfrm>
              <a:off x="1134997" y="5292897"/>
              <a:ext cx="1684403" cy="261610"/>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r>
                <a:rPr lang="en-US" sz="1100" dirty="0">
                  <a:latin typeface="Verdana" pitchFamily="34" charset="0"/>
                </a:rPr>
                <a:t> </a:t>
              </a:r>
              <a:r>
                <a:rPr lang="en-US" sz="1100" dirty="0" smtClean="0">
                  <a:latin typeface="Verdana" pitchFamily="34" charset="0"/>
                </a:rPr>
                <a:t>Technology</a:t>
              </a:r>
              <a:endParaRPr lang="en-US" sz="1100" dirty="0">
                <a:latin typeface="Verdana" pitchFamily="34" charset="0"/>
              </a:endParaRPr>
            </a:p>
          </p:txBody>
        </p:sp>
        <p:sp>
          <p:nvSpPr>
            <p:cNvPr id="44" name="Text Box 49"/>
            <p:cNvSpPr txBox="1">
              <a:spLocks noChangeArrowheads="1"/>
            </p:cNvSpPr>
            <p:nvPr/>
          </p:nvSpPr>
          <p:spPr bwMode="auto">
            <a:xfrm>
              <a:off x="2701925" y="5699125"/>
              <a:ext cx="1089025" cy="766778"/>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r>
                <a:rPr lang="en-US" sz="1000" b="1" dirty="0" smtClean="0">
                  <a:solidFill>
                    <a:schemeClr val="tx2"/>
                  </a:solidFill>
                  <a:latin typeface="Verdana" pitchFamily="34" charset="0"/>
                </a:rPr>
                <a:t>State Agency and Certification Personnel</a:t>
              </a:r>
              <a:endParaRPr lang="en-US" sz="1000" b="1" dirty="0">
                <a:solidFill>
                  <a:schemeClr val="tx2"/>
                </a:solidFill>
                <a:latin typeface="Verdana" pitchFamily="34" charset="0"/>
              </a:endParaRPr>
            </a:p>
          </p:txBody>
        </p:sp>
        <p:sp>
          <p:nvSpPr>
            <p:cNvPr id="45" name="Text Box 50"/>
            <p:cNvSpPr txBox="1">
              <a:spLocks noChangeArrowheads="1"/>
            </p:cNvSpPr>
            <p:nvPr/>
          </p:nvSpPr>
          <p:spPr bwMode="auto">
            <a:xfrm>
              <a:off x="3694906" y="5699125"/>
              <a:ext cx="743744" cy="1100160"/>
            </a:xfrm>
            <a:custGeom>
              <a:avLst/>
              <a:gdLst>
                <a:gd name="connsiteX0" fmla="*/ 0 w 825500"/>
                <a:gd name="connsiteY0" fmla="*/ 0 h 246221"/>
                <a:gd name="connsiteX1" fmla="*/ 825500 w 825500"/>
                <a:gd name="connsiteY1" fmla="*/ 0 h 246221"/>
                <a:gd name="connsiteX2" fmla="*/ 825500 w 825500"/>
                <a:gd name="connsiteY2" fmla="*/ 246221 h 246221"/>
                <a:gd name="connsiteX3" fmla="*/ 0 w 825500"/>
                <a:gd name="connsiteY3" fmla="*/ 246221 h 246221"/>
                <a:gd name="connsiteX4" fmla="*/ 0 w 825500"/>
                <a:gd name="connsiteY4" fmla="*/ 0 h 246221"/>
                <a:gd name="connsiteX0" fmla="*/ 0 w 825500"/>
                <a:gd name="connsiteY0" fmla="*/ 0 h 757131"/>
                <a:gd name="connsiteX1" fmla="*/ 825500 w 825500"/>
                <a:gd name="connsiteY1" fmla="*/ 0 h 757131"/>
                <a:gd name="connsiteX2" fmla="*/ 825500 w 825500"/>
                <a:gd name="connsiteY2" fmla="*/ 246221 h 757131"/>
                <a:gd name="connsiteX3" fmla="*/ 37162 w 825500"/>
                <a:gd name="connsiteY3" fmla="*/ 757093 h 757131"/>
                <a:gd name="connsiteX4" fmla="*/ 0 w 825500"/>
                <a:gd name="connsiteY4" fmla="*/ 246221 h 757131"/>
                <a:gd name="connsiteX5" fmla="*/ 0 w 825500"/>
                <a:gd name="connsiteY5" fmla="*/ 0 h 757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500" h="757131">
                  <a:moveTo>
                    <a:pt x="0" y="0"/>
                  </a:moveTo>
                  <a:lnTo>
                    <a:pt x="825500" y="0"/>
                  </a:lnTo>
                  <a:lnTo>
                    <a:pt x="825500" y="246221"/>
                  </a:lnTo>
                  <a:cubicBezTo>
                    <a:pt x="738212" y="241021"/>
                    <a:pt x="124450" y="762293"/>
                    <a:pt x="37162" y="757093"/>
                  </a:cubicBezTo>
                  <a:lnTo>
                    <a:pt x="0" y="246221"/>
                  </a:lnTo>
                  <a:lnTo>
                    <a:pt x="0" y="0"/>
                  </a:lnTo>
                  <a:close/>
                </a:path>
              </a:pathLst>
            </a:cu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r>
                <a:rPr lang="en-US" sz="1000" b="1" dirty="0" smtClean="0">
                  <a:solidFill>
                    <a:schemeClr val="tx2"/>
                  </a:solidFill>
                  <a:latin typeface="Verdana" pitchFamily="34" charset="0"/>
                </a:rPr>
                <a:t>IHE Faculty</a:t>
              </a:r>
            </a:p>
            <a:p>
              <a:pPr algn="ctr" eaLnBrk="0" hangingPunct="0"/>
              <a:r>
                <a:rPr lang="en-US" sz="1000" b="1" dirty="0" smtClean="0">
                  <a:solidFill>
                    <a:schemeClr val="tx2"/>
                  </a:solidFill>
                  <a:latin typeface="Verdana" pitchFamily="34" charset="0"/>
                </a:rPr>
                <a:t>And Other PD Staff</a:t>
              </a:r>
              <a:endParaRPr lang="en-US" sz="1000" b="1" dirty="0">
                <a:solidFill>
                  <a:schemeClr val="tx2"/>
                </a:solidFill>
                <a:latin typeface="Verdana" pitchFamily="34" charset="0"/>
              </a:endParaRPr>
            </a:p>
          </p:txBody>
        </p:sp>
        <p:sp>
          <p:nvSpPr>
            <p:cNvPr id="46" name="Text Box 51"/>
            <p:cNvSpPr txBox="1">
              <a:spLocks noChangeArrowheads="1"/>
            </p:cNvSpPr>
            <p:nvPr/>
          </p:nvSpPr>
          <p:spPr bwMode="auto">
            <a:xfrm>
              <a:off x="4381501" y="5644085"/>
              <a:ext cx="990599" cy="1100160"/>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r>
                <a:rPr lang="en-US" sz="1000" dirty="0" smtClean="0">
                  <a:latin typeface="Verdana" pitchFamily="34" charset="0"/>
                </a:rPr>
                <a:t> </a:t>
              </a:r>
              <a:r>
                <a:rPr lang="en-US" sz="1000" b="1" dirty="0" smtClean="0">
                  <a:solidFill>
                    <a:schemeClr val="tx2"/>
                  </a:solidFill>
                  <a:latin typeface="Verdana" pitchFamily="34" charset="0"/>
                </a:rPr>
                <a:t>Admin-</a:t>
              </a:r>
            </a:p>
            <a:p>
              <a:pPr algn="ctr" eaLnBrk="0" hangingPunct="0"/>
              <a:r>
                <a:rPr lang="en-US" sz="1000" b="1" dirty="0" err="1" smtClean="0">
                  <a:solidFill>
                    <a:schemeClr val="tx2"/>
                  </a:solidFill>
                  <a:latin typeface="Verdana" pitchFamily="34" charset="0"/>
                </a:rPr>
                <a:t>istrators</a:t>
              </a:r>
              <a:endParaRPr lang="en-US" sz="1000" b="1" dirty="0" smtClean="0">
                <a:solidFill>
                  <a:schemeClr val="tx2"/>
                </a:solidFill>
                <a:latin typeface="Verdana" pitchFamily="34" charset="0"/>
              </a:endParaRPr>
            </a:p>
            <a:p>
              <a:pPr algn="ctr" eaLnBrk="0" hangingPunct="0"/>
              <a:r>
                <a:rPr lang="en-US" sz="1000" b="1" dirty="0" smtClean="0">
                  <a:solidFill>
                    <a:schemeClr val="tx2"/>
                  </a:solidFill>
                  <a:latin typeface="Verdana" pitchFamily="34" charset="0"/>
                </a:rPr>
                <a:t>And EC Service</a:t>
              </a:r>
            </a:p>
            <a:p>
              <a:pPr algn="ctr" eaLnBrk="0" hangingPunct="0"/>
              <a:r>
                <a:rPr lang="en-US" sz="1000" b="1" dirty="0" smtClean="0">
                  <a:solidFill>
                    <a:schemeClr val="tx2"/>
                  </a:solidFill>
                  <a:latin typeface="Verdana" pitchFamily="34" charset="0"/>
                </a:rPr>
                <a:t>Providers</a:t>
              </a:r>
            </a:p>
            <a:p>
              <a:pPr algn="ctr" eaLnBrk="0" hangingPunct="0"/>
              <a:endParaRPr lang="en-US" sz="1000" dirty="0">
                <a:latin typeface="Verdana" pitchFamily="34" charset="0"/>
              </a:endParaRPr>
            </a:p>
          </p:txBody>
        </p:sp>
        <p:sp>
          <p:nvSpPr>
            <p:cNvPr id="47" name="Text Box 52"/>
            <p:cNvSpPr txBox="1">
              <a:spLocks noChangeArrowheads="1"/>
            </p:cNvSpPr>
            <p:nvPr/>
          </p:nvSpPr>
          <p:spPr bwMode="auto">
            <a:xfrm>
              <a:off x="5334000" y="5682662"/>
              <a:ext cx="788987" cy="266705"/>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r>
                <a:rPr lang="en-US" sz="1000" b="1" dirty="0" smtClean="0">
                  <a:solidFill>
                    <a:schemeClr val="tx2"/>
                  </a:solidFill>
                  <a:latin typeface="Verdana" pitchFamily="34" charset="0"/>
                </a:rPr>
                <a:t>Families</a:t>
              </a:r>
              <a:endParaRPr lang="en-US" sz="1000" b="1" dirty="0">
                <a:solidFill>
                  <a:schemeClr val="tx2"/>
                </a:solidFill>
                <a:latin typeface="Verdana" pitchFamily="34" charset="0"/>
              </a:endParaRPr>
            </a:p>
          </p:txBody>
        </p:sp>
        <p:sp>
          <p:nvSpPr>
            <p:cNvPr id="48" name="Text Box 53"/>
            <p:cNvSpPr txBox="1">
              <a:spLocks noChangeArrowheads="1"/>
            </p:cNvSpPr>
            <p:nvPr/>
          </p:nvSpPr>
          <p:spPr bwMode="auto">
            <a:xfrm>
              <a:off x="6096000" y="5697886"/>
              <a:ext cx="852487" cy="433397"/>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r>
                <a:rPr lang="en-US" sz="1000" b="1" dirty="0" smtClean="0">
                  <a:solidFill>
                    <a:schemeClr val="tx2"/>
                  </a:solidFill>
                  <a:latin typeface="Verdana" pitchFamily="34" charset="0"/>
                </a:rPr>
                <a:t>Graduate </a:t>
              </a:r>
            </a:p>
            <a:p>
              <a:pPr algn="ctr" eaLnBrk="0" hangingPunct="0"/>
              <a:r>
                <a:rPr lang="en-US" sz="1000" b="1" dirty="0" smtClean="0">
                  <a:solidFill>
                    <a:schemeClr val="tx2"/>
                  </a:solidFill>
                  <a:latin typeface="Verdana" pitchFamily="34" charset="0"/>
                </a:rPr>
                <a:t>Students </a:t>
              </a:r>
            </a:p>
          </p:txBody>
        </p:sp>
        <p:sp>
          <p:nvSpPr>
            <p:cNvPr id="49" name="Text Box 54"/>
            <p:cNvSpPr txBox="1">
              <a:spLocks noChangeArrowheads="1"/>
            </p:cNvSpPr>
            <p:nvPr/>
          </p:nvSpPr>
          <p:spPr bwMode="auto">
            <a:xfrm>
              <a:off x="2892425" y="6216650"/>
              <a:ext cx="4057650" cy="336550"/>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hangingPunct="0"/>
              <a:endParaRPr lang="en-US" sz="1600" b="1">
                <a:latin typeface="Times New Roman" pitchFamily="18" charset="0"/>
              </a:endParaRPr>
            </a:p>
          </p:txBody>
        </p:sp>
        <p:sp>
          <p:nvSpPr>
            <p:cNvPr id="50" name="Text Box 55"/>
            <p:cNvSpPr txBox="1">
              <a:spLocks noChangeArrowheads="1"/>
            </p:cNvSpPr>
            <p:nvPr/>
          </p:nvSpPr>
          <p:spPr bwMode="auto">
            <a:xfrm>
              <a:off x="906397" y="2709069"/>
              <a:ext cx="457200" cy="274638"/>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hangingPunct="0"/>
              <a:r>
                <a:rPr lang="en-US" sz="1200" dirty="0" smtClean="0">
                  <a:latin typeface="Verdana" pitchFamily="34" charset="0"/>
                </a:rPr>
                <a:t>  </a:t>
              </a:r>
              <a:endParaRPr lang="en-US" sz="1200" dirty="0">
                <a:latin typeface="Verdana" pitchFamily="34" charset="0"/>
              </a:endParaRPr>
            </a:p>
          </p:txBody>
        </p:sp>
        <p:sp>
          <p:nvSpPr>
            <p:cNvPr id="51" name="Text Box 108"/>
            <p:cNvSpPr txBox="1">
              <a:spLocks noChangeArrowheads="1"/>
            </p:cNvSpPr>
            <p:nvPr/>
          </p:nvSpPr>
          <p:spPr bwMode="auto">
            <a:xfrm>
              <a:off x="850900" y="3225800"/>
              <a:ext cx="457200" cy="260350"/>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hangingPunct="0"/>
              <a:r>
                <a:rPr lang="en-US" sz="1100" dirty="0" smtClean="0">
                  <a:latin typeface="Verdana" pitchFamily="34" charset="0"/>
                </a:rPr>
                <a:t>  </a:t>
              </a:r>
              <a:endParaRPr lang="en-US" sz="1100" dirty="0">
                <a:latin typeface="Verdana" pitchFamily="34" charset="0"/>
              </a:endParaRPr>
            </a:p>
          </p:txBody>
        </p:sp>
        <p:sp>
          <p:nvSpPr>
            <p:cNvPr id="52" name="Text Box 109"/>
            <p:cNvSpPr txBox="1">
              <a:spLocks noChangeArrowheads="1"/>
            </p:cNvSpPr>
            <p:nvPr/>
          </p:nvSpPr>
          <p:spPr bwMode="auto">
            <a:xfrm>
              <a:off x="787400" y="3697288"/>
              <a:ext cx="457200" cy="260350"/>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hangingPunct="0"/>
              <a:r>
                <a:rPr lang="en-US" sz="1100" dirty="0" smtClean="0">
                  <a:latin typeface="Verdana" pitchFamily="34" charset="0"/>
                </a:rPr>
                <a:t> </a:t>
              </a:r>
              <a:endParaRPr lang="en-US" sz="1100" dirty="0">
                <a:latin typeface="Verdana" pitchFamily="34" charset="0"/>
              </a:endParaRPr>
            </a:p>
          </p:txBody>
        </p:sp>
        <p:sp>
          <p:nvSpPr>
            <p:cNvPr id="53" name="Line 27"/>
            <p:cNvSpPr>
              <a:spLocks noChangeShapeType="1"/>
            </p:cNvSpPr>
            <p:nvPr/>
          </p:nvSpPr>
          <p:spPr bwMode="auto">
            <a:xfrm>
              <a:off x="4338637" y="1576393"/>
              <a:ext cx="4002843" cy="30787"/>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4" name="Line 39"/>
            <p:cNvSpPr>
              <a:spLocks noChangeShapeType="1"/>
            </p:cNvSpPr>
            <p:nvPr/>
          </p:nvSpPr>
          <p:spPr bwMode="auto">
            <a:xfrm>
              <a:off x="8363307" y="1634191"/>
              <a:ext cx="39436" cy="3005562"/>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5" name="Line 34"/>
            <p:cNvSpPr>
              <a:spLocks noChangeShapeType="1"/>
            </p:cNvSpPr>
            <p:nvPr/>
          </p:nvSpPr>
          <p:spPr bwMode="auto">
            <a:xfrm flipV="1">
              <a:off x="4462459" y="1585911"/>
              <a:ext cx="1408112" cy="1039421"/>
            </a:xfrm>
            <a:prstGeom prst="line">
              <a:avLst/>
            </a:prstGeom>
            <a:noFill/>
            <a:ln w="9525">
              <a:solidFill>
                <a:srgbClr val="0000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6" name="Text Box 9"/>
            <p:cNvSpPr txBox="1">
              <a:spLocks noChangeArrowheads="1"/>
            </p:cNvSpPr>
            <p:nvPr/>
          </p:nvSpPr>
          <p:spPr bwMode="auto">
            <a:xfrm>
              <a:off x="1304925" y="1476375"/>
              <a:ext cx="2895600" cy="261610"/>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r>
                <a:rPr lang="en-US" sz="1100" dirty="0" smtClean="0">
                  <a:latin typeface="Verdana" pitchFamily="34" charset="0"/>
                </a:rPr>
                <a:t>Evaluation</a:t>
              </a:r>
              <a:endParaRPr lang="en-US" sz="1100" dirty="0">
                <a:latin typeface="Verdana" pitchFamily="34" charset="0"/>
              </a:endParaRPr>
            </a:p>
          </p:txBody>
        </p:sp>
      </p:grpSp>
    </p:spTree>
    <p:extLst>
      <p:ext uri="{BB962C8B-B14F-4D97-AF65-F5344CB8AC3E}">
        <p14:creationId xmlns:p14="http://schemas.microsoft.com/office/powerpoint/2010/main" val="21320050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Outputs of the Center</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US" dirty="0" smtClean="0"/>
          </a:p>
          <a:p>
            <a:r>
              <a:rPr lang="en-US" sz="3200" dirty="0" smtClean="0">
                <a:latin typeface="Arial" panose="020B0604020202020204" pitchFamily="34" charset="0"/>
                <a:cs typeface="Arial" panose="020B0604020202020204" pitchFamily="34" charset="0"/>
              </a:rPr>
              <a:t>Knowledge Development</a:t>
            </a:r>
          </a:p>
          <a:p>
            <a:endParaRPr lang="en-US" sz="3200" dirty="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Leadership and Coordination</a:t>
            </a:r>
          </a:p>
          <a:p>
            <a:endParaRPr lang="en-US"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Technical Assistance</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0790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
            </a:r>
            <a:br>
              <a:rPr lang="en-US" sz="4800" b="1" dirty="0" smtClean="0">
                <a:latin typeface="Arial" pitchFamily="34" charset="0"/>
                <a:cs typeface="Arial" pitchFamily="34" charset="0"/>
              </a:rPr>
            </a:br>
            <a:r>
              <a:rPr lang="en-US" sz="4400" b="1" dirty="0" smtClean="0">
                <a:latin typeface="Arial" pitchFamily="34" charset="0"/>
                <a:cs typeface="Arial" pitchFamily="34" charset="0"/>
              </a:rPr>
              <a:t>Knowledge </a:t>
            </a:r>
            <a:r>
              <a:rPr lang="en-US" sz="4400" b="1" dirty="0">
                <a:latin typeface="Arial" pitchFamily="34" charset="0"/>
                <a:cs typeface="Arial" pitchFamily="34" charset="0"/>
              </a:rPr>
              <a:t>Development</a:t>
            </a:r>
            <a:r>
              <a:rPr lang="en-US" sz="4800" b="1" dirty="0">
                <a:latin typeface="Arial" pitchFamily="34" charset="0"/>
                <a:cs typeface="Arial" pitchFamily="34" charset="0"/>
              </a:rPr>
              <a:t/>
            </a:r>
            <a:br>
              <a:rPr lang="en-US" sz="4800" b="1" dirty="0">
                <a:latin typeface="Arial" pitchFamily="34" charset="0"/>
                <a:cs typeface="Arial" pitchFamily="34" charset="0"/>
              </a:rPr>
            </a:br>
            <a:endParaRPr lang="en-US"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nSpc>
                <a:spcPct val="200000"/>
              </a:lnSpc>
            </a:pPr>
            <a:r>
              <a:rPr lang="en-US" sz="2400" dirty="0" smtClean="0"/>
              <a:t>National Data Base of Personnel Standards</a:t>
            </a:r>
          </a:p>
          <a:p>
            <a:pPr>
              <a:lnSpc>
                <a:spcPct val="200000"/>
              </a:lnSpc>
            </a:pPr>
            <a:r>
              <a:rPr lang="en-US" sz="2400" dirty="0" smtClean="0"/>
              <a:t>National Data Base of CSPD Components</a:t>
            </a:r>
          </a:p>
          <a:p>
            <a:pPr>
              <a:lnSpc>
                <a:spcPct val="200000"/>
              </a:lnSpc>
            </a:pPr>
            <a:r>
              <a:rPr lang="en-US" sz="2400" dirty="0" smtClean="0"/>
              <a:t>Research Syntheses on Personnel Issues</a:t>
            </a:r>
          </a:p>
          <a:p>
            <a:pPr>
              <a:lnSpc>
                <a:spcPct val="200000"/>
              </a:lnSpc>
            </a:pPr>
            <a:r>
              <a:rPr lang="en-US" sz="2400" dirty="0" smtClean="0"/>
              <a:t>National Initiative on Cross Disciplinary Standards</a:t>
            </a:r>
            <a:endParaRPr lang="en-US" sz="2400" dirty="0"/>
          </a:p>
        </p:txBody>
      </p:sp>
    </p:spTree>
    <p:extLst>
      <p:ext uri="{BB962C8B-B14F-4D97-AF65-F5344CB8AC3E}">
        <p14:creationId xmlns:p14="http://schemas.microsoft.com/office/powerpoint/2010/main" val="3450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43000"/>
          </a:xfrm>
        </p:spPr>
        <p:txBody>
          <a:bodyPr>
            <a:noAutofit/>
          </a:bodyPr>
          <a:lstStyle/>
          <a:p>
            <a:r>
              <a:rPr lang="en-US" sz="3800" b="1" dirty="0" smtClean="0">
                <a:latin typeface="Arial" pitchFamily="34" charset="0"/>
                <a:cs typeface="Arial" pitchFamily="34" charset="0"/>
              </a:rPr>
              <a:t>National Data Base of Personnel Standards</a:t>
            </a:r>
          </a:p>
        </p:txBody>
      </p:sp>
      <p:sp>
        <p:nvSpPr>
          <p:cNvPr id="5" name="Content Placeholder 4"/>
          <p:cNvSpPr>
            <a:spLocks noGrp="1"/>
          </p:cNvSpPr>
          <p:nvPr>
            <p:ph idx="1"/>
          </p:nvPr>
        </p:nvSpPr>
        <p:spPr>
          <a:xfrm>
            <a:off x="457200" y="1676400"/>
            <a:ext cx="7848600" cy="5029200"/>
          </a:xfrm>
        </p:spPr>
        <p:txBody>
          <a:bodyPr>
            <a:normAutofit lnSpcReduction="10000"/>
          </a:bodyPr>
          <a:lstStyle/>
          <a:p>
            <a:pPr>
              <a:buFont typeface="Wingdings" panose="05000000000000000000" pitchFamily="2" charset="2"/>
              <a:buChar char="Ø"/>
            </a:pPr>
            <a:r>
              <a:rPr lang="en-US" sz="2400" dirty="0" smtClean="0"/>
              <a:t>13 disciplines and 20 variables</a:t>
            </a:r>
          </a:p>
          <a:p>
            <a:pPr>
              <a:buFont typeface="Wingdings" panose="05000000000000000000" pitchFamily="2" charset="2"/>
              <a:buChar char="Ø"/>
            </a:pPr>
            <a:r>
              <a:rPr lang="en-US" sz="2400" dirty="0" smtClean="0"/>
              <a:t>A </a:t>
            </a:r>
            <a:r>
              <a:rPr lang="en-US" sz="2400" dirty="0"/>
              <a:t>two-step procedure was </a:t>
            </a:r>
            <a:r>
              <a:rPr lang="en-US" sz="2400" dirty="0" smtClean="0"/>
              <a:t>implemented:</a:t>
            </a:r>
          </a:p>
          <a:p>
            <a:pPr lvl="1"/>
            <a:r>
              <a:rPr lang="en-US" dirty="0" smtClean="0"/>
              <a:t>Step 1: Internet-based data collection (with inter-rater reliability) </a:t>
            </a:r>
          </a:p>
          <a:p>
            <a:pPr lvl="1"/>
            <a:r>
              <a:rPr lang="en-US" dirty="0" smtClean="0"/>
              <a:t>Step 2: Telephone interview for verification. </a:t>
            </a:r>
          </a:p>
          <a:p>
            <a:pPr>
              <a:buFont typeface="Wingdings" panose="05000000000000000000" pitchFamily="2" charset="2"/>
              <a:buChar char="Ø"/>
            </a:pPr>
            <a:r>
              <a:rPr lang="en-US" sz="2400" dirty="0" smtClean="0"/>
              <a:t>Findings:</a:t>
            </a:r>
          </a:p>
          <a:p>
            <a:pPr lvl="1"/>
            <a:r>
              <a:rPr lang="en-US" dirty="0" smtClean="0"/>
              <a:t>Each </a:t>
            </a:r>
            <a:r>
              <a:rPr lang="en-US" dirty="0"/>
              <a:t>state dramatically varied in </a:t>
            </a:r>
            <a:r>
              <a:rPr lang="en-US" dirty="0" smtClean="0"/>
              <a:t>personnel standards.</a:t>
            </a:r>
          </a:p>
          <a:p>
            <a:pPr lvl="1"/>
            <a:r>
              <a:rPr lang="en-US" dirty="0" smtClean="0"/>
              <a:t>Related service disciplines had less variance.</a:t>
            </a:r>
          </a:p>
          <a:p>
            <a:pPr lvl="1"/>
            <a:r>
              <a:rPr lang="en-US" dirty="0" smtClean="0"/>
              <a:t>Less </a:t>
            </a:r>
            <a:r>
              <a:rPr lang="en-US" dirty="0"/>
              <a:t>than </a:t>
            </a:r>
            <a:r>
              <a:rPr lang="en-US" dirty="0" smtClean="0"/>
              <a:t>1/3 </a:t>
            </a:r>
            <a:r>
              <a:rPr lang="en-US" dirty="0"/>
              <a:t>of the </a:t>
            </a:r>
            <a:r>
              <a:rPr lang="en-US" dirty="0" smtClean="0"/>
              <a:t>states </a:t>
            </a:r>
            <a:r>
              <a:rPr lang="en-US" dirty="0"/>
              <a:t>specified additional requirements for working </a:t>
            </a:r>
            <a:r>
              <a:rPr lang="en-US" dirty="0" smtClean="0"/>
              <a:t>in Part C.</a:t>
            </a:r>
          </a:p>
          <a:p>
            <a:r>
              <a:rPr lang="en-US" sz="2400" dirty="0" smtClean="0"/>
              <a:t>Products:</a:t>
            </a:r>
          </a:p>
          <a:p>
            <a:pPr lvl="1"/>
            <a:r>
              <a:rPr lang="en-US" dirty="0" smtClean="0"/>
              <a:t>Data reports and a one-page “at-a-glance” summary.</a:t>
            </a:r>
          </a:p>
          <a:p>
            <a:pPr lvl="1">
              <a:lnSpc>
                <a:spcPct val="110000"/>
              </a:lnSpc>
              <a:spcBef>
                <a:spcPts val="600"/>
              </a:spcBef>
              <a:spcAft>
                <a:spcPts val="600"/>
              </a:spcAft>
            </a:pPr>
            <a:r>
              <a:rPr lang="en-US" dirty="0" smtClean="0"/>
              <a:t>Web-based personnel standards search tool: </a:t>
            </a:r>
            <a:r>
              <a:rPr lang="en-US" sz="2800" b="1" dirty="0" smtClean="0">
                <a:hlinkClick r:id="rId2"/>
              </a:rPr>
              <a:t>ecpcstandards.info</a:t>
            </a:r>
            <a:endParaRPr lang="en-US" sz="2800" dirty="0" smtClean="0"/>
          </a:p>
          <a:p>
            <a:pPr lvl="1"/>
            <a:endParaRPr lang="en-US" dirty="0"/>
          </a:p>
        </p:txBody>
      </p:sp>
    </p:spTree>
    <p:extLst>
      <p:ext uri="{BB962C8B-B14F-4D97-AF65-F5344CB8AC3E}">
        <p14:creationId xmlns:p14="http://schemas.microsoft.com/office/powerpoint/2010/main" val="2609648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43000"/>
          </a:xfrm>
        </p:spPr>
        <p:txBody>
          <a:bodyPr>
            <a:noAutofit/>
          </a:bodyPr>
          <a:lstStyle/>
          <a:p>
            <a:r>
              <a:rPr lang="en-US" sz="3800" b="1" dirty="0" smtClean="0">
                <a:latin typeface="Arial" pitchFamily="34" charset="0"/>
                <a:cs typeface="Arial" pitchFamily="34" charset="0"/>
              </a:rPr>
              <a:t>National Data Base of CSPD Components</a:t>
            </a:r>
          </a:p>
        </p:txBody>
      </p:sp>
      <p:sp>
        <p:nvSpPr>
          <p:cNvPr id="3" name="Content Placeholder 2"/>
          <p:cNvSpPr>
            <a:spLocks noGrp="1"/>
          </p:cNvSpPr>
          <p:nvPr>
            <p:ph idx="1"/>
          </p:nvPr>
        </p:nvSpPr>
        <p:spPr>
          <a:xfrm>
            <a:off x="457200" y="1752600"/>
            <a:ext cx="7924800" cy="5486400"/>
          </a:xfrm>
        </p:spPr>
        <p:txBody>
          <a:bodyPr>
            <a:normAutofit/>
          </a:bodyPr>
          <a:lstStyle/>
          <a:p>
            <a:pPr>
              <a:buFont typeface="Wingdings" panose="05000000000000000000" pitchFamily="2" charset="2"/>
              <a:buChar char="Ø"/>
            </a:pPr>
            <a:r>
              <a:rPr lang="en-US" sz="2400" dirty="0" smtClean="0"/>
              <a:t>Telephone interviews with 619/Part C coordinators</a:t>
            </a:r>
          </a:p>
          <a:p>
            <a:pPr>
              <a:buFont typeface="Wingdings" panose="05000000000000000000" pitchFamily="2" charset="2"/>
              <a:buChar char="Ø"/>
            </a:pPr>
            <a:r>
              <a:rPr lang="en-US" sz="2400" dirty="0" smtClean="0"/>
              <a:t>Analysis:</a:t>
            </a:r>
          </a:p>
          <a:p>
            <a:pPr lvl="1"/>
            <a:r>
              <a:rPr lang="en-US" dirty="0" smtClean="0"/>
              <a:t>3-step thematic coding: Initial coding; collapse areas; final coding.</a:t>
            </a:r>
            <a:endParaRPr lang="en-US" dirty="0"/>
          </a:p>
          <a:p>
            <a:pPr lvl="1"/>
            <a:r>
              <a:rPr lang="en-US" dirty="0" smtClean="0"/>
              <a:t>Frequency count and percentage.</a:t>
            </a:r>
          </a:p>
          <a:p>
            <a:pPr>
              <a:buFont typeface="Wingdings" panose="05000000000000000000" pitchFamily="2" charset="2"/>
              <a:buChar char="Ø"/>
            </a:pPr>
            <a:r>
              <a:rPr lang="en-US" dirty="0" smtClean="0"/>
              <a:t>Findings:</a:t>
            </a:r>
          </a:p>
          <a:p>
            <a:pPr lvl="1"/>
            <a:r>
              <a:rPr lang="en-US" dirty="0" smtClean="0"/>
              <a:t>3/4 of </a:t>
            </a:r>
            <a:r>
              <a:rPr lang="en-US" dirty="0"/>
              <a:t>the states </a:t>
            </a:r>
            <a:r>
              <a:rPr lang="en-US" dirty="0" smtClean="0"/>
              <a:t>have some CSPD components </a:t>
            </a:r>
            <a:r>
              <a:rPr lang="en-US" dirty="0"/>
              <a:t>in </a:t>
            </a:r>
            <a:r>
              <a:rPr lang="en-US" dirty="0" smtClean="0"/>
              <a:t>place for Part C.</a:t>
            </a:r>
          </a:p>
          <a:p>
            <a:pPr lvl="1"/>
            <a:r>
              <a:rPr lang="en-US" dirty="0" smtClean="0"/>
              <a:t>Top components in place: Appropriate </a:t>
            </a:r>
            <a:r>
              <a:rPr lang="en-US" dirty="0"/>
              <a:t>licensure and </a:t>
            </a:r>
            <a:r>
              <a:rPr lang="en-US" dirty="0" smtClean="0"/>
              <a:t>certification; </a:t>
            </a:r>
            <a:r>
              <a:rPr lang="en-US" dirty="0"/>
              <a:t>and technical assistance availability</a:t>
            </a:r>
            <a:endParaRPr lang="en-US" dirty="0" smtClean="0"/>
          </a:p>
          <a:p>
            <a:pPr lvl="1"/>
            <a:r>
              <a:rPr lang="en-US" dirty="0" smtClean="0"/>
              <a:t>Top areas of need: Evaluation; ongoing, systematic, and effective in-service opportunities; and </a:t>
            </a:r>
            <a:r>
              <a:rPr lang="en-US" dirty="0"/>
              <a:t>ongoing needs </a:t>
            </a:r>
            <a:r>
              <a:rPr lang="en-US" dirty="0" smtClean="0"/>
              <a:t>assessment.</a:t>
            </a:r>
          </a:p>
          <a:p>
            <a:pPr lvl="1"/>
            <a:r>
              <a:rPr lang="en-US" dirty="0" smtClean="0"/>
              <a:t>Other concerns: Recruitment </a:t>
            </a:r>
            <a:r>
              <a:rPr lang="en-US" dirty="0"/>
              <a:t>and </a:t>
            </a:r>
            <a:r>
              <a:rPr lang="en-US" dirty="0" smtClean="0"/>
              <a:t>retention; </a:t>
            </a:r>
            <a:r>
              <a:rPr lang="en-US" dirty="0"/>
              <a:t>and systemic </a:t>
            </a:r>
            <a:r>
              <a:rPr lang="en-US" dirty="0" smtClean="0"/>
              <a:t>concerns.</a:t>
            </a:r>
          </a:p>
          <a:p>
            <a:r>
              <a:rPr lang="en-US" dirty="0" smtClean="0"/>
              <a:t>Products: Data report and a one-page “at-a-glance” summary.</a:t>
            </a:r>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22759050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sz="4400" b="1" dirty="0" smtClean="0">
                <a:latin typeface="Arial" pitchFamily="34" charset="0"/>
                <a:cs typeface="Arial" pitchFamily="34" charset="0"/>
              </a:rPr>
              <a:t>Literature Syntheses</a:t>
            </a:r>
            <a:endParaRPr lang="en-US" sz="4400" b="1" dirty="0">
              <a:latin typeface="Arial" pitchFamily="34" charset="0"/>
              <a:cs typeface="Arial" pitchFamily="34" charset="0"/>
            </a:endParaRPr>
          </a:p>
        </p:txBody>
      </p:sp>
      <p:sp>
        <p:nvSpPr>
          <p:cNvPr id="3" name="內容版面配置區 2"/>
          <p:cNvSpPr>
            <a:spLocks noGrp="1"/>
          </p:cNvSpPr>
          <p:nvPr>
            <p:ph idx="1"/>
          </p:nvPr>
        </p:nvSpPr>
        <p:spPr/>
        <p:txBody>
          <a:bodyPr>
            <a:normAutofit/>
          </a:bodyPr>
          <a:lstStyle/>
          <a:p>
            <a:r>
              <a:rPr lang="en-US" sz="2400" dirty="0" smtClean="0"/>
              <a:t>#1: Systematic Review of Models of State Agency and Institutions of Higher Education (IHE) Practices Leading to Alignment of State Personnel Standards and Competencies with Curricula at Institutions of Higher Education</a:t>
            </a:r>
          </a:p>
          <a:p>
            <a:pPr>
              <a:buNone/>
            </a:pPr>
            <a:endParaRPr lang="en-US" sz="1400" dirty="0" smtClean="0"/>
          </a:p>
          <a:p>
            <a:r>
              <a:rPr lang="en-US" sz="2400" dirty="0" smtClean="0"/>
              <a:t>#2: Systematic Review of Models of State Agency and Institutions of Higher Education Practices Leading to Alignment of </a:t>
            </a:r>
            <a:r>
              <a:rPr lang="en-US" sz="2400" dirty="0" err="1" smtClean="0"/>
              <a:t>Preservice</a:t>
            </a:r>
            <a:r>
              <a:rPr lang="en-US" sz="2400" dirty="0" smtClean="0"/>
              <a:t> and </a:t>
            </a:r>
            <a:r>
              <a:rPr lang="en-US" sz="2400" dirty="0" err="1" smtClean="0"/>
              <a:t>Inservice</a:t>
            </a:r>
            <a:r>
              <a:rPr lang="en-US" sz="2400" dirty="0" smtClean="0"/>
              <a:t> Training for Early Childhood Interventionists</a:t>
            </a:r>
          </a:p>
          <a:p>
            <a:endParaRPr lang="en-US" sz="1400" dirty="0" smtClean="0"/>
          </a:p>
          <a:p>
            <a:pPr>
              <a:buNone/>
            </a:pPr>
            <a:r>
              <a:rPr lang="en-US" sz="2400" b="1" dirty="0" smtClean="0">
                <a:latin typeface="Calibri"/>
                <a:cs typeface="Calibri"/>
              </a:rPr>
              <a:t>   → </a:t>
            </a:r>
            <a:r>
              <a:rPr lang="en-US" sz="2400" b="1" dirty="0" smtClean="0"/>
              <a:t>0</a:t>
            </a:r>
            <a:r>
              <a:rPr lang="en-US" sz="2400" dirty="0" smtClean="0"/>
              <a:t> articles met inclusion criteria.</a:t>
            </a:r>
            <a:endParaRPr lang="en-US" sz="2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85800"/>
            <a:ext cx="7620000" cy="731838"/>
          </a:xfrm>
        </p:spPr>
        <p:txBody>
          <a:bodyPr/>
          <a:lstStyle/>
          <a:p>
            <a:r>
              <a:rPr lang="en-US" sz="4400" b="1" dirty="0" smtClean="0">
                <a:latin typeface="Arial" pitchFamily="34" charset="0"/>
                <a:cs typeface="Arial" pitchFamily="34" charset="0"/>
              </a:rPr>
              <a:t>National Initiative on Cross Disciplinary Standards</a:t>
            </a:r>
            <a:endParaRPr lang="en-US" sz="4400" b="1" dirty="0">
              <a:latin typeface="Arial" pitchFamily="34" charset="0"/>
              <a:cs typeface="Arial" pitchFamily="34" charset="0"/>
            </a:endParaRPr>
          </a:p>
        </p:txBody>
      </p:sp>
      <p:sp>
        <p:nvSpPr>
          <p:cNvPr id="3" name="內容版面配置區 2"/>
          <p:cNvSpPr>
            <a:spLocks noGrp="1"/>
          </p:cNvSpPr>
          <p:nvPr>
            <p:ph idx="1"/>
          </p:nvPr>
        </p:nvSpPr>
        <p:spPr>
          <a:xfrm>
            <a:off x="457200" y="1981200"/>
            <a:ext cx="7620000" cy="4419600"/>
          </a:xfrm>
        </p:spPr>
        <p:txBody>
          <a:bodyPr>
            <a:normAutofit/>
          </a:bodyPr>
          <a:lstStyle/>
          <a:p>
            <a:r>
              <a:rPr lang="en-US" sz="2400" dirty="0" smtClean="0"/>
              <a:t>Crosswalk the personnel standards of DEC, NAEYC, ASHA, AOTA and APTA. </a:t>
            </a:r>
          </a:p>
          <a:p>
            <a:r>
              <a:rPr lang="en-US" sz="2400" dirty="0" smtClean="0"/>
              <a:t>Across 7 practice areas:</a:t>
            </a:r>
          </a:p>
          <a:p>
            <a:pPr lvl="1"/>
            <a:r>
              <a:rPr lang="en-US" dirty="0" smtClean="0"/>
              <a:t>Assessment Practices</a:t>
            </a:r>
          </a:p>
          <a:p>
            <a:pPr lvl="1"/>
            <a:r>
              <a:rPr lang="en-US" dirty="0" smtClean="0"/>
              <a:t>Family Centered Care</a:t>
            </a:r>
          </a:p>
          <a:p>
            <a:pPr lvl="1"/>
            <a:r>
              <a:rPr lang="en-US" dirty="0" smtClean="0"/>
              <a:t>Collaboration/Teaming</a:t>
            </a:r>
          </a:p>
          <a:p>
            <a:pPr lvl="1"/>
            <a:r>
              <a:rPr lang="en-US" dirty="0" smtClean="0"/>
              <a:t>Natural Environments</a:t>
            </a:r>
          </a:p>
          <a:p>
            <a:pPr lvl="1"/>
            <a:r>
              <a:rPr lang="en-US" dirty="0" smtClean="0"/>
              <a:t>Achieving individualized family service plan and individualized education program</a:t>
            </a:r>
          </a:p>
          <a:p>
            <a:pPr lvl="1"/>
            <a:r>
              <a:rPr lang="en-US" dirty="0" smtClean="0"/>
              <a:t>Instruction/Intervention</a:t>
            </a:r>
          </a:p>
          <a:p>
            <a:pPr lvl="1"/>
            <a:r>
              <a:rPr lang="en-US" dirty="0" smtClean="0"/>
              <a:t>Others</a:t>
            </a:r>
          </a:p>
          <a:p>
            <a:pPr lvl="1"/>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924800" cy="1143000"/>
          </a:xfrm>
        </p:spPr>
        <p:txBody>
          <a:bodyPr/>
          <a:lstStyle/>
          <a:p>
            <a:r>
              <a:rPr lang="en-US" sz="4000" b="1" dirty="0" smtClean="0">
                <a:latin typeface="Arial" pitchFamily="34" charset="0"/>
                <a:cs typeface="Arial" pitchFamily="34" charset="0"/>
              </a:rPr>
              <a:t/>
            </a:r>
            <a:br>
              <a:rPr lang="en-US" sz="4000" b="1" dirty="0" smtClean="0">
                <a:latin typeface="Arial" pitchFamily="34" charset="0"/>
                <a:cs typeface="Arial" pitchFamily="34" charset="0"/>
              </a:rPr>
            </a:br>
            <a:r>
              <a:rPr lang="en-US" sz="4000" b="1" dirty="0" smtClean="0">
                <a:latin typeface="Arial" pitchFamily="34" charset="0"/>
                <a:cs typeface="Arial" pitchFamily="34" charset="0"/>
              </a:rPr>
              <a:t>Leadership and Coordination</a:t>
            </a:r>
            <a:r>
              <a:rPr lang="en-US" sz="4800" b="1" dirty="0">
                <a:latin typeface="Arial" pitchFamily="34" charset="0"/>
                <a:cs typeface="Arial" pitchFamily="34" charset="0"/>
              </a:rPr>
              <a:t/>
            </a:r>
            <a:br>
              <a:rPr lang="en-US" sz="4800" b="1" dirty="0">
                <a:latin typeface="Arial" pitchFamily="34" charset="0"/>
                <a:cs typeface="Arial" pitchFamily="34" charset="0"/>
              </a:rPr>
            </a:br>
            <a:endParaRPr lang="en-US"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endParaRPr lang="en-US" sz="2400" dirty="0" smtClean="0"/>
          </a:p>
          <a:p>
            <a:r>
              <a:rPr lang="en-US" sz="2400" dirty="0" smtClean="0"/>
              <a:t>Leadership Institute with Part C and 619 Coordinators</a:t>
            </a:r>
          </a:p>
          <a:p>
            <a:endParaRPr lang="en-US" sz="2400" dirty="0"/>
          </a:p>
          <a:p>
            <a:r>
              <a:rPr lang="en-US" sz="2400" dirty="0" smtClean="0"/>
              <a:t>Working Collaboratively with other OSEP Early Childhood TA Centers: </a:t>
            </a:r>
            <a:r>
              <a:rPr lang="en-US" sz="2400" b="1" dirty="0" err="1" smtClean="0">
                <a:solidFill>
                  <a:schemeClr val="tx2"/>
                </a:solidFill>
              </a:rPr>
              <a:t>DaSy</a:t>
            </a:r>
            <a:r>
              <a:rPr lang="en-US" sz="2400" b="1" dirty="0" smtClean="0">
                <a:solidFill>
                  <a:schemeClr val="tx2"/>
                </a:solidFill>
              </a:rPr>
              <a:t>; ECTA; IRIS</a:t>
            </a:r>
          </a:p>
          <a:p>
            <a:endParaRPr lang="en-US" sz="2400" b="1" dirty="0">
              <a:solidFill>
                <a:schemeClr val="tx2"/>
              </a:solidFill>
            </a:endParaRPr>
          </a:p>
          <a:p>
            <a:r>
              <a:rPr lang="en-US" sz="2400" dirty="0" smtClean="0"/>
              <a:t>Working Collaboratively with Other Education and HHS TA Centers</a:t>
            </a:r>
            <a:endParaRPr lang="en-US" sz="2400" dirty="0"/>
          </a:p>
        </p:txBody>
      </p:sp>
    </p:spTree>
    <p:extLst>
      <p:ext uri="{BB962C8B-B14F-4D97-AF65-F5344CB8AC3E}">
        <p14:creationId xmlns:p14="http://schemas.microsoft.com/office/powerpoint/2010/main" val="672933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533400" y="228600"/>
            <a:ext cx="7391400" cy="1663074"/>
          </a:xfrm>
        </p:spPr>
        <p:txBody>
          <a:bodyPr/>
          <a:lstStyle/>
          <a:p>
            <a:r>
              <a:rPr lang="en-US" sz="2400" b="1" dirty="0">
                <a:latin typeface="Arial" panose="020B0604020202020204" pitchFamily="34" charset="0"/>
                <a:cs typeface="Arial" panose="020B0604020202020204" pitchFamily="34" charset="0"/>
              </a:rPr>
              <a:t>LOGIC: If we want improved outcomes for infants and young children </a:t>
            </a:r>
            <a:r>
              <a:rPr lang="en-US" sz="2400" b="1" dirty="0" smtClean="0">
                <a:latin typeface="Arial" panose="020B0604020202020204" pitchFamily="34" charset="0"/>
                <a:cs typeface="Arial" panose="020B0604020202020204" pitchFamily="34" charset="0"/>
              </a:rPr>
              <a:t>with disabilities and their families, THEN………… </a:t>
            </a:r>
          </a:p>
        </p:txBody>
      </p:sp>
      <p:sp>
        <p:nvSpPr>
          <p:cNvPr id="3" name="Rectangle 2"/>
          <p:cNvSpPr/>
          <p:nvPr/>
        </p:nvSpPr>
        <p:spPr>
          <a:xfrm>
            <a:off x="423463" y="2434679"/>
            <a:ext cx="1362874" cy="369332"/>
          </a:xfrm>
          <a:prstGeom prst="rect">
            <a:avLst/>
          </a:prstGeom>
        </p:spPr>
        <p:txBody>
          <a:bodyPr wrap="none">
            <a:spAutoFit/>
          </a:bodyPr>
          <a:lstStyle/>
          <a:p>
            <a:pPr algn="ctr"/>
            <a:r>
              <a:rPr lang="en-US" b="1" dirty="0">
                <a:solidFill>
                  <a:schemeClr val="tx2">
                    <a:lumMod val="75000"/>
                    <a:lumOff val="25000"/>
                  </a:schemeClr>
                </a:solidFill>
              </a:rPr>
              <a:t>ECPC’s focus</a:t>
            </a:r>
            <a:endParaRPr lang="en-US" b="1" dirty="0">
              <a:solidFill>
                <a:schemeClr val="tx2">
                  <a:lumMod val="75000"/>
                  <a:lumOff val="25000"/>
                </a:schemeClr>
              </a:solidFill>
            </a:endParaRPr>
          </a:p>
        </p:txBody>
      </p:sp>
      <p:sp>
        <p:nvSpPr>
          <p:cNvPr id="7" name="TextBox 6"/>
          <p:cNvSpPr txBox="1"/>
          <p:nvPr/>
        </p:nvSpPr>
        <p:spPr>
          <a:xfrm>
            <a:off x="304800" y="2895600"/>
            <a:ext cx="1600200" cy="923330"/>
          </a:xfrm>
          <a:prstGeom prst="rect">
            <a:avLst/>
          </a:prstGeom>
          <a:solidFill>
            <a:schemeClr val="accent1">
              <a:lumMod val="20000"/>
              <a:lumOff val="80000"/>
            </a:schemeClr>
          </a:solidFill>
          <a:ln w="57150">
            <a:solidFill>
              <a:schemeClr val="tx2">
                <a:lumMod val="60000"/>
                <a:lumOff val="40000"/>
              </a:schemeClr>
            </a:solidFill>
          </a:ln>
        </p:spPr>
        <p:txBody>
          <a:bodyPr wrap="square">
            <a:spAutoFit/>
          </a:bodyPr>
          <a:lstStyle/>
          <a:p>
            <a:pPr algn="ctr">
              <a:defRPr/>
            </a:pPr>
            <a:r>
              <a:rPr lang="en-US" dirty="0">
                <a:latin typeface="Arial" pitchFamily="34" charset="0"/>
                <a:cs typeface="Arial" pitchFamily="34" charset="0"/>
              </a:rPr>
              <a:t>States have high quality </a:t>
            </a:r>
            <a:r>
              <a:rPr lang="en-US" dirty="0" smtClean="0">
                <a:latin typeface="Arial" pitchFamily="34" charset="0"/>
                <a:cs typeface="Arial" pitchFamily="34" charset="0"/>
              </a:rPr>
              <a:t>CSPD</a:t>
            </a:r>
            <a:endParaRPr lang="en-US" dirty="0">
              <a:latin typeface="Arial" pitchFamily="34" charset="0"/>
              <a:cs typeface="Arial" pitchFamily="34" charset="0"/>
            </a:endParaRPr>
          </a:p>
        </p:txBody>
      </p:sp>
      <p:cxnSp>
        <p:nvCxnSpPr>
          <p:cNvPr id="12" name="Straight Arrow Connector 11" descr="The next step is" title="Arrow"/>
          <p:cNvCxnSpPr/>
          <p:nvPr/>
        </p:nvCxnSpPr>
        <p:spPr>
          <a:xfrm>
            <a:off x="1905000" y="3352800"/>
            <a:ext cx="381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2286000" y="2209800"/>
            <a:ext cx="1828800" cy="2031325"/>
          </a:xfrm>
          <a:prstGeom prst="rect">
            <a:avLst/>
          </a:prstGeom>
          <a:solidFill>
            <a:schemeClr val="accent5">
              <a:lumMod val="20000"/>
              <a:lumOff val="80000"/>
            </a:schemeClr>
          </a:solidFill>
          <a:ln w="57150">
            <a:solidFill>
              <a:srgbClr val="00B050"/>
            </a:solidFill>
          </a:ln>
        </p:spPr>
        <p:txBody>
          <a:bodyPr>
            <a:spAutoFit/>
          </a:bodyPr>
          <a:lstStyle/>
          <a:p>
            <a:pPr algn="ctr">
              <a:defRPr/>
            </a:pPr>
            <a:r>
              <a:rPr lang="en-US" dirty="0">
                <a:latin typeface="Arial" pitchFamily="34" charset="0"/>
                <a:cs typeface="Arial" pitchFamily="34" charset="0"/>
              </a:rPr>
              <a:t>More EC leaders and practitioners </a:t>
            </a:r>
            <a:r>
              <a:rPr lang="en-US" dirty="0" smtClean="0">
                <a:latin typeface="Arial" pitchFamily="34" charset="0"/>
                <a:cs typeface="Arial" pitchFamily="34" charset="0"/>
              </a:rPr>
              <a:t>have </a:t>
            </a:r>
            <a:r>
              <a:rPr lang="en-US" dirty="0">
                <a:latin typeface="Arial" pitchFamily="34" charset="0"/>
                <a:cs typeface="Arial" pitchFamily="34" charset="0"/>
              </a:rPr>
              <a:t>the requisite knowledge and skills.</a:t>
            </a:r>
          </a:p>
        </p:txBody>
      </p:sp>
      <p:cxnSp>
        <p:nvCxnSpPr>
          <p:cNvPr id="16" name="Straight Arrow Connector 15" descr="The next step is" title="Arrow"/>
          <p:cNvCxnSpPr/>
          <p:nvPr/>
        </p:nvCxnSpPr>
        <p:spPr>
          <a:xfrm>
            <a:off x="4114800" y="3276600"/>
            <a:ext cx="391583" cy="3572"/>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4495800" y="2488525"/>
            <a:ext cx="1771458" cy="1477328"/>
          </a:xfrm>
          <a:prstGeom prst="rect">
            <a:avLst/>
          </a:prstGeom>
          <a:solidFill>
            <a:schemeClr val="accent3">
              <a:lumMod val="60000"/>
              <a:lumOff val="40000"/>
            </a:schemeClr>
          </a:solidFill>
          <a:ln w="57150">
            <a:solidFill>
              <a:srgbClr val="00B050"/>
            </a:solidFill>
          </a:ln>
        </p:spPr>
        <p:txBody>
          <a:bodyPr wrap="square">
            <a:spAutoFit/>
          </a:bodyPr>
          <a:lstStyle/>
          <a:p>
            <a:pPr algn="ctr">
              <a:defRPr/>
            </a:pPr>
            <a:r>
              <a:rPr lang="en-US" dirty="0">
                <a:latin typeface="Arial" pitchFamily="34" charset="0"/>
                <a:cs typeface="Arial" pitchFamily="34" charset="0"/>
              </a:rPr>
              <a:t>Improved effectiveness of EI, ECSE, and EC services and supports</a:t>
            </a:r>
            <a:endParaRPr lang="en-US" sz="2000" dirty="0">
              <a:latin typeface="Arial" pitchFamily="34" charset="0"/>
              <a:cs typeface="Arial" pitchFamily="34" charset="0"/>
            </a:endParaRPr>
          </a:p>
        </p:txBody>
      </p:sp>
      <p:cxnSp>
        <p:nvCxnSpPr>
          <p:cNvPr id="17" name="Straight Arrow Connector 16" descr="The next step is" title="Arrow"/>
          <p:cNvCxnSpPr/>
          <p:nvPr/>
        </p:nvCxnSpPr>
        <p:spPr>
          <a:xfrm>
            <a:off x="6264876" y="3318396"/>
            <a:ext cx="431800" cy="2381"/>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6705600" y="2717125"/>
            <a:ext cx="1538817" cy="1200329"/>
          </a:xfrm>
          <a:prstGeom prst="rect">
            <a:avLst/>
          </a:prstGeom>
          <a:solidFill>
            <a:schemeClr val="accent3">
              <a:lumMod val="60000"/>
              <a:lumOff val="40000"/>
            </a:schemeClr>
          </a:solidFill>
          <a:ln w="57150">
            <a:solidFill>
              <a:srgbClr val="00B050"/>
            </a:solidFill>
          </a:ln>
        </p:spPr>
        <p:txBody>
          <a:bodyPr>
            <a:spAutoFit/>
          </a:bodyPr>
          <a:lstStyle/>
          <a:p>
            <a:pPr algn="ctr">
              <a:defRPr/>
            </a:pPr>
            <a:r>
              <a:rPr lang="en-US" dirty="0">
                <a:latin typeface="Arial" pitchFamily="34" charset="0"/>
                <a:cs typeface="Arial" pitchFamily="34" charset="0"/>
              </a:rPr>
              <a:t>Improved outcomes for children and families</a:t>
            </a:r>
            <a:endParaRPr lang="en-US" sz="2000" dirty="0">
              <a:latin typeface="Arial" pitchFamily="34" charset="0"/>
              <a:cs typeface="Arial" pitchFamily="34" charset="0"/>
            </a:endParaRPr>
          </a:p>
        </p:txBody>
      </p:sp>
      <p:sp>
        <p:nvSpPr>
          <p:cNvPr id="22" name="Rectangle 21"/>
          <p:cNvSpPr/>
          <p:nvPr/>
        </p:nvSpPr>
        <p:spPr>
          <a:xfrm rot="1020000">
            <a:off x="5057339" y="4488333"/>
            <a:ext cx="3255841" cy="1200329"/>
          </a:xfrm>
          <a:prstGeom prst="rect">
            <a:avLst/>
          </a:prstGeom>
          <a:noFill/>
        </p:spPr>
        <p:txBody>
          <a:bodyPr>
            <a:spAutoFit/>
          </a:bodyPr>
          <a:lstStyle/>
          <a:p>
            <a:pPr algn="ctr">
              <a:defRPr/>
            </a:pP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How improved CSPD</a:t>
            </a:r>
          </a:p>
          <a:p>
            <a:pPr algn="ctr">
              <a:defRPr/>
            </a:pP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leads to</a:t>
            </a:r>
          </a:p>
          <a:p>
            <a:pPr algn="ctr">
              <a:defRPr/>
            </a:pP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improved outcomes</a:t>
            </a:r>
          </a:p>
        </p:txBody>
      </p:sp>
      <p:sp>
        <p:nvSpPr>
          <p:cNvPr id="27" name="TextBox 26"/>
          <p:cNvSpPr txBox="1"/>
          <p:nvPr/>
        </p:nvSpPr>
        <p:spPr>
          <a:xfrm>
            <a:off x="228600" y="5782270"/>
            <a:ext cx="5029200" cy="923330"/>
          </a:xfrm>
          <a:prstGeom prst="rect">
            <a:avLst/>
          </a:prstGeom>
          <a:noFill/>
        </p:spPr>
        <p:txBody>
          <a:bodyPr wrap="square">
            <a:spAutoFit/>
          </a:bodyPr>
          <a:lstStyle/>
          <a:p>
            <a:pPr>
              <a:defRPr/>
            </a:pPr>
            <a:r>
              <a:rPr lang="en-US" dirty="0">
                <a:latin typeface="+mj-lt"/>
                <a:cs typeface="Times New Roman" pitchFamily="18" charset="0"/>
              </a:rPr>
              <a:t>Note:  </a:t>
            </a:r>
            <a:r>
              <a:rPr lang="en-US" dirty="0" smtClean="0">
                <a:latin typeface="+mj-lt"/>
                <a:cs typeface="Times New Roman" pitchFamily="18" charset="0"/>
              </a:rPr>
              <a:t>The </a:t>
            </a:r>
            <a:r>
              <a:rPr lang="en-US" dirty="0">
                <a:latin typeface="+mj-lt"/>
                <a:cs typeface="Times New Roman" pitchFamily="18" charset="0"/>
              </a:rPr>
              <a:t>working assumption is that the blue box will produce the green boxes.  Large scale change </a:t>
            </a:r>
            <a:r>
              <a:rPr lang="en-US" dirty="0" smtClean="0">
                <a:latin typeface="+mj-lt"/>
                <a:cs typeface="Times New Roman" pitchFamily="18" charset="0"/>
              </a:rPr>
              <a:t>will </a:t>
            </a:r>
            <a:r>
              <a:rPr lang="en-US" dirty="0">
                <a:latin typeface="+mj-lt"/>
                <a:cs typeface="Times New Roman" pitchFamily="18" charset="0"/>
              </a:rPr>
              <a:t>occur after the 5 years of the Center.</a:t>
            </a:r>
          </a:p>
        </p:txBody>
      </p:sp>
    </p:spTree>
    <p:extLst>
      <p:ext uri="{BB962C8B-B14F-4D97-AF65-F5344CB8AC3E}">
        <p14:creationId xmlns:p14="http://schemas.microsoft.com/office/powerpoint/2010/main" val="2813991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1143000"/>
          </a:xfrm>
        </p:spPr>
        <p:txBody>
          <a:bodyPr/>
          <a:lstStyle/>
          <a:p>
            <a:pPr algn="ctr"/>
            <a:r>
              <a:rPr lang="en-US" sz="4400" b="1" dirty="0" smtClean="0">
                <a:latin typeface="Arial" panose="020B0604020202020204" pitchFamily="34" charset="0"/>
                <a:cs typeface="Arial" panose="020B0604020202020204" pitchFamily="34" charset="0"/>
              </a:rPr>
              <a:t>Technical Assistance</a:t>
            </a:r>
            <a:endParaRPr lang="en-US" sz="4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7620000" cy="4953000"/>
          </a:xfrm>
        </p:spPr>
        <p:txBody>
          <a:bodyPr>
            <a:normAutofit lnSpcReduction="10000"/>
          </a:bodyPr>
          <a:lstStyle/>
          <a:p>
            <a:r>
              <a:rPr lang="en-US" sz="3200" b="1" dirty="0" smtClean="0">
                <a:solidFill>
                  <a:schemeClr val="tx2"/>
                </a:solidFill>
              </a:rPr>
              <a:t>General</a:t>
            </a:r>
            <a:r>
              <a:rPr lang="en-US" sz="3200" dirty="0" smtClean="0">
                <a:solidFill>
                  <a:schemeClr val="tx2"/>
                </a:solidFill>
              </a:rPr>
              <a:t>:  </a:t>
            </a:r>
            <a:r>
              <a:rPr lang="en-US" sz="3200" dirty="0" smtClean="0"/>
              <a:t>Across audiences, regions, and states</a:t>
            </a:r>
          </a:p>
          <a:p>
            <a:endParaRPr lang="en-US" sz="2000" dirty="0"/>
          </a:p>
          <a:p>
            <a:r>
              <a:rPr lang="en-US" sz="3200" b="1" dirty="0" smtClean="0">
                <a:solidFill>
                  <a:schemeClr val="tx2"/>
                </a:solidFill>
              </a:rPr>
              <a:t>Targeted</a:t>
            </a:r>
            <a:r>
              <a:rPr lang="en-US" sz="3200" dirty="0" smtClean="0">
                <a:solidFill>
                  <a:schemeClr val="tx2"/>
                </a:solidFill>
              </a:rPr>
              <a:t>:  </a:t>
            </a:r>
            <a:r>
              <a:rPr lang="en-US" sz="3200" dirty="0" smtClean="0"/>
              <a:t>Within audiences, regions, states and specific CSPD components </a:t>
            </a:r>
          </a:p>
          <a:p>
            <a:pPr lvl="1"/>
            <a:r>
              <a:rPr lang="en-US" sz="2400" dirty="0" smtClean="0"/>
              <a:t>Florida, Hawaii, Massachusetts, Nevada, Rhode Island, and Utah</a:t>
            </a:r>
          </a:p>
          <a:p>
            <a:endParaRPr lang="en-US" sz="2000" dirty="0"/>
          </a:p>
          <a:p>
            <a:r>
              <a:rPr lang="en-US" sz="3200" b="1" dirty="0" smtClean="0">
                <a:solidFill>
                  <a:schemeClr val="tx2"/>
                </a:solidFill>
              </a:rPr>
              <a:t>Intensive</a:t>
            </a:r>
            <a:r>
              <a:rPr lang="en-US" sz="3200" dirty="0" smtClean="0">
                <a:solidFill>
                  <a:schemeClr val="tx2"/>
                </a:solidFill>
              </a:rPr>
              <a:t>:  </a:t>
            </a:r>
            <a:r>
              <a:rPr lang="en-US" sz="3200" dirty="0" smtClean="0"/>
              <a:t>CSPD within 8 states, fidelity to implementation framework</a:t>
            </a:r>
          </a:p>
          <a:p>
            <a:pPr lvl="1"/>
            <a:r>
              <a:rPr lang="en-US" sz="2400" dirty="0" smtClean="0"/>
              <a:t>Delaware, Iowa, Kansas, and Oregon</a:t>
            </a:r>
            <a:endParaRPr lang="en-US" sz="2400" dirty="0"/>
          </a:p>
        </p:txBody>
      </p:sp>
    </p:spTree>
    <p:extLst>
      <p:ext uri="{BB962C8B-B14F-4D97-AF65-F5344CB8AC3E}">
        <p14:creationId xmlns:p14="http://schemas.microsoft.com/office/powerpoint/2010/main" val="3983728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620000" cy="1143000"/>
          </a:xfrm>
        </p:spPr>
        <p:txBody>
          <a:bodyPr/>
          <a:lstStyle/>
          <a:p>
            <a:pPr algn="ctr"/>
            <a:r>
              <a:rPr lang="en-US" b="1" dirty="0" smtClean="0">
                <a:latin typeface="Arial" panose="020B0604020202020204" pitchFamily="34" charset="0"/>
                <a:cs typeface="Arial" panose="020B0604020202020204" pitchFamily="34" charset="0"/>
              </a:rPr>
              <a:t>How Will We Do This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76400"/>
            <a:ext cx="7391400" cy="4800600"/>
          </a:xfrm>
        </p:spPr>
        <p:txBody>
          <a:bodyPr>
            <a:normAutofit/>
          </a:bodyPr>
          <a:lstStyle/>
          <a:p>
            <a:r>
              <a:rPr lang="en-US" sz="3200" b="1" dirty="0" smtClean="0">
                <a:solidFill>
                  <a:schemeClr val="tx2"/>
                </a:solidFill>
              </a:rPr>
              <a:t>Content</a:t>
            </a:r>
            <a:r>
              <a:rPr lang="en-US" sz="3200" dirty="0" smtClean="0">
                <a:solidFill>
                  <a:schemeClr val="tx2"/>
                </a:solidFill>
              </a:rPr>
              <a:t>:</a:t>
            </a:r>
            <a:r>
              <a:rPr lang="en-US" sz="3200" dirty="0" smtClean="0"/>
              <a:t> </a:t>
            </a:r>
          </a:p>
          <a:p>
            <a:pPr marL="0" indent="0">
              <a:buNone/>
            </a:pPr>
            <a:r>
              <a:rPr lang="en-US" sz="3200" dirty="0" smtClean="0"/>
              <a:t>		CSPD</a:t>
            </a:r>
          </a:p>
          <a:p>
            <a:r>
              <a:rPr lang="en-US" sz="3200" b="1" dirty="0" smtClean="0">
                <a:solidFill>
                  <a:schemeClr val="tx2"/>
                </a:solidFill>
              </a:rPr>
              <a:t>Method: </a:t>
            </a:r>
          </a:p>
          <a:p>
            <a:pPr marL="0" indent="0">
              <a:buNone/>
            </a:pPr>
            <a:r>
              <a:rPr lang="en-US" sz="3200" dirty="0"/>
              <a:t>	</a:t>
            </a:r>
            <a:r>
              <a:rPr lang="en-US" sz="3200" dirty="0" smtClean="0"/>
              <a:t>	Implementation framework 		through strategic planning</a:t>
            </a:r>
          </a:p>
          <a:p>
            <a:r>
              <a:rPr lang="en-US" sz="3200" b="1" dirty="0" smtClean="0">
                <a:solidFill>
                  <a:schemeClr val="tx2"/>
                </a:solidFill>
              </a:rPr>
              <a:t>Outcome:</a:t>
            </a:r>
          </a:p>
          <a:p>
            <a:pPr marL="0" indent="0" algn="ctr">
              <a:buNone/>
            </a:pPr>
            <a:r>
              <a:rPr lang="en-US" sz="3200" dirty="0" smtClean="0"/>
              <a:t>	        Scaling up of effective practices   	for personnel development</a:t>
            </a:r>
            <a:endParaRPr lang="en-US" sz="3200" dirty="0"/>
          </a:p>
        </p:txBody>
      </p:sp>
    </p:spTree>
    <p:extLst>
      <p:ext uri="{BB962C8B-B14F-4D97-AF65-F5344CB8AC3E}">
        <p14:creationId xmlns:p14="http://schemas.microsoft.com/office/powerpoint/2010/main" val="25244326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latin typeface="Arial" pitchFamily="34" charset="0"/>
                <a:cs typeface="Arial" pitchFamily="34" charset="0"/>
              </a:rPr>
              <a:t>Building a Model</a:t>
            </a:r>
            <a:endParaRPr lang="en-US" sz="4400" b="1" dirty="0">
              <a:latin typeface="Arial" pitchFamily="34" charset="0"/>
              <a:cs typeface="Arial" pitchFamily="34" charset="0"/>
            </a:endParaRPr>
          </a:p>
        </p:txBody>
      </p:sp>
      <p:sp>
        <p:nvSpPr>
          <p:cNvPr id="3" name="Content Placeholder 2"/>
          <p:cNvSpPr>
            <a:spLocks noGrp="1"/>
          </p:cNvSpPr>
          <p:nvPr>
            <p:ph idx="1"/>
          </p:nvPr>
        </p:nvSpPr>
        <p:spPr>
          <a:xfrm>
            <a:off x="457200" y="1600200"/>
            <a:ext cx="7620000" cy="5029200"/>
          </a:xfrm>
        </p:spPr>
        <p:txBody>
          <a:bodyPr>
            <a:normAutofit fontScale="85000" lnSpcReduction="20000"/>
          </a:bodyPr>
          <a:lstStyle/>
          <a:p>
            <a:r>
              <a:rPr lang="en-US" sz="3200" dirty="0"/>
              <a:t>Operational definition and reliable measurement of the </a:t>
            </a:r>
            <a:r>
              <a:rPr lang="en-US" sz="3200" dirty="0" smtClean="0"/>
              <a:t>outcomes</a:t>
            </a:r>
          </a:p>
          <a:p>
            <a:endParaRPr lang="en-US" sz="3200" dirty="0" smtClean="0"/>
          </a:p>
          <a:p>
            <a:r>
              <a:rPr lang="en-US" sz="3200" dirty="0" smtClean="0"/>
              <a:t>Socially valid relationship between intervention and socially valid outcome: if/then</a:t>
            </a:r>
          </a:p>
          <a:p>
            <a:endParaRPr lang="en-US" sz="3200" dirty="0"/>
          </a:p>
          <a:p>
            <a:r>
              <a:rPr lang="en-US" sz="3200" dirty="0" smtClean="0"/>
              <a:t>Consistency of effects across users</a:t>
            </a:r>
          </a:p>
          <a:p>
            <a:endParaRPr lang="en-US" sz="3200" dirty="0"/>
          </a:p>
          <a:p>
            <a:r>
              <a:rPr lang="en-US" sz="3200" dirty="0" smtClean="0"/>
              <a:t>Advantage of alternative service delivery </a:t>
            </a:r>
          </a:p>
          <a:p>
            <a:endParaRPr lang="en-US" sz="3200" dirty="0"/>
          </a:p>
          <a:p>
            <a:pPr>
              <a:spcAft>
                <a:spcPts val="1800"/>
              </a:spcAft>
            </a:pPr>
            <a:r>
              <a:rPr lang="en-US" sz="3200" b="1" dirty="0" smtClean="0"/>
              <a:t>Fidelity of Implementation</a:t>
            </a:r>
          </a:p>
          <a:p>
            <a:pPr marL="114300" indent="0">
              <a:buNone/>
            </a:pPr>
            <a:r>
              <a:rPr lang="en-US" sz="2400" b="1" dirty="0" smtClean="0"/>
              <a:t>                                                                    Paine, Bellamy &amp; Wilcox, 1984</a:t>
            </a:r>
            <a:endParaRPr lang="en-US" sz="2400" b="1" dirty="0"/>
          </a:p>
        </p:txBody>
      </p:sp>
    </p:spTree>
    <p:extLst>
      <p:ext uri="{BB962C8B-B14F-4D97-AF65-F5344CB8AC3E}">
        <p14:creationId xmlns:p14="http://schemas.microsoft.com/office/powerpoint/2010/main" val="17407088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600200"/>
            <a:ext cx="7620000" cy="1143000"/>
          </a:xfrm>
        </p:spPr>
        <p:txBody>
          <a:bodyPr/>
          <a:lstStyle/>
          <a:p>
            <a:pPr algn="ctr">
              <a:spcAft>
                <a:spcPts val="2000"/>
              </a:spcAft>
            </a:pPr>
            <a:r>
              <a:rPr lang="en-US" sz="5400" b="1" dirty="0">
                <a:latin typeface="Arial" panose="020B0604020202020204" pitchFamily="34" charset="0"/>
                <a:cs typeface="Arial" panose="020B0604020202020204" pitchFamily="34" charset="0"/>
              </a:rPr>
              <a:t>Content:</a:t>
            </a:r>
            <a:br>
              <a:rPr lang="en-US" sz="5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C</a:t>
            </a:r>
            <a:r>
              <a:rPr lang="en-US" sz="4400" dirty="0">
                <a:latin typeface="Arial" panose="020B0604020202020204" pitchFamily="34" charset="0"/>
                <a:cs typeface="Arial" panose="020B0604020202020204" pitchFamily="34" charset="0"/>
              </a:rPr>
              <a:t>omprehensive </a:t>
            </a:r>
            <a:r>
              <a:rPr lang="en-US" sz="4400" b="1" dirty="0">
                <a:latin typeface="Arial" panose="020B0604020202020204" pitchFamily="34" charset="0"/>
                <a:cs typeface="Arial" panose="020B0604020202020204" pitchFamily="34" charset="0"/>
              </a:rPr>
              <a:t>S</a:t>
            </a:r>
            <a:r>
              <a:rPr lang="en-US" sz="4400" dirty="0">
                <a:latin typeface="Arial" panose="020B0604020202020204" pitchFamily="34" charset="0"/>
                <a:cs typeface="Arial" panose="020B0604020202020204" pitchFamily="34" charset="0"/>
              </a:rPr>
              <a:t>ystem of </a:t>
            </a:r>
            <a:r>
              <a:rPr lang="en-US" sz="4400" b="1" dirty="0">
                <a:latin typeface="Arial" panose="020B0604020202020204" pitchFamily="34" charset="0"/>
                <a:cs typeface="Arial" panose="020B0604020202020204" pitchFamily="34" charset="0"/>
              </a:rPr>
              <a:t>P</a:t>
            </a:r>
            <a:r>
              <a:rPr lang="en-US" sz="4400" dirty="0">
                <a:latin typeface="Arial" panose="020B0604020202020204" pitchFamily="34" charset="0"/>
                <a:cs typeface="Arial" panose="020B0604020202020204" pitchFamily="34" charset="0"/>
              </a:rPr>
              <a:t>ersonnel </a:t>
            </a:r>
            <a:r>
              <a:rPr lang="en-US" sz="4400" b="1" dirty="0">
                <a:latin typeface="Arial" panose="020B0604020202020204" pitchFamily="34" charset="0"/>
                <a:cs typeface="Arial" panose="020B0604020202020204" pitchFamily="34" charset="0"/>
              </a:rPr>
              <a:t>D</a:t>
            </a:r>
            <a:r>
              <a:rPr lang="en-US" sz="4400" dirty="0">
                <a:latin typeface="Arial" panose="020B0604020202020204" pitchFamily="34" charset="0"/>
                <a:cs typeface="Arial" panose="020B0604020202020204" pitchFamily="34" charset="0"/>
              </a:rPr>
              <a:t>evelopment</a:t>
            </a:r>
            <a:br>
              <a:rPr lang="en-US" sz="4400" dirty="0">
                <a:latin typeface="Arial" panose="020B0604020202020204" pitchFamily="34" charset="0"/>
                <a:cs typeface="Arial" panose="020B0604020202020204" pitchFamily="34" charset="0"/>
              </a:rPr>
            </a:br>
            <a:endParaRPr lang="en-US" sz="4400" dirty="0"/>
          </a:p>
        </p:txBody>
      </p:sp>
      <p:sp>
        <p:nvSpPr>
          <p:cNvPr id="2" name="TextBox 1"/>
          <p:cNvSpPr txBox="1"/>
          <p:nvPr/>
        </p:nvSpPr>
        <p:spPr>
          <a:xfrm>
            <a:off x="605481" y="2971800"/>
            <a:ext cx="7689937" cy="3108543"/>
          </a:xfrm>
          <a:prstGeom prst="rect">
            <a:avLst/>
          </a:prstGeom>
          <a:noFill/>
        </p:spPr>
        <p:txBody>
          <a:bodyPr wrap="square" rtlCol="0">
            <a:spAutoFit/>
          </a:bodyPr>
          <a:lstStyle/>
          <a:p>
            <a:pPr marL="914400" indent="-285750">
              <a:buFont typeface="Arial" panose="020B0604020202020204" pitchFamily="34" charset="0"/>
              <a:buChar char="•"/>
            </a:pPr>
            <a:endParaRPr lang="en-US" sz="2800" dirty="0" smtClean="0">
              <a:latin typeface="Arial" panose="020B0604020202020204" pitchFamily="34" charset="0"/>
              <a:cs typeface="Arial" panose="020B0604020202020204" pitchFamily="34" charset="0"/>
            </a:endParaRPr>
          </a:p>
          <a:p>
            <a:pPr marL="2286000" lvl="3"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Needs Assessment</a:t>
            </a:r>
          </a:p>
          <a:p>
            <a:pPr marL="2286000" lvl="3"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Personnel Standards</a:t>
            </a:r>
          </a:p>
          <a:p>
            <a:pPr marL="2286000" lvl="3" indent="-285750">
              <a:buFont typeface="Arial" panose="020B0604020202020204" pitchFamily="34" charset="0"/>
              <a:buChar char="•"/>
            </a:pPr>
            <a:r>
              <a:rPr lang="en-US" sz="2800" dirty="0" err="1" smtClean="0">
                <a:latin typeface="Arial" panose="020B0604020202020204" pitchFamily="34" charset="0"/>
                <a:cs typeface="Arial" panose="020B0604020202020204" pitchFamily="34" charset="0"/>
              </a:rPr>
              <a:t>Preservice</a:t>
            </a:r>
            <a:endParaRPr lang="en-US" sz="2800" dirty="0" smtClean="0">
              <a:latin typeface="Arial" panose="020B0604020202020204" pitchFamily="34" charset="0"/>
              <a:cs typeface="Arial" panose="020B0604020202020204" pitchFamily="34" charset="0"/>
            </a:endParaRPr>
          </a:p>
          <a:p>
            <a:pPr marL="2286000" lvl="3" indent="-285750">
              <a:buFont typeface="Arial" panose="020B0604020202020204" pitchFamily="34" charset="0"/>
              <a:buChar char="•"/>
            </a:pPr>
            <a:r>
              <a:rPr lang="en-US" sz="2800" dirty="0" err="1" smtClean="0">
                <a:latin typeface="Arial" panose="020B0604020202020204" pitchFamily="34" charset="0"/>
                <a:cs typeface="Arial" panose="020B0604020202020204" pitchFamily="34" charset="0"/>
              </a:rPr>
              <a:t>Inservice</a:t>
            </a:r>
            <a:endParaRPr lang="en-US" sz="2800" dirty="0" smtClean="0">
              <a:latin typeface="Arial" panose="020B0604020202020204" pitchFamily="34" charset="0"/>
              <a:cs typeface="Arial" panose="020B0604020202020204" pitchFamily="34" charset="0"/>
            </a:endParaRPr>
          </a:p>
          <a:p>
            <a:pPr marL="2286000" lvl="3"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Technical Assistance</a:t>
            </a:r>
          </a:p>
          <a:p>
            <a:pPr marL="2286000" lvl="3"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Evaluation</a:t>
            </a:r>
          </a:p>
        </p:txBody>
      </p:sp>
    </p:spTree>
    <p:extLst>
      <p:ext uri="{BB962C8B-B14F-4D97-AF65-F5344CB8AC3E}">
        <p14:creationId xmlns:p14="http://schemas.microsoft.com/office/powerpoint/2010/main" val="21359373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457200" y="457200"/>
            <a:ext cx="7620000" cy="1143000"/>
          </a:xfrm>
        </p:spPr>
        <p:txBody>
          <a:bodyPr/>
          <a:lstStyle/>
          <a:p>
            <a:r>
              <a:rPr lang="en-US" sz="4400" b="1" dirty="0" smtClean="0">
                <a:latin typeface="Arial" panose="020B0604020202020204" pitchFamily="34" charset="0"/>
                <a:cs typeface="Arial" panose="020B0604020202020204" pitchFamily="34" charset="0"/>
              </a:rPr>
              <a:t>Needs Assessment</a:t>
            </a:r>
            <a:endParaRPr lang="en-US" sz="4400" b="1" dirty="0"/>
          </a:p>
        </p:txBody>
      </p:sp>
      <p:sp>
        <p:nvSpPr>
          <p:cNvPr id="4" name="內容版面配置區 3"/>
          <p:cNvSpPr>
            <a:spLocks noGrp="1"/>
          </p:cNvSpPr>
          <p:nvPr>
            <p:ph sz="half" idx="1"/>
          </p:nvPr>
        </p:nvSpPr>
        <p:spPr>
          <a:xfrm>
            <a:off x="533400" y="1600200"/>
            <a:ext cx="7696200" cy="4285488"/>
          </a:xfrm>
        </p:spPr>
        <p:txBody>
          <a:bodyPr>
            <a:normAutofit/>
          </a:bodyPr>
          <a:lstStyle/>
          <a:p>
            <a:pPr>
              <a:buNone/>
            </a:pPr>
            <a:r>
              <a:rPr lang="en-US" dirty="0" smtClean="0"/>
              <a:t>   Data to document the needs of multiple audiences who comprise the early childhood workforce serving infants and young children with disabilities and their families</a:t>
            </a:r>
            <a:endParaRPr lang="en-US" dirty="0" smtClean="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506073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620000" cy="808038"/>
          </a:xfrm>
        </p:spPr>
        <p:txBody>
          <a:bodyPr/>
          <a:lstStyle/>
          <a:p>
            <a:r>
              <a:rPr lang="en-US" sz="3200" b="1" dirty="0"/>
              <a:t>Needs </a:t>
            </a:r>
            <a:r>
              <a:rPr lang="en-US" sz="3200" b="1" dirty="0" smtClean="0"/>
              <a:t>Assessment </a:t>
            </a:r>
            <a:endParaRPr lang="en-US" sz="3200" dirty="0"/>
          </a:p>
        </p:txBody>
      </p:sp>
      <p:graphicFrame>
        <p:nvGraphicFramePr>
          <p:cNvPr id="4" name="Table 3" descr="The benchmarks of needs assessment include: (1) Linked to existing personnel standards; (2) administered across disciplines; (3) appropriate data collectino method to audience and need; (4) Data analyzed and stored; (5) data used to determine training and TA needs; (6) updated as needed; (7) accessible to responsents and state and local programs." title="Benchmarks under the needs assessment element of CSPD"/>
          <p:cNvGraphicFramePr>
            <a:graphicFrameLocks noGrp="1"/>
          </p:cNvGraphicFramePr>
          <p:nvPr>
            <p:extLst>
              <p:ext uri="{D42A27DB-BD31-4B8C-83A1-F6EECF244321}">
                <p14:modId xmlns:p14="http://schemas.microsoft.com/office/powerpoint/2010/main" val="559124463"/>
              </p:ext>
            </p:extLst>
          </p:nvPr>
        </p:nvGraphicFramePr>
        <p:xfrm>
          <a:off x="304800" y="838200"/>
          <a:ext cx="8534400" cy="5913374"/>
        </p:xfrm>
        <a:graphic>
          <a:graphicData uri="http://schemas.openxmlformats.org/drawingml/2006/table">
            <a:tbl>
              <a:tblPr firstRow="1" firstCol="1" bandRow="1">
                <a:tableStyleId>{5C22544A-7EE6-4342-B048-85BDC9FD1C3A}</a:tableStyleId>
              </a:tblPr>
              <a:tblGrid>
                <a:gridCol w="8534400"/>
              </a:tblGrid>
              <a:tr h="419952">
                <a:tc>
                  <a:txBody>
                    <a:bodyPr/>
                    <a:lstStyle/>
                    <a:p>
                      <a:pPr marL="0" marR="0">
                        <a:lnSpc>
                          <a:spcPct val="115000"/>
                        </a:lnSpc>
                        <a:spcBef>
                          <a:spcPts val="0"/>
                        </a:spcBef>
                        <a:spcAft>
                          <a:spcPts val="0"/>
                        </a:spcAft>
                      </a:pPr>
                      <a:r>
                        <a:rPr lang="en-US" sz="2400" b="0" dirty="0">
                          <a:effectLst/>
                        </a:rPr>
                        <a:t>1)  Linked to existing personnel standards</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419952">
                <a:tc>
                  <a:txBody>
                    <a:bodyPr/>
                    <a:lstStyle/>
                    <a:p>
                      <a:pPr marL="457200" marR="0" indent="-114300">
                        <a:lnSpc>
                          <a:spcPct val="115000"/>
                        </a:lnSpc>
                        <a:spcBef>
                          <a:spcPts val="0"/>
                        </a:spcBef>
                        <a:spcAft>
                          <a:spcPts val="0"/>
                        </a:spcAft>
                      </a:pPr>
                      <a:r>
                        <a:rPr lang="en-US" sz="2400" b="0" dirty="0">
                          <a:effectLst/>
                          <a:sym typeface="Wingdings" panose="05000000000000000000" pitchFamily="2" charset="2"/>
                        </a:rPr>
                        <a:t></a:t>
                      </a:r>
                      <a:r>
                        <a:rPr lang="en-US" sz="2400" b="0" dirty="0">
                          <a:effectLst/>
                        </a:rPr>
                        <a:t>	List by discipline and source of standard</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419952">
                <a:tc>
                  <a:txBody>
                    <a:bodyPr/>
                    <a:lstStyle/>
                    <a:p>
                      <a:pPr marL="0" marR="0">
                        <a:lnSpc>
                          <a:spcPct val="115000"/>
                        </a:lnSpc>
                        <a:spcBef>
                          <a:spcPts val="0"/>
                        </a:spcBef>
                        <a:spcAft>
                          <a:spcPts val="0"/>
                        </a:spcAft>
                      </a:pPr>
                      <a:r>
                        <a:rPr lang="en-US" sz="2400" b="0" dirty="0">
                          <a:effectLst/>
                        </a:rPr>
                        <a:t>2)  Administered across disciplines</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419952">
                <a:tc>
                  <a:txBody>
                    <a:bodyPr/>
                    <a:lstStyle/>
                    <a:p>
                      <a:pPr marL="457200" marR="0" indent="-114300">
                        <a:lnSpc>
                          <a:spcPct val="115000"/>
                        </a:lnSpc>
                        <a:spcBef>
                          <a:spcPts val="0"/>
                        </a:spcBef>
                        <a:spcAft>
                          <a:spcPts val="0"/>
                        </a:spcAft>
                      </a:pPr>
                      <a:r>
                        <a:rPr lang="en-US" sz="2400" b="0" dirty="0">
                          <a:effectLst/>
                          <a:sym typeface="Wingdings" panose="05000000000000000000" pitchFamily="2" charset="2"/>
                        </a:rPr>
                        <a:t></a:t>
                      </a:r>
                      <a:r>
                        <a:rPr lang="en-US" sz="2400" b="0" dirty="0">
                          <a:effectLst/>
                        </a:rPr>
                        <a:t>	List  by discipline</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419952">
                <a:tc>
                  <a:txBody>
                    <a:bodyPr/>
                    <a:lstStyle/>
                    <a:p>
                      <a:pPr marL="0" marR="0">
                        <a:lnSpc>
                          <a:spcPct val="115000"/>
                        </a:lnSpc>
                        <a:spcBef>
                          <a:spcPts val="0"/>
                        </a:spcBef>
                        <a:spcAft>
                          <a:spcPts val="0"/>
                        </a:spcAft>
                      </a:pPr>
                      <a:r>
                        <a:rPr lang="en-US" sz="2400" b="0" dirty="0">
                          <a:effectLst/>
                        </a:rPr>
                        <a:t>3)  Appropriate data collection method to audience and need</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419952">
                <a:tc>
                  <a:txBody>
                    <a:bodyPr/>
                    <a:lstStyle/>
                    <a:p>
                      <a:pPr marL="457200" marR="0" indent="-114300">
                        <a:lnSpc>
                          <a:spcPct val="115000"/>
                        </a:lnSpc>
                        <a:spcBef>
                          <a:spcPts val="0"/>
                        </a:spcBef>
                        <a:spcAft>
                          <a:spcPts val="0"/>
                        </a:spcAft>
                      </a:pPr>
                      <a:r>
                        <a:rPr lang="en-US" sz="2400" b="0" dirty="0">
                          <a:effectLst/>
                          <a:sym typeface="Wingdings" panose="05000000000000000000" pitchFamily="2" charset="2"/>
                        </a:rPr>
                        <a:t></a:t>
                      </a:r>
                      <a:r>
                        <a:rPr lang="en-US" sz="2400" b="0" dirty="0">
                          <a:effectLst/>
                        </a:rPr>
                        <a:t>	List by need, audience and strategy </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419952">
                <a:tc>
                  <a:txBody>
                    <a:bodyPr/>
                    <a:lstStyle/>
                    <a:p>
                      <a:pPr marL="0" marR="0">
                        <a:lnSpc>
                          <a:spcPct val="115000"/>
                        </a:lnSpc>
                        <a:spcBef>
                          <a:spcPts val="0"/>
                        </a:spcBef>
                        <a:spcAft>
                          <a:spcPts val="0"/>
                        </a:spcAft>
                      </a:pPr>
                      <a:r>
                        <a:rPr lang="en-US" sz="2400" b="0" dirty="0">
                          <a:effectLst/>
                        </a:rPr>
                        <a:t>4)  Data analyzed and stored</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419952">
                <a:tc>
                  <a:txBody>
                    <a:bodyPr/>
                    <a:lstStyle/>
                    <a:p>
                      <a:pPr marL="457200" marR="0" indent="-114300">
                        <a:lnSpc>
                          <a:spcPct val="115000"/>
                        </a:lnSpc>
                        <a:spcBef>
                          <a:spcPts val="0"/>
                        </a:spcBef>
                        <a:spcAft>
                          <a:spcPts val="0"/>
                        </a:spcAft>
                      </a:pPr>
                      <a:r>
                        <a:rPr lang="en-US" sz="2400" b="0" dirty="0">
                          <a:effectLst/>
                          <a:sym typeface="Wingdings" panose="05000000000000000000" pitchFamily="2" charset="2"/>
                        </a:rPr>
                        <a:t></a:t>
                      </a:r>
                      <a:r>
                        <a:rPr lang="en-US" sz="2400" b="0" dirty="0">
                          <a:effectLst/>
                        </a:rPr>
                        <a:t>	Detail procedures for each needs assessment</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419952">
                <a:tc>
                  <a:txBody>
                    <a:bodyPr/>
                    <a:lstStyle/>
                    <a:p>
                      <a:pPr marL="0" marR="0">
                        <a:lnSpc>
                          <a:spcPct val="115000"/>
                        </a:lnSpc>
                        <a:spcBef>
                          <a:spcPts val="0"/>
                        </a:spcBef>
                        <a:spcAft>
                          <a:spcPts val="0"/>
                        </a:spcAft>
                      </a:pPr>
                      <a:r>
                        <a:rPr lang="en-US" sz="2400" b="0" dirty="0">
                          <a:effectLst/>
                        </a:rPr>
                        <a:t>5)  Data used to determine training and TA needs</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419952">
                <a:tc>
                  <a:txBody>
                    <a:bodyPr/>
                    <a:lstStyle/>
                    <a:p>
                      <a:pPr marL="457200" marR="0" indent="-114300">
                        <a:lnSpc>
                          <a:spcPct val="115000"/>
                        </a:lnSpc>
                        <a:spcBef>
                          <a:spcPts val="0"/>
                        </a:spcBef>
                        <a:spcAft>
                          <a:spcPts val="0"/>
                        </a:spcAft>
                      </a:pPr>
                      <a:r>
                        <a:rPr lang="en-US" sz="2400" b="0" dirty="0">
                          <a:effectLst/>
                          <a:sym typeface="Wingdings" panose="05000000000000000000" pitchFamily="2" charset="2"/>
                        </a:rPr>
                        <a:t></a:t>
                      </a:r>
                      <a:r>
                        <a:rPr lang="en-US" sz="2400" b="0" dirty="0">
                          <a:effectLst/>
                        </a:rPr>
                        <a:t>	Detail for each needs assessment</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419952">
                <a:tc>
                  <a:txBody>
                    <a:bodyPr/>
                    <a:lstStyle/>
                    <a:p>
                      <a:pPr marL="0" marR="0">
                        <a:lnSpc>
                          <a:spcPct val="115000"/>
                        </a:lnSpc>
                        <a:spcBef>
                          <a:spcPts val="0"/>
                        </a:spcBef>
                        <a:spcAft>
                          <a:spcPts val="0"/>
                        </a:spcAft>
                      </a:pPr>
                      <a:r>
                        <a:rPr lang="en-US" sz="2400" b="0" dirty="0">
                          <a:effectLst/>
                        </a:rPr>
                        <a:t>6)  Updated as needed</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445262">
                <a:tc>
                  <a:txBody>
                    <a:bodyPr/>
                    <a:lstStyle/>
                    <a:p>
                      <a:pPr marL="457200" marR="0" indent="-114300">
                        <a:lnSpc>
                          <a:spcPct val="115000"/>
                        </a:lnSpc>
                        <a:spcBef>
                          <a:spcPts val="0"/>
                        </a:spcBef>
                        <a:spcAft>
                          <a:spcPts val="0"/>
                        </a:spcAft>
                      </a:pPr>
                      <a:r>
                        <a:rPr lang="en-US" sz="2400" b="0" dirty="0">
                          <a:effectLst/>
                          <a:sym typeface="Wingdings" panose="05000000000000000000" pitchFamily="2" charset="2"/>
                        </a:rPr>
                        <a:t></a:t>
                      </a:r>
                      <a:r>
                        <a:rPr lang="en-US" sz="2400" b="0" dirty="0">
                          <a:effectLst/>
                        </a:rPr>
                        <a:t>	List </a:t>
                      </a:r>
                      <a:r>
                        <a:rPr lang="en-US" sz="2400" b="0" dirty="0" smtClean="0">
                          <a:effectLst/>
                        </a:rPr>
                        <a:t>frequency </a:t>
                      </a:r>
                      <a:r>
                        <a:rPr lang="en-US" sz="2400" b="0" dirty="0">
                          <a:effectLst/>
                        </a:rPr>
                        <a:t>of data collection for each needs assessment</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419952">
                <a:tc>
                  <a:txBody>
                    <a:bodyPr/>
                    <a:lstStyle/>
                    <a:p>
                      <a:pPr marL="228600" marR="0" indent="-228600">
                        <a:lnSpc>
                          <a:spcPct val="115000"/>
                        </a:lnSpc>
                        <a:spcBef>
                          <a:spcPts val="0"/>
                        </a:spcBef>
                        <a:spcAft>
                          <a:spcPts val="0"/>
                        </a:spcAft>
                      </a:pPr>
                      <a:r>
                        <a:rPr lang="en-US" sz="2400" b="0" dirty="0" smtClean="0">
                          <a:effectLst/>
                        </a:rPr>
                        <a:t>7)</a:t>
                      </a:r>
                      <a:r>
                        <a:rPr lang="en-US" sz="2400" b="0" baseline="0" dirty="0" smtClean="0">
                          <a:effectLst/>
                        </a:rPr>
                        <a:t>  </a:t>
                      </a:r>
                      <a:r>
                        <a:rPr lang="en-US" sz="2400" b="0" dirty="0" smtClean="0">
                          <a:effectLst/>
                        </a:rPr>
                        <a:t>Accessible </a:t>
                      </a:r>
                      <a:r>
                        <a:rPr lang="en-US" sz="2400" b="0" dirty="0">
                          <a:effectLst/>
                        </a:rPr>
                        <a:t>to respondents and state and local programs</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419952">
                <a:tc>
                  <a:txBody>
                    <a:bodyPr/>
                    <a:lstStyle/>
                    <a:p>
                      <a:pPr marL="457200" marR="0" indent="-114300">
                        <a:lnSpc>
                          <a:spcPct val="115000"/>
                        </a:lnSpc>
                        <a:spcBef>
                          <a:spcPts val="0"/>
                        </a:spcBef>
                        <a:spcAft>
                          <a:spcPts val="0"/>
                        </a:spcAft>
                      </a:pPr>
                      <a:r>
                        <a:rPr lang="en-US" sz="2400" b="0" dirty="0">
                          <a:effectLst/>
                          <a:sym typeface="Wingdings" panose="05000000000000000000" pitchFamily="2" charset="2"/>
                        </a:rPr>
                        <a:t></a:t>
                      </a:r>
                      <a:r>
                        <a:rPr lang="en-US" sz="2400" b="0" dirty="0">
                          <a:effectLst/>
                        </a:rPr>
                        <a:t>	Describe methods for review and retrieval of data</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bl>
          </a:graphicData>
        </a:graphic>
      </p:graphicFrame>
    </p:spTree>
    <p:extLst>
      <p:ext uri="{BB962C8B-B14F-4D97-AF65-F5344CB8AC3E}">
        <p14:creationId xmlns:p14="http://schemas.microsoft.com/office/powerpoint/2010/main" val="26284016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4800" y="381000"/>
            <a:ext cx="7772400" cy="1143000"/>
          </a:xfrm>
        </p:spPr>
        <p:txBody>
          <a:bodyPr/>
          <a:lstStyle/>
          <a:p>
            <a:r>
              <a:rPr lang="en-US" sz="3800" b="1" dirty="0" smtClean="0">
                <a:latin typeface="Arial" pitchFamily="34" charset="0"/>
                <a:cs typeface="Arial" pitchFamily="34" charset="0"/>
              </a:rPr>
              <a:t>CSPD Baseline Data (%): </a:t>
            </a:r>
            <a:br>
              <a:rPr lang="en-US" sz="3800" b="1" dirty="0" smtClean="0">
                <a:latin typeface="Arial" pitchFamily="34" charset="0"/>
                <a:cs typeface="Arial" pitchFamily="34" charset="0"/>
              </a:rPr>
            </a:br>
            <a:r>
              <a:rPr lang="en-US" sz="3800" b="1" dirty="0" smtClean="0">
                <a:latin typeface="Arial" pitchFamily="34" charset="0"/>
                <a:cs typeface="Arial" pitchFamily="34" charset="0"/>
              </a:rPr>
              <a:t>Needs Assessment</a:t>
            </a:r>
            <a:endParaRPr lang="en-US" sz="3800" b="1" dirty="0">
              <a:latin typeface="Arial" pitchFamily="34" charset="0"/>
              <a:cs typeface="Arial" pitchFamily="34" charset="0"/>
            </a:endParaRPr>
          </a:p>
        </p:txBody>
      </p:sp>
      <p:graphicFrame>
        <p:nvGraphicFramePr>
          <p:cNvPr id="4" name="內容版面配置區 3" descr="There are 7 benchmarks: (1) linked to exisiting personnel standards; (2) administered across disciplines; (3) apprpropriate data colelctino method to audience and need; (4) data analyzed and stored; (5) data used to determine training and TA needs; (6) updated as needed; and (7) accesible to respondents and state and local programs. Most of the benchmarks have 75% of no/unsure and about 25% of yes or in process responses." title="Needs assessment baseline data of the Intensive TA states by percent"/>
          <p:cNvGraphicFramePr>
            <a:graphicFrameLocks noGrp="1"/>
          </p:cNvGraphicFramePr>
          <p:nvPr>
            <p:ph idx="1"/>
            <p:extLst>
              <p:ext uri="{D42A27DB-BD31-4B8C-83A1-F6EECF244321}">
                <p14:modId xmlns:p14="http://schemas.microsoft.com/office/powerpoint/2010/main" val="2072522257"/>
              </p:ext>
            </p:extLst>
          </p:nvPr>
        </p:nvGraphicFramePr>
        <p:xfrm>
          <a:off x="381000" y="1752600"/>
          <a:ext cx="7924800" cy="4838700"/>
        </p:xfrm>
        <a:graphic>
          <a:graphicData uri="http://schemas.openxmlformats.org/drawingml/2006/table">
            <a:tbl>
              <a:tblPr firstRow="1" bandRow="1">
                <a:tableStyleId>{5940675A-B579-460E-94D1-54222C63F5DA}</a:tableStyleId>
              </a:tblPr>
              <a:tblGrid>
                <a:gridCol w="4114800"/>
                <a:gridCol w="762000"/>
                <a:gridCol w="1447800"/>
                <a:gridCol w="1600200"/>
              </a:tblGrid>
              <a:tr h="590550">
                <a:tc>
                  <a:txBody>
                    <a:bodyPr/>
                    <a:lstStyle/>
                    <a:p>
                      <a:pPr algn="ctr"/>
                      <a:r>
                        <a:rPr lang="en-US" sz="2000" b="1" dirty="0" smtClean="0"/>
                        <a:t>Intensive TA States</a:t>
                      </a:r>
                      <a:endParaRPr lang="en-US" sz="2000" b="1" dirty="0"/>
                    </a:p>
                  </a:txBody>
                  <a:tcPr anchor="ctr">
                    <a:solidFill>
                      <a:schemeClr val="tx2">
                        <a:lumMod val="10000"/>
                        <a:lumOff val="90000"/>
                      </a:schemeClr>
                    </a:solidFill>
                  </a:tcPr>
                </a:tc>
                <a:tc>
                  <a:txBody>
                    <a:bodyPr/>
                    <a:lstStyle/>
                    <a:p>
                      <a:pPr algn="ctr"/>
                      <a:r>
                        <a:rPr lang="en-US" sz="2000" b="1" dirty="0" smtClean="0"/>
                        <a:t>Yes</a:t>
                      </a:r>
                      <a:endParaRPr lang="en-US" sz="2000" b="1" dirty="0"/>
                    </a:p>
                  </a:txBody>
                  <a:tcPr anchor="ctr">
                    <a:solidFill>
                      <a:schemeClr val="tx2">
                        <a:lumMod val="10000"/>
                        <a:lumOff val="90000"/>
                      </a:schemeClr>
                    </a:solidFill>
                  </a:tcPr>
                </a:tc>
                <a:tc>
                  <a:txBody>
                    <a:bodyPr/>
                    <a:lstStyle/>
                    <a:p>
                      <a:pPr algn="ctr"/>
                      <a:r>
                        <a:rPr lang="en-US" sz="2000" b="1" dirty="0" smtClean="0"/>
                        <a:t>In Process</a:t>
                      </a:r>
                      <a:endParaRPr lang="en-US" sz="2000" b="1" dirty="0"/>
                    </a:p>
                  </a:txBody>
                  <a:tcPr anchor="ctr">
                    <a:solidFill>
                      <a:schemeClr val="tx2">
                        <a:lumMod val="10000"/>
                        <a:lumOff val="90000"/>
                      </a:schemeClr>
                    </a:solidFill>
                  </a:tcPr>
                </a:tc>
                <a:tc>
                  <a:txBody>
                    <a:bodyPr/>
                    <a:lstStyle/>
                    <a:p>
                      <a:pPr algn="ctr"/>
                      <a:r>
                        <a:rPr lang="en-US" sz="2000" b="1" dirty="0" smtClean="0"/>
                        <a:t>No/Unsure</a:t>
                      </a:r>
                      <a:endParaRPr lang="en-US" sz="2000" b="1" dirty="0"/>
                    </a:p>
                  </a:txBody>
                  <a:tcPr anchor="ctr">
                    <a:solidFill>
                      <a:schemeClr val="tx2">
                        <a:lumMod val="10000"/>
                        <a:lumOff val="90000"/>
                      </a:schemeClr>
                    </a:solidFill>
                  </a:tcPr>
                </a:tc>
              </a:tr>
              <a:tr h="590550">
                <a:tc>
                  <a:txBody>
                    <a:bodyPr/>
                    <a:lstStyle/>
                    <a:p>
                      <a:pPr marL="72000" algn="l" fontAlgn="t"/>
                      <a:r>
                        <a:rPr lang="en-US" sz="2000" b="0" i="0" u="none" strike="noStrike" dirty="0">
                          <a:solidFill>
                            <a:srgbClr val="000000"/>
                          </a:solidFill>
                          <a:latin typeface="Calibri"/>
                        </a:rPr>
                        <a:t>1)  Linked to existing personnel standards</a:t>
                      </a:r>
                    </a:p>
                  </a:txBody>
                  <a:tcPr marL="9525" marR="9525" marT="9525" marB="0" anchor="ctr"/>
                </a:tc>
                <a:tc>
                  <a:txBody>
                    <a:bodyPr/>
                    <a:lstStyle/>
                    <a:p>
                      <a:pPr algn="ctr"/>
                      <a:r>
                        <a:rPr lang="en-US" sz="2000" dirty="0" smtClean="0"/>
                        <a:t>0</a:t>
                      </a:r>
                      <a:endParaRPr lang="en-US" sz="2000" dirty="0"/>
                    </a:p>
                  </a:txBody>
                  <a:tcPr anchor="ctr"/>
                </a:tc>
                <a:tc>
                  <a:txBody>
                    <a:bodyPr/>
                    <a:lstStyle/>
                    <a:p>
                      <a:pPr algn="ctr"/>
                      <a:r>
                        <a:rPr lang="en-US" sz="2000" dirty="0" smtClean="0"/>
                        <a:t>25</a:t>
                      </a:r>
                      <a:endParaRPr lang="en-US" sz="2000" dirty="0"/>
                    </a:p>
                  </a:txBody>
                  <a:tcPr anchor="ctr"/>
                </a:tc>
                <a:tc>
                  <a:txBody>
                    <a:bodyPr/>
                    <a:lstStyle/>
                    <a:p>
                      <a:pPr algn="ctr"/>
                      <a:r>
                        <a:rPr lang="en-US" sz="2000" dirty="0" smtClean="0"/>
                        <a:t>75</a:t>
                      </a:r>
                      <a:endParaRPr lang="en-US" sz="2000" dirty="0"/>
                    </a:p>
                  </a:txBody>
                  <a:tcPr anchor="ctr"/>
                </a:tc>
              </a:tr>
              <a:tr h="590550">
                <a:tc>
                  <a:txBody>
                    <a:bodyPr/>
                    <a:lstStyle/>
                    <a:p>
                      <a:pPr marL="72000" algn="l" fontAlgn="t"/>
                      <a:r>
                        <a:rPr lang="en-US" sz="2000" b="0" i="0" u="none" strike="noStrike" dirty="0">
                          <a:solidFill>
                            <a:srgbClr val="000000"/>
                          </a:solidFill>
                          <a:latin typeface="Calibri"/>
                        </a:rPr>
                        <a:t>2)  Administered across disciplines</a:t>
                      </a:r>
                    </a:p>
                  </a:txBody>
                  <a:tcPr marL="9525" marR="9525" marT="9525" marB="0" anchor="ctr"/>
                </a:tc>
                <a:tc>
                  <a:txBody>
                    <a:bodyPr/>
                    <a:lstStyle/>
                    <a:p>
                      <a:pPr algn="ctr"/>
                      <a:r>
                        <a:rPr lang="en-US" sz="2000" dirty="0" smtClean="0"/>
                        <a:t>0</a:t>
                      </a:r>
                      <a:endParaRPr lang="en-US" sz="2000" dirty="0"/>
                    </a:p>
                  </a:txBody>
                  <a:tcPr anchor="ctr"/>
                </a:tc>
                <a:tc>
                  <a:txBody>
                    <a:bodyPr/>
                    <a:lstStyle/>
                    <a:p>
                      <a:pPr algn="ctr"/>
                      <a:r>
                        <a:rPr lang="en-US" sz="2000" dirty="0" smtClean="0"/>
                        <a:t>25</a:t>
                      </a:r>
                      <a:endParaRPr lang="en-US" sz="2000" dirty="0"/>
                    </a:p>
                  </a:txBody>
                  <a:tcPr anchor="ctr"/>
                </a:tc>
                <a:tc>
                  <a:txBody>
                    <a:bodyPr/>
                    <a:lstStyle/>
                    <a:p>
                      <a:pPr algn="ctr"/>
                      <a:r>
                        <a:rPr lang="en-US" sz="2000" dirty="0" smtClean="0"/>
                        <a:t>75</a:t>
                      </a:r>
                      <a:endParaRPr lang="en-US" sz="2000" dirty="0"/>
                    </a:p>
                  </a:txBody>
                  <a:tcPr anchor="ctr"/>
                </a:tc>
              </a:tr>
              <a:tr h="590550">
                <a:tc>
                  <a:txBody>
                    <a:bodyPr/>
                    <a:lstStyle/>
                    <a:p>
                      <a:pPr marL="72000" algn="l" fontAlgn="t"/>
                      <a:r>
                        <a:rPr lang="en-US" sz="2000" b="0" i="0" u="none" strike="noStrike" dirty="0">
                          <a:solidFill>
                            <a:srgbClr val="000000"/>
                          </a:solidFill>
                          <a:latin typeface="Calibri"/>
                        </a:rPr>
                        <a:t>3)  Appropriate data collection method to audience and need</a:t>
                      </a:r>
                    </a:p>
                  </a:txBody>
                  <a:tcPr marL="9525" marR="9525" marT="9525" marB="0" anchor="ctr"/>
                </a:tc>
                <a:tc>
                  <a:txBody>
                    <a:bodyPr/>
                    <a:lstStyle/>
                    <a:p>
                      <a:pPr algn="ctr"/>
                      <a:r>
                        <a:rPr lang="en-US" sz="2000" dirty="0" smtClean="0"/>
                        <a:t>25</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75</a:t>
                      </a:r>
                      <a:endParaRPr lang="en-US" sz="2000" dirty="0"/>
                    </a:p>
                  </a:txBody>
                  <a:tcPr anchor="ctr"/>
                </a:tc>
              </a:tr>
              <a:tr h="590550">
                <a:tc>
                  <a:txBody>
                    <a:bodyPr/>
                    <a:lstStyle/>
                    <a:p>
                      <a:pPr marL="72000" algn="l" fontAlgn="t"/>
                      <a:r>
                        <a:rPr lang="en-US" sz="2000" b="0" i="0" u="none" strike="noStrike" dirty="0">
                          <a:solidFill>
                            <a:srgbClr val="000000"/>
                          </a:solidFill>
                          <a:latin typeface="Calibri"/>
                        </a:rPr>
                        <a:t>4)  Data analyzed and stored</a:t>
                      </a:r>
                    </a:p>
                  </a:txBody>
                  <a:tcPr marL="9525" marR="9525" marT="9525" marB="0" anchor="ctr"/>
                </a:tc>
                <a:tc>
                  <a:txBody>
                    <a:bodyPr/>
                    <a:lstStyle/>
                    <a:p>
                      <a:pPr algn="ctr"/>
                      <a:r>
                        <a:rPr lang="en-US" sz="2000" dirty="0" smtClean="0"/>
                        <a:t>25</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75</a:t>
                      </a:r>
                      <a:endParaRPr lang="en-US" sz="2000" dirty="0"/>
                    </a:p>
                  </a:txBody>
                  <a:tcPr anchor="ctr"/>
                </a:tc>
              </a:tr>
              <a:tr h="590550">
                <a:tc>
                  <a:txBody>
                    <a:bodyPr/>
                    <a:lstStyle/>
                    <a:p>
                      <a:pPr marL="72000" algn="l" fontAlgn="t"/>
                      <a:r>
                        <a:rPr lang="en-US" sz="2000" b="0" i="0" u="none" strike="noStrike" dirty="0">
                          <a:solidFill>
                            <a:srgbClr val="000000"/>
                          </a:solidFill>
                          <a:latin typeface="Calibri"/>
                        </a:rPr>
                        <a:t>5)  Data used to determine training and TA needs</a:t>
                      </a:r>
                    </a:p>
                  </a:txBody>
                  <a:tcPr marL="9525" marR="9525" marT="9525" marB="0" anchor="ctr"/>
                </a:tc>
                <a:tc>
                  <a:txBody>
                    <a:bodyPr/>
                    <a:lstStyle/>
                    <a:p>
                      <a:pPr algn="ctr"/>
                      <a:r>
                        <a:rPr lang="en-US" sz="2000" dirty="0" smtClean="0"/>
                        <a:t>50</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50</a:t>
                      </a:r>
                      <a:endParaRPr lang="en-US" sz="2000" dirty="0"/>
                    </a:p>
                  </a:txBody>
                  <a:tcPr anchor="ctr"/>
                </a:tc>
              </a:tr>
              <a:tr h="590550">
                <a:tc>
                  <a:txBody>
                    <a:bodyPr/>
                    <a:lstStyle/>
                    <a:p>
                      <a:pPr marL="72000" algn="l" fontAlgn="t"/>
                      <a:r>
                        <a:rPr lang="en-US" sz="2000" b="0" i="0" u="none" strike="noStrike" dirty="0">
                          <a:solidFill>
                            <a:srgbClr val="000000"/>
                          </a:solidFill>
                          <a:latin typeface="Calibri"/>
                        </a:rPr>
                        <a:t>6)  Updated as needed</a:t>
                      </a:r>
                    </a:p>
                  </a:txBody>
                  <a:tcPr marL="9525" marR="9525" marT="9525" marB="0" anchor="ctr"/>
                </a:tc>
                <a:tc>
                  <a:txBody>
                    <a:bodyPr/>
                    <a:lstStyle/>
                    <a:p>
                      <a:pPr algn="ctr"/>
                      <a:r>
                        <a:rPr lang="en-US" sz="2000" dirty="0" smtClean="0"/>
                        <a:t>25</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75</a:t>
                      </a:r>
                      <a:endParaRPr lang="en-US" sz="2000" dirty="0"/>
                    </a:p>
                  </a:txBody>
                  <a:tcPr anchor="ctr"/>
                </a:tc>
              </a:tr>
              <a:tr h="590550">
                <a:tc>
                  <a:txBody>
                    <a:bodyPr/>
                    <a:lstStyle/>
                    <a:p>
                      <a:pPr marL="72000" algn="l" fontAlgn="t"/>
                      <a:r>
                        <a:rPr lang="en-US" sz="2000" b="0" i="0" u="none" strike="noStrike" dirty="0">
                          <a:solidFill>
                            <a:srgbClr val="000000"/>
                          </a:solidFill>
                          <a:latin typeface="Calibri"/>
                        </a:rPr>
                        <a:t>7) Accessible to respondents and state and local programs</a:t>
                      </a:r>
                    </a:p>
                  </a:txBody>
                  <a:tcPr marL="9525" marR="9525" marT="9525" marB="0" anchor="ctr"/>
                </a:tc>
                <a:tc>
                  <a:txBody>
                    <a:bodyPr/>
                    <a:lstStyle/>
                    <a:p>
                      <a:pPr algn="ctr"/>
                      <a:r>
                        <a:rPr lang="en-US" sz="2000" dirty="0" smtClean="0"/>
                        <a:t>25</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75</a:t>
                      </a:r>
                      <a:endParaRPr lang="en-US" sz="2000" dirty="0"/>
                    </a:p>
                  </a:txBody>
                  <a:tcPr anchor="ct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457200" y="381000"/>
            <a:ext cx="7620000" cy="1143000"/>
          </a:xfrm>
        </p:spPr>
        <p:txBody>
          <a:bodyPr/>
          <a:lstStyle/>
          <a:p>
            <a:r>
              <a:rPr lang="en-US" sz="4400" b="1" dirty="0" smtClean="0">
                <a:latin typeface="Arial" panose="020B0604020202020204" pitchFamily="34" charset="0"/>
                <a:cs typeface="Arial" panose="020B0604020202020204" pitchFamily="34" charset="0"/>
              </a:rPr>
              <a:t>Personnel Standards</a:t>
            </a:r>
            <a:endParaRPr lang="en-US" b="1" dirty="0"/>
          </a:p>
        </p:txBody>
      </p:sp>
      <p:sp>
        <p:nvSpPr>
          <p:cNvPr id="2" name="TextBox 1"/>
          <p:cNvSpPr txBox="1"/>
          <p:nvPr/>
        </p:nvSpPr>
        <p:spPr>
          <a:xfrm>
            <a:off x="381000" y="1676401"/>
            <a:ext cx="7543800" cy="2133918"/>
          </a:xfrm>
          <a:prstGeom prst="rect">
            <a:avLst/>
          </a:prstGeom>
          <a:noFill/>
        </p:spPr>
        <p:txBody>
          <a:bodyPr wrap="square" rtlCol="0">
            <a:spAutoFit/>
          </a:bodyPr>
          <a:lstStyle/>
          <a:p>
            <a:pPr marL="360000">
              <a:spcAft>
                <a:spcPts val="2000"/>
              </a:spcAft>
            </a:pPr>
            <a:r>
              <a:rPr lang="en-US" sz="2800" dirty="0" smtClean="0"/>
              <a:t>Licensing</a:t>
            </a:r>
            <a:r>
              <a:rPr lang="en-US" sz="2800" dirty="0"/>
              <a:t>, and certification of personnel who provide services to infants and young children with disabilities and their families</a:t>
            </a:r>
            <a:endParaRPr lang="en-US" sz="2800" dirty="0" smtClean="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48271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4800" y="228600"/>
            <a:ext cx="7772400" cy="1143000"/>
          </a:xfrm>
        </p:spPr>
        <p:txBody>
          <a:bodyPr/>
          <a:lstStyle/>
          <a:p>
            <a:r>
              <a:rPr lang="en-US" sz="3800" b="1" dirty="0" smtClean="0">
                <a:latin typeface="Arial" pitchFamily="34" charset="0"/>
                <a:cs typeface="Arial" pitchFamily="34" charset="0"/>
              </a:rPr>
              <a:t>CSPD Baseline Data (%): </a:t>
            </a:r>
            <a:br>
              <a:rPr lang="en-US" sz="3800" b="1" dirty="0" smtClean="0">
                <a:latin typeface="Arial" pitchFamily="34" charset="0"/>
                <a:cs typeface="Arial" pitchFamily="34" charset="0"/>
              </a:rPr>
            </a:br>
            <a:r>
              <a:rPr lang="en-US" sz="3800" b="1" dirty="0" smtClean="0">
                <a:latin typeface="Arial" pitchFamily="34" charset="0"/>
                <a:cs typeface="Arial" pitchFamily="34" charset="0"/>
              </a:rPr>
              <a:t>Personnel Standards</a:t>
            </a:r>
            <a:endParaRPr lang="en-US" sz="3800" b="1" dirty="0">
              <a:latin typeface="Arial" pitchFamily="34" charset="0"/>
              <a:cs typeface="Arial" pitchFamily="34" charset="0"/>
            </a:endParaRPr>
          </a:p>
        </p:txBody>
      </p:sp>
      <p:graphicFrame>
        <p:nvGraphicFramePr>
          <p:cNvPr id="4" name="內容版面配置區 3" descr="There are 7 benchmarks: (1) state disciplin standards are easily accessibility; (2) match natinoal standards; (3) contain content unique to children  in the age range of birth to five and their families; (4) operationalized and defined by example or competency; (5) acquisition routes transparent and accessible to administrators and practitioners; (6) cross state transfers available; and (7) embedded in training content. Most of the benchmarks have 50% or 75% of no/unsure and about 25% of yes or in process responses. Cross state transfers available is the benchmark with the highest percent of yes responses (75%)." title="Personnel standards baseline data of the Intensive TA states by percent"/>
          <p:cNvGraphicFramePr>
            <a:graphicFrameLocks noGrp="1"/>
          </p:cNvGraphicFramePr>
          <p:nvPr>
            <p:ph idx="1"/>
            <p:extLst>
              <p:ext uri="{D42A27DB-BD31-4B8C-83A1-F6EECF244321}">
                <p14:modId xmlns:p14="http://schemas.microsoft.com/office/powerpoint/2010/main" val="1856014877"/>
              </p:ext>
            </p:extLst>
          </p:nvPr>
        </p:nvGraphicFramePr>
        <p:xfrm>
          <a:off x="304801" y="1524000"/>
          <a:ext cx="8000999" cy="5143500"/>
        </p:xfrm>
        <a:graphic>
          <a:graphicData uri="http://schemas.openxmlformats.org/drawingml/2006/table">
            <a:tbl>
              <a:tblPr firstRow="1" bandRow="1">
                <a:tableStyleId>{5940675A-B579-460E-94D1-54222C63F5DA}</a:tableStyleId>
              </a:tblPr>
              <a:tblGrid>
                <a:gridCol w="4679830"/>
                <a:gridCol w="679330"/>
                <a:gridCol w="1283179"/>
                <a:gridCol w="1358660"/>
              </a:tblGrid>
              <a:tr h="590550">
                <a:tc>
                  <a:txBody>
                    <a:bodyPr/>
                    <a:lstStyle/>
                    <a:p>
                      <a:pPr algn="ctr"/>
                      <a:r>
                        <a:rPr lang="en-US" sz="2000" b="1" dirty="0" smtClean="0"/>
                        <a:t>Intensive TA States</a:t>
                      </a:r>
                      <a:endParaRPr lang="en-US" sz="2000" b="1" dirty="0"/>
                    </a:p>
                  </a:txBody>
                  <a:tcPr anchor="ctr">
                    <a:solidFill>
                      <a:schemeClr val="tx2">
                        <a:lumMod val="10000"/>
                        <a:lumOff val="90000"/>
                      </a:schemeClr>
                    </a:solidFill>
                  </a:tcPr>
                </a:tc>
                <a:tc>
                  <a:txBody>
                    <a:bodyPr/>
                    <a:lstStyle/>
                    <a:p>
                      <a:pPr algn="ctr"/>
                      <a:r>
                        <a:rPr lang="en-US" sz="2000" b="1" dirty="0" smtClean="0"/>
                        <a:t>Yes</a:t>
                      </a:r>
                      <a:endParaRPr lang="en-US" sz="2000" b="1" dirty="0"/>
                    </a:p>
                  </a:txBody>
                  <a:tcPr anchor="ctr">
                    <a:solidFill>
                      <a:schemeClr val="tx2">
                        <a:lumMod val="10000"/>
                        <a:lumOff val="90000"/>
                      </a:schemeClr>
                    </a:solidFill>
                  </a:tcPr>
                </a:tc>
                <a:tc>
                  <a:txBody>
                    <a:bodyPr/>
                    <a:lstStyle/>
                    <a:p>
                      <a:pPr algn="ctr"/>
                      <a:r>
                        <a:rPr lang="en-US" sz="2000" b="1" dirty="0" smtClean="0"/>
                        <a:t>In Process</a:t>
                      </a:r>
                      <a:endParaRPr lang="en-US" sz="2000" b="1" dirty="0"/>
                    </a:p>
                  </a:txBody>
                  <a:tcPr anchor="ctr">
                    <a:solidFill>
                      <a:schemeClr val="tx2">
                        <a:lumMod val="10000"/>
                        <a:lumOff val="90000"/>
                      </a:schemeClr>
                    </a:solidFill>
                  </a:tcPr>
                </a:tc>
                <a:tc>
                  <a:txBody>
                    <a:bodyPr/>
                    <a:lstStyle/>
                    <a:p>
                      <a:pPr algn="ctr"/>
                      <a:r>
                        <a:rPr lang="en-US" sz="2000" b="1" dirty="0" smtClean="0"/>
                        <a:t>No/Unsure</a:t>
                      </a:r>
                      <a:endParaRPr lang="en-US" sz="2000" b="1" dirty="0"/>
                    </a:p>
                  </a:txBody>
                  <a:tcPr anchor="ctr">
                    <a:solidFill>
                      <a:schemeClr val="tx2">
                        <a:lumMod val="10000"/>
                        <a:lumOff val="90000"/>
                      </a:schemeClr>
                    </a:solidFill>
                  </a:tcPr>
                </a:tc>
              </a:tr>
              <a:tr h="590550">
                <a:tc>
                  <a:txBody>
                    <a:bodyPr/>
                    <a:lstStyle/>
                    <a:p>
                      <a:pPr marL="72000" algn="l" fontAlgn="t"/>
                      <a:r>
                        <a:rPr lang="en-US" sz="2000" b="0" i="0" u="none" strike="noStrike" dirty="0">
                          <a:solidFill>
                            <a:srgbClr val="000000"/>
                          </a:solidFill>
                          <a:latin typeface="Calibri"/>
                        </a:rPr>
                        <a:t>1) State discipline standards are easily accessible</a:t>
                      </a:r>
                    </a:p>
                  </a:txBody>
                  <a:tcPr marL="9525" marR="9525" marT="9525" marB="0" anchor="ctr"/>
                </a:tc>
                <a:tc>
                  <a:txBody>
                    <a:bodyPr/>
                    <a:lstStyle/>
                    <a:p>
                      <a:pPr algn="ctr"/>
                      <a:r>
                        <a:rPr lang="en-US" sz="2000" dirty="0" smtClean="0"/>
                        <a:t>25</a:t>
                      </a:r>
                      <a:endParaRPr lang="en-US" sz="2000" dirty="0"/>
                    </a:p>
                  </a:txBody>
                  <a:tcPr anchor="ctr"/>
                </a:tc>
                <a:tc>
                  <a:txBody>
                    <a:bodyPr/>
                    <a:lstStyle/>
                    <a:p>
                      <a:pPr algn="ctr"/>
                      <a:r>
                        <a:rPr lang="en-US" sz="2000" dirty="0" smtClean="0"/>
                        <a:t>25</a:t>
                      </a:r>
                      <a:endParaRPr lang="en-US" sz="2000" dirty="0"/>
                    </a:p>
                  </a:txBody>
                  <a:tcPr anchor="ctr"/>
                </a:tc>
                <a:tc>
                  <a:txBody>
                    <a:bodyPr/>
                    <a:lstStyle/>
                    <a:p>
                      <a:pPr algn="ctr"/>
                      <a:r>
                        <a:rPr lang="en-US" sz="2000" dirty="0" smtClean="0"/>
                        <a:t>50</a:t>
                      </a:r>
                      <a:endParaRPr lang="en-US" sz="2000" dirty="0"/>
                    </a:p>
                  </a:txBody>
                  <a:tcPr anchor="ctr"/>
                </a:tc>
              </a:tr>
              <a:tr h="590550">
                <a:tc>
                  <a:txBody>
                    <a:bodyPr/>
                    <a:lstStyle/>
                    <a:p>
                      <a:pPr marL="72000" algn="l" fontAlgn="t"/>
                      <a:r>
                        <a:rPr lang="en-US" sz="2000" b="0" i="0" u="none" strike="noStrike" dirty="0">
                          <a:solidFill>
                            <a:srgbClr val="000000"/>
                          </a:solidFill>
                          <a:latin typeface="Calibri"/>
                        </a:rPr>
                        <a:t>2) Match  national standards</a:t>
                      </a:r>
                    </a:p>
                  </a:txBody>
                  <a:tcPr marL="9525" marR="9525" marT="9525" marB="0" anchor="ctr"/>
                </a:tc>
                <a:tc>
                  <a:txBody>
                    <a:bodyPr/>
                    <a:lstStyle/>
                    <a:p>
                      <a:pPr algn="ctr"/>
                      <a:r>
                        <a:rPr lang="en-US" sz="2000" dirty="0" smtClean="0"/>
                        <a:t>0</a:t>
                      </a:r>
                      <a:endParaRPr lang="en-US" sz="2000" dirty="0"/>
                    </a:p>
                  </a:txBody>
                  <a:tcPr anchor="ctr"/>
                </a:tc>
                <a:tc>
                  <a:txBody>
                    <a:bodyPr/>
                    <a:lstStyle/>
                    <a:p>
                      <a:pPr algn="ctr"/>
                      <a:r>
                        <a:rPr lang="en-US" sz="2000" dirty="0" smtClean="0"/>
                        <a:t>50</a:t>
                      </a:r>
                      <a:endParaRPr lang="en-US" sz="2000" dirty="0"/>
                    </a:p>
                  </a:txBody>
                  <a:tcPr anchor="ctr"/>
                </a:tc>
                <a:tc>
                  <a:txBody>
                    <a:bodyPr/>
                    <a:lstStyle/>
                    <a:p>
                      <a:pPr algn="ctr"/>
                      <a:r>
                        <a:rPr lang="en-US" sz="2000" dirty="0" smtClean="0"/>
                        <a:t>50</a:t>
                      </a:r>
                      <a:endParaRPr lang="en-US" sz="2000" dirty="0"/>
                    </a:p>
                  </a:txBody>
                  <a:tcPr anchor="ctr"/>
                </a:tc>
              </a:tr>
              <a:tr h="590550">
                <a:tc>
                  <a:txBody>
                    <a:bodyPr/>
                    <a:lstStyle/>
                    <a:p>
                      <a:pPr marL="72000" algn="l" fontAlgn="t"/>
                      <a:r>
                        <a:rPr lang="en-US" sz="2000" b="0" i="0" u="none" strike="noStrike" dirty="0">
                          <a:solidFill>
                            <a:srgbClr val="000000"/>
                          </a:solidFill>
                          <a:latin typeface="Calibri"/>
                        </a:rPr>
                        <a:t>3) Contain content unique to children in the age range of birth to five and their families</a:t>
                      </a:r>
                    </a:p>
                  </a:txBody>
                  <a:tcPr marL="9525" marR="9525" marT="9525" marB="0" anchor="ctr"/>
                </a:tc>
                <a:tc>
                  <a:txBody>
                    <a:bodyPr/>
                    <a:lstStyle/>
                    <a:p>
                      <a:pPr algn="ctr"/>
                      <a:r>
                        <a:rPr lang="en-US" sz="2000" dirty="0" smtClean="0"/>
                        <a:t>0</a:t>
                      </a:r>
                      <a:endParaRPr lang="en-US" sz="2000" dirty="0"/>
                    </a:p>
                  </a:txBody>
                  <a:tcPr anchor="ctr"/>
                </a:tc>
                <a:tc>
                  <a:txBody>
                    <a:bodyPr/>
                    <a:lstStyle/>
                    <a:p>
                      <a:pPr algn="ctr"/>
                      <a:r>
                        <a:rPr lang="en-US" sz="2000" dirty="0" smtClean="0"/>
                        <a:t>25</a:t>
                      </a:r>
                      <a:endParaRPr lang="en-US" sz="2000" dirty="0"/>
                    </a:p>
                  </a:txBody>
                  <a:tcPr anchor="ctr"/>
                </a:tc>
                <a:tc>
                  <a:txBody>
                    <a:bodyPr/>
                    <a:lstStyle/>
                    <a:p>
                      <a:pPr algn="ctr"/>
                      <a:r>
                        <a:rPr lang="en-US" sz="2000" dirty="0" smtClean="0"/>
                        <a:t>75</a:t>
                      </a:r>
                      <a:endParaRPr lang="en-US" sz="2000" dirty="0"/>
                    </a:p>
                  </a:txBody>
                  <a:tcPr anchor="ctr"/>
                </a:tc>
              </a:tr>
              <a:tr h="590550">
                <a:tc>
                  <a:txBody>
                    <a:bodyPr/>
                    <a:lstStyle/>
                    <a:p>
                      <a:pPr marL="72000" algn="l" fontAlgn="t"/>
                      <a:r>
                        <a:rPr lang="en-US" sz="2000" b="0" i="0" u="none" strike="noStrike" dirty="0">
                          <a:solidFill>
                            <a:srgbClr val="000000"/>
                          </a:solidFill>
                          <a:latin typeface="Calibri"/>
                        </a:rPr>
                        <a:t>4) </a:t>
                      </a:r>
                      <a:r>
                        <a:rPr lang="en-US" sz="2000" b="0" i="0" u="none" strike="noStrike" dirty="0" err="1">
                          <a:solidFill>
                            <a:srgbClr val="000000"/>
                          </a:solidFill>
                          <a:latin typeface="Calibri"/>
                        </a:rPr>
                        <a:t>Operationalized</a:t>
                      </a:r>
                      <a:r>
                        <a:rPr lang="en-US" sz="2000" b="0" i="0" u="none" strike="noStrike" dirty="0">
                          <a:solidFill>
                            <a:srgbClr val="000000"/>
                          </a:solidFill>
                          <a:latin typeface="Calibri"/>
                        </a:rPr>
                        <a:t> and defined by example or competency</a:t>
                      </a:r>
                    </a:p>
                  </a:txBody>
                  <a:tcPr marL="9525" marR="9525" marT="9525" marB="0" anchor="ctr"/>
                </a:tc>
                <a:tc>
                  <a:txBody>
                    <a:bodyPr/>
                    <a:lstStyle/>
                    <a:p>
                      <a:pPr algn="ctr"/>
                      <a:r>
                        <a:rPr lang="en-US" sz="2000" dirty="0" smtClean="0"/>
                        <a:t>25</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75</a:t>
                      </a:r>
                      <a:endParaRPr lang="en-US" sz="2000" dirty="0"/>
                    </a:p>
                  </a:txBody>
                  <a:tcPr anchor="ctr"/>
                </a:tc>
              </a:tr>
              <a:tr h="590550">
                <a:tc>
                  <a:txBody>
                    <a:bodyPr/>
                    <a:lstStyle/>
                    <a:p>
                      <a:pPr marL="72000" algn="l" fontAlgn="t"/>
                      <a:r>
                        <a:rPr lang="en-US" sz="2000" b="0" i="0" u="none" strike="noStrike" dirty="0">
                          <a:solidFill>
                            <a:srgbClr val="000000"/>
                          </a:solidFill>
                          <a:latin typeface="Calibri"/>
                        </a:rPr>
                        <a:t>5) Acquisition routes transparent and accessible to administrators and practitioners</a:t>
                      </a:r>
                    </a:p>
                  </a:txBody>
                  <a:tcPr marL="9525" marR="9525" marT="9525" marB="0" anchor="ctr"/>
                </a:tc>
                <a:tc>
                  <a:txBody>
                    <a:bodyPr/>
                    <a:lstStyle/>
                    <a:p>
                      <a:pPr algn="ctr"/>
                      <a:r>
                        <a:rPr lang="en-US" sz="2000" dirty="0" smtClean="0"/>
                        <a:t>25</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75</a:t>
                      </a:r>
                      <a:endParaRPr lang="en-US" sz="2000" dirty="0"/>
                    </a:p>
                  </a:txBody>
                  <a:tcPr anchor="ctr"/>
                </a:tc>
              </a:tr>
              <a:tr h="590550">
                <a:tc>
                  <a:txBody>
                    <a:bodyPr/>
                    <a:lstStyle/>
                    <a:p>
                      <a:pPr marL="72000" algn="l" fontAlgn="t"/>
                      <a:r>
                        <a:rPr lang="en-US" sz="2000" b="0" i="0" u="none" strike="noStrike" dirty="0">
                          <a:solidFill>
                            <a:srgbClr val="000000"/>
                          </a:solidFill>
                          <a:latin typeface="Calibri"/>
                        </a:rPr>
                        <a:t>6) Cross state transfers available </a:t>
                      </a:r>
                    </a:p>
                  </a:txBody>
                  <a:tcPr marL="9525" marR="9525" marT="9525" marB="0" anchor="ctr"/>
                </a:tc>
                <a:tc>
                  <a:txBody>
                    <a:bodyPr/>
                    <a:lstStyle/>
                    <a:p>
                      <a:pPr algn="ctr"/>
                      <a:r>
                        <a:rPr lang="en-US" sz="2000" dirty="0" smtClean="0"/>
                        <a:t>75</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25</a:t>
                      </a:r>
                      <a:endParaRPr lang="en-US" sz="2000" dirty="0"/>
                    </a:p>
                  </a:txBody>
                  <a:tcPr anchor="ctr"/>
                </a:tc>
              </a:tr>
              <a:tr h="590550">
                <a:tc>
                  <a:txBody>
                    <a:bodyPr/>
                    <a:lstStyle/>
                    <a:p>
                      <a:pPr marL="72000" algn="l" fontAlgn="t"/>
                      <a:r>
                        <a:rPr lang="en-US" sz="2000" b="0" i="0" u="none" strike="noStrike" dirty="0">
                          <a:solidFill>
                            <a:srgbClr val="000000"/>
                          </a:solidFill>
                          <a:latin typeface="Calibri"/>
                        </a:rPr>
                        <a:t>7) Embedded in training content</a:t>
                      </a:r>
                    </a:p>
                  </a:txBody>
                  <a:tcPr marL="9525" marR="9525" marT="9525" marB="0" anchor="ctr"/>
                </a:tc>
                <a:tc>
                  <a:txBody>
                    <a:bodyPr/>
                    <a:lstStyle/>
                    <a:p>
                      <a:pPr algn="ctr"/>
                      <a:r>
                        <a:rPr lang="en-US" sz="2000" dirty="0" smtClean="0"/>
                        <a:t>25</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75</a:t>
                      </a:r>
                      <a:endParaRPr lang="en-US" sz="2000" dirty="0"/>
                    </a:p>
                  </a:txBody>
                  <a:tcPr anchor="ct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685800" y="274638"/>
            <a:ext cx="7391400" cy="1143000"/>
          </a:xfrm>
        </p:spPr>
        <p:txBody>
          <a:bodyPr/>
          <a:lstStyle/>
          <a:p>
            <a:r>
              <a:rPr lang="en-US" sz="4400" b="1" dirty="0" err="1" smtClean="0">
                <a:latin typeface="Arial" panose="020B0604020202020204" pitchFamily="34" charset="0"/>
                <a:cs typeface="Arial" panose="020B0604020202020204" pitchFamily="34" charset="0"/>
              </a:rPr>
              <a:t>Preservice</a:t>
            </a:r>
            <a:endParaRPr lang="en-US" b="1" dirty="0"/>
          </a:p>
        </p:txBody>
      </p:sp>
      <p:sp>
        <p:nvSpPr>
          <p:cNvPr id="2" name="TextBox 1"/>
          <p:cNvSpPr txBox="1"/>
          <p:nvPr/>
        </p:nvSpPr>
        <p:spPr>
          <a:xfrm>
            <a:off x="533400" y="1447800"/>
            <a:ext cx="7467600" cy="2062103"/>
          </a:xfrm>
          <a:prstGeom prst="rect">
            <a:avLst/>
          </a:prstGeom>
          <a:noFill/>
        </p:spPr>
        <p:txBody>
          <a:bodyPr wrap="square" rtlCol="0">
            <a:spAutoFit/>
          </a:bodyPr>
          <a:lstStyle/>
          <a:p>
            <a:pPr marL="360000"/>
            <a:r>
              <a:rPr lang="en-US" sz="3200" dirty="0" err="1" smtClean="0"/>
              <a:t>Preservice</a:t>
            </a:r>
            <a:r>
              <a:rPr lang="en-US" sz="3200" dirty="0" smtClean="0"/>
              <a:t> </a:t>
            </a:r>
            <a:r>
              <a:rPr lang="en-US" sz="3200" dirty="0"/>
              <a:t>degree programs for personnel to provide services for infants and young children and with disabilities and their families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0220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US" sz="4000" b="1" dirty="0">
                <a:latin typeface="Arial" panose="020B0604020202020204" pitchFamily="34" charset="0"/>
                <a:cs typeface="Arial" panose="020B0604020202020204" pitchFamily="34" charset="0"/>
              </a:rPr>
              <a:t>Early Childhood Intervention Personnel  </a:t>
            </a:r>
            <a:r>
              <a:rPr lang="en-US" sz="4000" b="1" dirty="0" smtClean="0">
                <a:latin typeface="Arial" panose="020B0604020202020204" pitchFamily="34" charset="0"/>
                <a:cs typeface="Arial" panose="020B0604020202020204" pitchFamily="34" charset="0"/>
              </a:rPr>
              <a:t>Competencies</a:t>
            </a:r>
            <a:endParaRPr lang="en-US" sz="4000" dirty="0"/>
          </a:p>
        </p:txBody>
      </p:sp>
      <p:sp>
        <p:nvSpPr>
          <p:cNvPr id="7" name="內容版面配置區 6"/>
          <p:cNvSpPr>
            <a:spLocks noGrp="1"/>
          </p:cNvSpPr>
          <p:nvPr>
            <p:ph sz="half" idx="1"/>
          </p:nvPr>
        </p:nvSpPr>
        <p:spPr>
          <a:xfrm>
            <a:off x="457200" y="1828800"/>
            <a:ext cx="3657600" cy="4590288"/>
          </a:xfrm>
        </p:spPr>
        <p:txBody>
          <a:bodyPr/>
          <a:lstStyle/>
          <a:p>
            <a:r>
              <a:rPr lang="en-US" dirty="0" smtClean="0"/>
              <a:t>Assessment</a:t>
            </a:r>
          </a:p>
          <a:p>
            <a:r>
              <a:rPr lang="en-US" dirty="0" smtClean="0"/>
              <a:t>Family Involvement</a:t>
            </a:r>
          </a:p>
          <a:p>
            <a:r>
              <a:rPr lang="en-US" dirty="0" smtClean="0"/>
              <a:t>Program Implementation</a:t>
            </a:r>
          </a:p>
          <a:p>
            <a:r>
              <a:rPr lang="en-US" dirty="0" smtClean="0"/>
              <a:t>Teaming </a:t>
            </a:r>
          </a:p>
          <a:p>
            <a:r>
              <a:rPr lang="en-US" dirty="0" smtClean="0"/>
              <a:t>Program Administration</a:t>
            </a:r>
          </a:p>
          <a:p>
            <a:r>
              <a:rPr lang="en-US" dirty="0" smtClean="0"/>
              <a:t>Program Planning</a:t>
            </a:r>
          </a:p>
          <a:p>
            <a:r>
              <a:rPr lang="en-US" dirty="0" smtClean="0"/>
              <a:t>Typical Development</a:t>
            </a:r>
          </a:p>
          <a:p>
            <a:endParaRPr lang="en-US" dirty="0" smtClean="0"/>
          </a:p>
          <a:p>
            <a:endParaRPr lang="en-US" dirty="0"/>
          </a:p>
        </p:txBody>
      </p:sp>
      <p:sp>
        <p:nvSpPr>
          <p:cNvPr id="8" name="內容版面配置區 7"/>
          <p:cNvSpPr>
            <a:spLocks noGrp="1"/>
          </p:cNvSpPr>
          <p:nvPr>
            <p:ph sz="half" idx="2"/>
          </p:nvPr>
        </p:nvSpPr>
        <p:spPr>
          <a:xfrm>
            <a:off x="4419600" y="1840992"/>
            <a:ext cx="3657600" cy="4590288"/>
          </a:xfrm>
        </p:spPr>
        <p:txBody>
          <a:bodyPr/>
          <a:lstStyle/>
          <a:p>
            <a:r>
              <a:rPr lang="en-US" dirty="0" smtClean="0"/>
              <a:t>Atypical Development</a:t>
            </a:r>
          </a:p>
          <a:p>
            <a:r>
              <a:rPr lang="en-US" dirty="0" smtClean="0"/>
              <a:t>Evaluation of Program Effectiveness</a:t>
            </a:r>
          </a:p>
          <a:p>
            <a:r>
              <a:rPr lang="en-US" dirty="0" smtClean="0"/>
              <a:t>Case Management</a:t>
            </a:r>
          </a:p>
          <a:p>
            <a:r>
              <a:rPr lang="en-US" dirty="0" smtClean="0"/>
              <a:t>Medical Management</a:t>
            </a:r>
          </a:p>
          <a:p>
            <a:r>
              <a:rPr lang="en-US" dirty="0" smtClean="0"/>
              <a:t>Other</a:t>
            </a:r>
          </a:p>
          <a:p>
            <a:endParaRPr lang="en-US" dirty="0"/>
          </a:p>
        </p:txBody>
      </p:sp>
      <p:sp>
        <p:nvSpPr>
          <p:cNvPr id="9" name="Footer Placeholder 4"/>
          <p:cNvSpPr txBox="1">
            <a:spLocks/>
          </p:cNvSpPr>
          <p:nvPr/>
        </p:nvSpPr>
        <p:spPr>
          <a:xfrm>
            <a:off x="5410200" y="6340475"/>
            <a:ext cx="2895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Bruder &amp; McLean, 1988</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5445032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28600" y="228600"/>
            <a:ext cx="8153400" cy="1143000"/>
          </a:xfrm>
        </p:spPr>
        <p:txBody>
          <a:bodyPr/>
          <a:lstStyle/>
          <a:p>
            <a:r>
              <a:rPr lang="en-US" sz="3800" b="1" dirty="0" smtClean="0">
                <a:latin typeface="Arial" pitchFamily="34" charset="0"/>
                <a:cs typeface="Arial" pitchFamily="34" charset="0"/>
              </a:rPr>
              <a:t>CSPD Baseline Data (%): </a:t>
            </a:r>
            <a:r>
              <a:rPr lang="en-US" sz="3800" b="1" dirty="0" err="1" smtClean="0">
                <a:latin typeface="Arial" pitchFamily="34" charset="0"/>
                <a:cs typeface="Arial" pitchFamily="34" charset="0"/>
              </a:rPr>
              <a:t>Preservice</a:t>
            </a:r>
            <a:endParaRPr lang="en-US" sz="3800" b="1" dirty="0">
              <a:latin typeface="Arial" pitchFamily="34" charset="0"/>
              <a:cs typeface="Arial" pitchFamily="34" charset="0"/>
            </a:endParaRPr>
          </a:p>
        </p:txBody>
      </p:sp>
      <p:graphicFrame>
        <p:nvGraphicFramePr>
          <p:cNvPr id="4" name="內容版面配置區 3" descr="There are 6 benchmarks: (1) program of study (by discipline) linked to personnel standards; (2) program of study specific to birth to five age range (by discipline); (3) comprehensive and evidence based sequence of cotent and applications; (4) interdisciplinary perspective; (5) competency based across disciplines; and (6) IHE's linked across the state. Most of the benchmarks have 75% of no/unsure and about 0% or 25% of yes or in process responses." title="Preservice baseline data of the Intensive TA states by percent"/>
          <p:cNvGraphicFramePr>
            <a:graphicFrameLocks noGrp="1"/>
          </p:cNvGraphicFramePr>
          <p:nvPr>
            <p:ph idx="1"/>
            <p:extLst>
              <p:ext uri="{D42A27DB-BD31-4B8C-83A1-F6EECF244321}">
                <p14:modId xmlns:p14="http://schemas.microsoft.com/office/powerpoint/2010/main" val="850662278"/>
              </p:ext>
            </p:extLst>
          </p:nvPr>
        </p:nvGraphicFramePr>
        <p:xfrm>
          <a:off x="380999" y="1524000"/>
          <a:ext cx="7924801" cy="4800599"/>
        </p:xfrm>
        <a:graphic>
          <a:graphicData uri="http://schemas.openxmlformats.org/drawingml/2006/table">
            <a:tbl>
              <a:tblPr firstRow="1" bandRow="1">
                <a:tableStyleId>{5940675A-B579-460E-94D1-54222C63F5DA}</a:tableStyleId>
              </a:tblPr>
              <a:tblGrid>
                <a:gridCol w="4419601"/>
                <a:gridCol w="762000"/>
                <a:gridCol w="1295400"/>
                <a:gridCol w="1447800"/>
              </a:tblGrid>
              <a:tr h="671867">
                <a:tc>
                  <a:txBody>
                    <a:bodyPr/>
                    <a:lstStyle/>
                    <a:p>
                      <a:pPr algn="ctr"/>
                      <a:r>
                        <a:rPr lang="en-US" sz="2000" b="1" dirty="0" smtClean="0"/>
                        <a:t>Intensive TA States</a:t>
                      </a:r>
                      <a:endParaRPr lang="en-US" sz="2000" b="1" dirty="0"/>
                    </a:p>
                  </a:txBody>
                  <a:tcPr anchor="ctr">
                    <a:solidFill>
                      <a:schemeClr val="tx2">
                        <a:lumMod val="10000"/>
                        <a:lumOff val="90000"/>
                      </a:schemeClr>
                    </a:solidFill>
                  </a:tcPr>
                </a:tc>
                <a:tc>
                  <a:txBody>
                    <a:bodyPr/>
                    <a:lstStyle/>
                    <a:p>
                      <a:pPr algn="ctr"/>
                      <a:r>
                        <a:rPr lang="en-US" sz="2000" b="1" dirty="0" smtClean="0"/>
                        <a:t>Yes</a:t>
                      </a:r>
                      <a:endParaRPr lang="en-US" sz="2000" b="1" dirty="0"/>
                    </a:p>
                  </a:txBody>
                  <a:tcPr anchor="ctr">
                    <a:solidFill>
                      <a:schemeClr val="tx2">
                        <a:lumMod val="10000"/>
                        <a:lumOff val="90000"/>
                      </a:schemeClr>
                    </a:solidFill>
                  </a:tcPr>
                </a:tc>
                <a:tc>
                  <a:txBody>
                    <a:bodyPr/>
                    <a:lstStyle/>
                    <a:p>
                      <a:pPr algn="ctr"/>
                      <a:r>
                        <a:rPr lang="en-US" sz="2000" b="1" dirty="0" smtClean="0"/>
                        <a:t>In Process</a:t>
                      </a:r>
                      <a:endParaRPr lang="en-US" sz="2000" b="1" dirty="0"/>
                    </a:p>
                  </a:txBody>
                  <a:tcPr anchor="ctr">
                    <a:solidFill>
                      <a:schemeClr val="tx2">
                        <a:lumMod val="10000"/>
                        <a:lumOff val="90000"/>
                      </a:schemeClr>
                    </a:solidFill>
                  </a:tcPr>
                </a:tc>
                <a:tc>
                  <a:txBody>
                    <a:bodyPr/>
                    <a:lstStyle/>
                    <a:p>
                      <a:pPr algn="ctr"/>
                      <a:r>
                        <a:rPr lang="en-US" sz="2000" b="1" dirty="0" smtClean="0"/>
                        <a:t>No/Unsure</a:t>
                      </a:r>
                      <a:endParaRPr lang="en-US" sz="2000" b="1" dirty="0"/>
                    </a:p>
                  </a:txBody>
                  <a:tcPr anchor="ctr">
                    <a:solidFill>
                      <a:schemeClr val="tx2">
                        <a:lumMod val="10000"/>
                        <a:lumOff val="90000"/>
                      </a:schemeClr>
                    </a:solidFill>
                  </a:tcPr>
                </a:tc>
              </a:tr>
              <a:tr h="704377">
                <a:tc>
                  <a:txBody>
                    <a:bodyPr/>
                    <a:lstStyle/>
                    <a:p>
                      <a:pPr marL="72000" algn="l" fontAlgn="t"/>
                      <a:r>
                        <a:rPr lang="en-US" sz="2000" b="0" i="0" u="none" strike="noStrike" dirty="0">
                          <a:solidFill>
                            <a:srgbClr val="000000"/>
                          </a:solidFill>
                          <a:latin typeface="Calibri"/>
                        </a:rPr>
                        <a:t>1) Program of study (by discipline) linked to personnel standards</a:t>
                      </a:r>
                    </a:p>
                  </a:txBody>
                  <a:tcPr marL="9525" marR="9525" marT="9525" marB="0" anchor="ctr"/>
                </a:tc>
                <a:tc>
                  <a:txBody>
                    <a:bodyPr/>
                    <a:lstStyle/>
                    <a:p>
                      <a:pPr algn="ctr"/>
                      <a:r>
                        <a:rPr lang="en-US" sz="2000" dirty="0" smtClean="0"/>
                        <a:t>25</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75</a:t>
                      </a:r>
                      <a:endParaRPr lang="en-US" sz="2000" dirty="0"/>
                    </a:p>
                  </a:txBody>
                  <a:tcPr anchor="ctr"/>
                </a:tc>
              </a:tr>
              <a:tr h="704377">
                <a:tc>
                  <a:txBody>
                    <a:bodyPr/>
                    <a:lstStyle/>
                    <a:p>
                      <a:pPr marL="72000" algn="l" fontAlgn="t"/>
                      <a:r>
                        <a:rPr lang="en-US" sz="2000" b="0" i="0" u="none" strike="noStrike" dirty="0">
                          <a:solidFill>
                            <a:srgbClr val="000000"/>
                          </a:solidFill>
                          <a:latin typeface="Calibri"/>
                        </a:rPr>
                        <a:t>2) Program of study specific to birth to five age range (by discipline)</a:t>
                      </a:r>
                    </a:p>
                  </a:txBody>
                  <a:tcPr marL="9525" marR="9525" marT="9525" marB="0" anchor="ctr"/>
                </a:tc>
                <a:tc>
                  <a:txBody>
                    <a:bodyPr/>
                    <a:lstStyle/>
                    <a:p>
                      <a:pPr algn="ctr"/>
                      <a:r>
                        <a:rPr lang="en-US" sz="2000" dirty="0" smtClean="0"/>
                        <a:t>0</a:t>
                      </a:r>
                      <a:endParaRPr lang="en-US" sz="2000" dirty="0"/>
                    </a:p>
                  </a:txBody>
                  <a:tcPr anchor="ctr"/>
                </a:tc>
                <a:tc>
                  <a:txBody>
                    <a:bodyPr/>
                    <a:lstStyle/>
                    <a:p>
                      <a:pPr algn="ctr"/>
                      <a:r>
                        <a:rPr lang="en-US" sz="2000" dirty="0" smtClean="0"/>
                        <a:t>25</a:t>
                      </a:r>
                      <a:endParaRPr lang="en-US" sz="2000" dirty="0"/>
                    </a:p>
                  </a:txBody>
                  <a:tcPr anchor="ctr"/>
                </a:tc>
                <a:tc>
                  <a:txBody>
                    <a:bodyPr/>
                    <a:lstStyle/>
                    <a:p>
                      <a:pPr algn="ctr"/>
                      <a:r>
                        <a:rPr lang="en-US" sz="2000" dirty="0" smtClean="0"/>
                        <a:t>75</a:t>
                      </a:r>
                      <a:endParaRPr lang="en-US" sz="2000" dirty="0"/>
                    </a:p>
                  </a:txBody>
                  <a:tcPr anchor="ctr"/>
                </a:tc>
              </a:tr>
              <a:tr h="704377">
                <a:tc>
                  <a:txBody>
                    <a:bodyPr/>
                    <a:lstStyle/>
                    <a:p>
                      <a:pPr marL="72000" algn="l" fontAlgn="t"/>
                      <a:r>
                        <a:rPr lang="en-US" sz="2000" b="0" i="0" u="none" strike="noStrike" dirty="0">
                          <a:solidFill>
                            <a:srgbClr val="000000"/>
                          </a:solidFill>
                          <a:latin typeface="Calibri"/>
                        </a:rPr>
                        <a:t>3) Comprehensive and </a:t>
                      </a:r>
                      <a:r>
                        <a:rPr lang="en-US" sz="2000" b="0" i="0" u="none" strike="noStrike" dirty="0" smtClean="0">
                          <a:solidFill>
                            <a:srgbClr val="000000"/>
                          </a:solidFill>
                          <a:latin typeface="Calibri"/>
                        </a:rPr>
                        <a:t>evidence </a:t>
                      </a:r>
                      <a:r>
                        <a:rPr lang="en-US" sz="2000" b="0" i="0" u="none" strike="noStrike" dirty="0">
                          <a:solidFill>
                            <a:srgbClr val="000000"/>
                          </a:solidFill>
                          <a:latin typeface="Calibri"/>
                        </a:rPr>
                        <a:t>based  sequence of content and applications</a:t>
                      </a:r>
                    </a:p>
                  </a:txBody>
                  <a:tcPr marL="9525" marR="9525" marT="9525" marB="0" anchor="ctr"/>
                </a:tc>
                <a:tc>
                  <a:txBody>
                    <a:bodyPr/>
                    <a:lstStyle/>
                    <a:p>
                      <a:pPr algn="ctr"/>
                      <a:r>
                        <a:rPr lang="en-US" sz="2000" dirty="0" smtClean="0"/>
                        <a:t>0</a:t>
                      </a:r>
                      <a:endParaRPr lang="en-US" sz="2000" dirty="0"/>
                    </a:p>
                  </a:txBody>
                  <a:tcPr anchor="ctr"/>
                </a:tc>
                <a:tc>
                  <a:txBody>
                    <a:bodyPr/>
                    <a:lstStyle/>
                    <a:p>
                      <a:pPr algn="ctr"/>
                      <a:r>
                        <a:rPr lang="en-US" sz="2000" dirty="0" smtClean="0"/>
                        <a:t>25</a:t>
                      </a:r>
                      <a:endParaRPr lang="en-US" sz="2000" dirty="0"/>
                    </a:p>
                  </a:txBody>
                  <a:tcPr anchor="ctr"/>
                </a:tc>
                <a:tc>
                  <a:txBody>
                    <a:bodyPr/>
                    <a:lstStyle/>
                    <a:p>
                      <a:pPr algn="ctr"/>
                      <a:r>
                        <a:rPr lang="en-US" sz="2000" dirty="0" smtClean="0"/>
                        <a:t>75</a:t>
                      </a:r>
                      <a:endParaRPr lang="en-US" sz="2000" dirty="0"/>
                    </a:p>
                  </a:txBody>
                  <a:tcPr anchor="ctr"/>
                </a:tc>
              </a:tr>
              <a:tr h="671867">
                <a:tc>
                  <a:txBody>
                    <a:bodyPr/>
                    <a:lstStyle/>
                    <a:p>
                      <a:pPr marL="72000" algn="l" fontAlgn="t"/>
                      <a:r>
                        <a:rPr lang="en-US" sz="2000" b="0" i="0" u="none" strike="noStrike" dirty="0">
                          <a:solidFill>
                            <a:srgbClr val="000000"/>
                          </a:solidFill>
                          <a:latin typeface="Calibri"/>
                        </a:rPr>
                        <a:t>4) Interdisciplinary perspective</a:t>
                      </a:r>
                    </a:p>
                  </a:txBody>
                  <a:tcPr marL="9525" marR="9525" marT="9525" marB="0" anchor="ctr"/>
                </a:tc>
                <a:tc>
                  <a:txBody>
                    <a:bodyPr/>
                    <a:lstStyle/>
                    <a:p>
                      <a:pPr algn="ctr"/>
                      <a:r>
                        <a:rPr lang="en-US" sz="2000" dirty="0" smtClean="0"/>
                        <a:t>0</a:t>
                      </a:r>
                      <a:endParaRPr lang="en-US" sz="2000" dirty="0"/>
                    </a:p>
                  </a:txBody>
                  <a:tcPr anchor="ctr"/>
                </a:tc>
                <a:tc>
                  <a:txBody>
                    <a:bodyPr/>
                    <a:lstStyle/>
                    <a:p>
                      <a:pPr algn="ctr"/>
                      <a:r>
                        <a:rPr lang="en-US" sz="2000" dirty="0" smtClean="0"/>
                        <a:t>25</a:t>
                      </a:r>
                      <a:endParaRPr lang="en-US" sz="2000" dirty="0"/>
                    </a:p>
                  </a:txBody>
                  <a:tcPr anchor="ctr"/>
                </a:tc>
                <a:tc>
                  <a:txBody>
                    <a:bodyPr/>
                    <a:lstStyle/>
                    <a:p>
                      <a:pPr algn="ctr"/>
                      <a:r>
                        <a:rPr lang="en-US" sz="2000" dirty="0" smtClean="0"/>
                        <a:t>75</a:t>
                      </a:r>
                      <a:endParaRPr lang="en-US" sz="2000" dirty="0"/>
                    </a:p>
                  </a:txBody>
                  <a:tcPr anchor="ctr"/>
                </a:tc>
              </a:tr>
              <a:tr h="671867">
                <a:tc>
                  <a:txBody>
                    <a:bodyPr/>
                    <a:lstStyle/>
                    <a:p>
                      <a:pPr marL="72000" algn="l" fontAlgn="t"/>
                      <a:r>
                        <a:rPr lang="en-US" sz="2000" b="0" i="0" u="none" strike="noStrike" dirty="0">
                          <a:solidFill>
                            <a:srgbClr val="000000"/>
                          </a:solidFill>
                          <a:latin typeface="Calibri"/>
                        </a:rPr>
                        <a:t>5) Competency based across disciplines</a:t>
                      </a:r>
                    </a:p>
                  </a:txBody>
                  <a:tcPr marL="9525" marR="9525" marT="9525" marB="0" anchor="ctr"/>
                </a:tc>
                <a:tc>
                  <a:txBody>
                    <a:bodyPr/>
                    <a:lstStyle/>
                    <a:p>
                      <a:pPr algn="ctr"/>
                      <a:r>
                        <a:rPr lang="en-US" sz="2000" dirty="0" smtClean="0"/>
                        <a:t>25</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75</a:t>
                      </a:r>
                      <a:endParaRPr lang="en-US" sz="2000" dirty="0"/>
                    </a:p>
                  </a:txBody>
                  <a:tcPr anchor="ctr"/>
                </a:tc>
              </a:tr>
              <a:tr h="671867">
                <a:tc>
                  <a:txBody>
                    <a:bodyPr/>
                    <a:lstStyle/>
                    <a:p>
                      <a:pPr marL="72000" algn="l" fontAlgn="t"/>
                      <a:r>
                        <a:rPr lang="en-US" sz="2000" b="0" i="0" u="none" strike="noStrike" dirty="0">
                          <a:solidFill>
                            <a:srgbClr val="000000"/>
                          </a:solidFill>
                          <a:latin typeface="Calibri"/>
                        </a:rPr>
                        <a:t>6) IHE’s linked across the state</a:t>
                      </a:r>
                    </a:p>
                  </a:txBody>
                  <a:tcPr marL="9525" marR="9525" marT="9525" marB="0" anchor="ctr"/>
                </a:tc>
                <a:tc>
                  <a:txBody>
                    <a:bodyPr/>
                    <a:lstStyle/>
                    <a:p>
                      <a:pPr algn="ctr"/>
                      <a:r>
                        <a:rPr lang="en-US" sz="2000" dirty="0" smtClean="0"/>
                        <a:t>0</a:t>
                      </a:r>
                      <a:endParaRPr lang="en-US" sz="2000" dirty="0"/>
                    </a:p>
                  </a:txBody>
                  <a:tcPr anchor="ctr"/>
                </a:tc>
                <a:tc>
                  <a:txBody>
                    <a:bodyPr/>
                    <a:lstStyle/>
                    <a:p>
                      <a:pPr algn="ctr"/>
                      <a:r>
                        <a:rPr lang="en-US" sz="2000" dirty="0" smtClean="0"/>
                        <a:t>25</a:t>
                      </a:r>
                      <a:endParaRPr lang="en-US" sz="2000" dirty="0"/>
                    </a:p>
                  </a:txBody>
                  <a:tcPr anchor="ctr"/>
                </a:tc>
                <a:tc>
                  <a:txBody>
                    <a:bodyPr/>
                    <a:lstStyle/>
                    <a:p>
                      <a:pPr algn="ctr"/>
                      <a:r>
                        <a:rPr lang="en-US" sz="2000" dirty="0" smtClean="0"/>
                        <a:t>75</a:t>
                      </a:r>
                      <a:endParaRPr lang="en-US" sz="2000" dirty="0"/>
                    </a:p>
                  </a:txBody>
                  <a:tcPr anchor="ct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609600" y="685800"/>
            <a:ext cx="7620000" cy="1143000"/>
          </a:xfrm>
        </p:spPr>
        <p:txBody>
          <a:bodyPr/>
          <a:lstStyle/>
          <a:p>
            <a:r>
              <a:rPr lang="en-US" sz="4400" b="1" dirty="0" err="1" smtClean="0">
                <a:latin typeface="Arial" panose="020B0604020202020204" pitchFamily="34" charset="0"/>
                <a:cs typeface="Arial" panose="020B0604020202020204" pitchFamily="34" charset="0"/>
              </a:rPr>
              <a:t>Inservice</a:t>
            </a:r>
            <a:endParaRPr lang="en-US" b="1" dirty="0"/>
          </a:p>
        </p:txBody>
      </p:sp>
      <p:sp>
        <p:nvSpPr>
          <p:cNvPr id="2" name="TextBox 1"/>
          <p:cNvSpPr txBox="1"/>
          <p:nvPr/>
        </p:nvSpPr>
        <p:spPr>
          <a:xfrm>
            <a:off x="457200" y="1961614"/>
            <a:ext cx="7315200" cy="1877437"/>
          </a:xfrm>
          <a:prstGeom prst="rect">
            <a:avLst/>
          </a:prstGeom>
          <a:noFill/>
        </p:spPr>
        <p:txBody>
          <a:bodyPr wrap="square" rtlCol="0">
            <a:spAutoFit/>
          </a:bodyPr>
          <a:lstStyle/>
          <a:p>
            <a:pPr marL="360000"/>
            <a:r>
              <a:rPr lang="en-US" sz="2800" dirty="0" smtClean="0"/>
              <a:t>Ongoing </a:t>
            </a:r>
            <a:r>
              <a:rPr lang="en-US" sz="2800" dirty="0"/>
              <a:t>training for those personnel who provide services to infants and young children with disabilities and their families</a:t>
            </a:r>
            <a:endParaRPr lang="en-US" sz="2800" dirty="0" smtClean="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80527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4800" y="457200"/>
            <a:ext cx="8153400" cy="1143000"/>
          </a:xfrm>
        </p:spPr>
        <p:txBody>
          <a:bodyPr/>
          <a:lstStyle/>
          <a:p>
            <a:r>
              <a:rPr lang="en-US" sz="3800" b="1" dirty="0" smtClean="0">
                <a:latin typeface="Arial" pitchFamily="34" charset="0"/>
                <a:cs typeface="Arial" pitchFamily="34" charset="0"/>
              </a:rPr>
              <a:t>CSPD Baseline Data (%): </a:t>
            </a:r>
            <a:r>
              <a:rPr lang="en-US" sz="3800" b="1" dirty="0" err="1" smtClean="0">
                <a:latin typeface="Arial" pitchFamily="34" charset="0"/>
                <a:cs typeface="Arial" pitchFamily="34" charset="0"/>
              </a:rPr>
              <a:t>Inservice</a:t>
            </a:r>
            <a:endParaRPr lang="en-US" sz="3800" b="1" dirty="0">
              <a:latin typeface="Arial" pitchFamily="34" charset="0"/>
              <a:cs typeface="Arial" pitchFamily="34" charset="0"/>
            </a:endParaRPr>
          </a:p>
        </p:txBody>
      </p:sp>
      <p:graphicFrame>
        <p:nvGraphicFramePr>
          <p:cNvPr id="4" name="內容版面配置區 3" descr="There are 3 benchmarks: (1) cross sector system; (2) evidence based PD framework; and (3) outcome driven.All benchmarks have 50% of no/unsure and about 25% of yes and in process responses." title="Inservice baseline data of the Intensive TA states by percent"/>
          <p:cNvGraphicFramePr>
            <a:graphicFrameLocks noGrp="1"/>
          </p:cNvGraphicFramePr>
          <p:nvPr>
            <p:ph idx="1"/>
            <p:extLst>
              <p:ext uri="{D42A27DB-BD31-4B8C-83A1-F6EECF244321}">
                <p14:modId xmlns:p14="http://schemas.microsoft.com/office/powerpoint/2010/main" val="2122559721"/>
              </p:ext>
            </p:extLst>
          </p:nvPr>
        </p:nvGraphicFramePr>
        <p:xfrm>
          <a:off x="380999" y="1787002"/>
          <a:ext cx="7772401" cy="2784998"/>
        </p:xfrm>
        <a:graphic>
          <a:graphicData uri="http://schemas.openxmlformats.org/drawingml/2006/table">
            <a:tbl>
              <a:tblPr firstRow="1" bandRow="1">
                <a:tableStyleId>{5940675A-B579-460E-94D1-54222C63F5DA}</a:tableStyleId>
              </a:tblPr>
              <a:tblGrid>
                <a:gridCol w="4334609"/>
                <a:gridCol w="747346"/>
                <a:gridCol w="1270488"/>
                <a:gridCol w="1419958"/>
              </a:tblGrid>
              <a:tr h="671867">
                <a:tc>
                  <a:txBody>
                    <a:bodyPr/>
                    <a:lstStyle/>
                    <a:p>
                      <a:pPr algn="ctr"/>
                      <a:r>
                        <a:rPr lang="en-US" sz="2000" b="1" dirty="0" smtClean="0"/>
                        <a:t>Intensive TA States</a:t>
                      </a:r>
                      <a:endParaRPr lang="en-US" sz="2000" b="1" dirty="0"/>
                    </a:p>
                  </a:txBody>
                  <a:tcPr anchor="ctr">
                    <a:solidFill>
                      <a:schemeClr val="tx2">
                        <a:lumMod val="10000"/>
                        <a:lumOff val="90000"/>
                      </a:schemeClr>
                    </a:solidFill>
                  </a:tcPr>
                </a:tc>
                <a:tc>
                  <a:txBody>
                    <a:bodyPr/>
                    <a:lstStyle/>
                    <a:p>
                      <a:pPr algn="ctr"/>
                      <a:r>
                        <a:rPr lang="en-US" sz="2000" b="1" dirty="0" smtClean="0"/>
                        <a:t>Yes</a:t>
                      </a:r>
                      <a:endParaRPr lang="en-US" sz="2000" b="1" dirty="0"/>
                    </a:p>
                  </a:txBody>
                  <a:tcPr anchor="ctr">
                    <a:solidFill>
                      <a:schemeClr val="tx2">
                        <a:lumMod val="10000"/>
                        <a:lumOff val="90000"/>
                      </a:schemeClr>
                    </a:solidFill>
                  </a:tcPr>
                </a:tc>
                <a:tc>
                  <a:txBody>
                    <a:bodyPr/>
                    <a:lstStyle/>
                    <a:p>
                      <a:pPr algn="ctr"/>
                      <a:r>
                        <a:rPr lang="en-US" sz="2000" b="1" dirty="0" smtClean="0"/>
                        <a:t>In Process</a:t>
                      </a:r>
                      <a:endParaRPr lang="en-US" sz="2000" b="1" dirty="0"/>
                    </a:p>
                  </a:txBody>
                  <a:tcPr anchor="ctr">
                    <a:solidFill>
                      <a:schemeClr val="tx2">
                        <a:lumMod val="10000"/>
                        <a:lumOff val="90000"/>
                      </a:schemeClr>
                    </a:solidFill>
                  </a:tcPr>
                </a:tc>
                <a:tc>
                  <a:txBody>
                    <a:bodyPr/>
                    <a:lstStyle/>
                    <a:p>
                      <a:pPr algn="ctr"/>
                      <a:r>
                        <a:rPr lang="en-US" sz="2000" b="1" dirty="0" smtClean="0"/>
                        <a:t>No/Unsure</a:t>
                      </a:r>
                      <a:endParaRPr lang="en-US" sz="2000" b="1" dirty="0"/>
                    </a:p>
                  </a:txBody>
                  <a:tcPr anchor="ctr">
                    <a:solidFill>
                      <a:schemeClr val="tx2">
                        <a:lumMod val="10000"/>
                        <a:lumOff val="90000"/>
                      </a:schemeClr>
                    </a:solidFill>
                  </a:tcPr>
                </a:tc>
              </a:tr>
              <a:tr h="704377">
                <a:tc>
                  <a:txBody>
                    <a:bodyPr/>
                    <a:lstStyle/>
                    <a:p>
                      <a:pPr marL="72000" algn="l" fontAlgn="t"/>
                      <a:r>
                        <a:rPr lang="en-US" sz="2000" b="0" i="0" u="none" strike="noStrike" dirty="0">
                          <a:solidFill>
                            <a:srgbClr val="000000"/>
                          </a:solidFill>
                          <a:latin typeface="Calibri"/>
                        </a:rPr>
                        <a:t>1) Cross sector system</a:t>
                      </a:r>
                    </a:p>
                  </a:txBody>
                  <a:tcPr marL="9525" marR="9525" marT="9525" marB="0" anchor="ctr"/>
                </a:tc>
                <a:tc>
                  <a:txBody>
                    <a:bodyPr/>
                    <a:lstStyle/>
                    <a:p>
                      <a:pPr algn="ctr"/>
                      <a:r>
                        <a:rPr lang="en-US" sz="2000" dirty="0" smtClean="0"/>
                        <a:t>25</a:t>
                      </a:r>
                      <a:endParaRPr lang="en-US" sz="2000" dirty="0"/>
                    </a:p>
                  </a:txBody>
                  <a:tcPr anchor="ctr"/>
                </a:tc>
                <a:tc>
                  <a:txBody>
                    <a:bodyPr/>
                    <a:lstStyle/>
                    <a:p>
                      <a:pPr algn="ctr"/>
                      <a:r>
                        <a:rPr lang="en-US" sz="2000" dirty="0" smtClean="0"/>
                        <a:t>25</a:t>
                      </a:r>
                      <a:endParaRPr lang="en-US" sz="2000" dirty="0"/>
                    </a:p>
                  </a:txBody>
                  <a:tcPr anchor="ctr"/>
                </a:tc>
                <a:tc>
                  <a:txBody>
                    <a:bodyPr/>
                    <a:lstStyle/>
                    <a:p>
                      <a:pPr algn="ctr"/>
                      <a:r>
                        <a:rPr lang="en-US" sz="2000" dirty="0" smtClean="0"/>
                        <a:t>50</a:t>
                      </a:r>
                      <a:endParaRPr lang="en-US" sz="2000" dirty="0"/>
                    </a:p>
                  </a:txBody>
                  <a:tcPr anchor="ctr"/>
                </a:tc>
              </a:tr>
              <a:tr h="704377">
                <a:tc>
                  <a:txBody>
                    <a:bodyPr/>
                    <a:lstStyle/>
                    <a:p>
                      <a:pPr marL="72000" algn="l" fontAlgn="t"/>
                      <a:r>
                        <a:rPr lang="en-US" sz="2000" b="0" i="0" u="none" strike="noStrike" dirty="0">
                          <a:solidFill>
                            <a:srgbClr val="000000"/>
                          </a:solidFill>
                          <a:latin typeface="Calibri"/>
                        </a:rPr>
                        <a:t>2) </a:t>
                      </a:r>
                      <a:r>
                        <a:rPr lang="en-US" sz="2000" b="0" i="0" u="none" strike="noStrike" dirty="0" smtClean="0">
                          <a:solidFill>
                            <a:srgbClr val="000000"/>
                          </a:solidFill>
                          <a:latin typeface="Calibri"/>
                        </a:rPr>
                        <a:t>Evidence </a:t>
                      </a:r>
                      <a:r>
                        <a:rPr lang="en-US" sz="2000" b="0" i="0" u="none" strike="noStrike" dirty="0">
                          <a:solidFill>
                            <a:srgbClr val="000000"/>
                          </a:solidFill>
                          <a:latin typeface="Calibri"/>
                        </a:rPr>
                        <a:t>based PD framework</a:t>
                      </a:r>
                    </a:p>
                  </a:txBody>
                  <a:tcPr marL="9525" marR="9525" marT="9525" marB="0" anchor="ctr"/>
                </a:tc>
                <a:tc>
                  <a:txBody>
                    <a:bodyPr/>
                    <a:lstStyle/>
                    <a:p>
                      <a:pPr algn="ctr"/>
                      <a:r>
                        <a:rPr lang="en-US" sz="2000" dirty="0" smtClean="0"/>
                        <a:t>25</a:t>
                      </a:r>
                      <a:endParaRPr lang="en-US" sz="2000" dirty="0"/>
                    </a:p>
                  </a:txBody>
                  <a:tcPr anchor="ctr"/>
                </a:tc>
                <a:tc>
                  <a:txBody>
                    <a:bodyPr/>
                    <a:lstStyle/>
                    <a:p>
                      <a:pPr algn="ctr"/>
                      <a:r>
                        <a:rPr lang="en-US" sz="2000" dirty="0" smtClean="0"/>
                        <a:t>25</a:t>
                      </a:r>
                      <a:endParaRPr lang="en-US" sz="2000" dirty="0"/>
                    </a:p>
                  </a:txBody>
                  <a:tcPr anchor="ctr"/>
                </a:tc>
                <a:tc>
                  <a:txBody>
                    <a:bodyPr/>
                    <a:lstStyle/>
                    <a:p>
                      <a:pPr algn="ctr"/>
                      <a:r>
                        <a:rPr lang="en-US" sz="2000" dirty="0" smtClean="0"/>
                        <a:t>50</a:t>
                      </a:r>
                      <a:endParaRPr lang="en-US" sz="2000" dirty="0"/>
                    </a:p>
                  </a:txBody>
                  <a:tcPr anchor="ctr"/>
                </a:tc>
              </a:tr>
              <a:tr h="704377">
                <a:tc>
                  <a:txBody>
                    <a:bodyPr/>
                    <a:lstStyle/>
                    <a:p>
                      <a:pPr marL="72000" algn="l" fontAlgn="t"/>
                      <a:r>
                        <a:rPr lang="en-US" sz="2000" b="0" i="0" u="none" strike="noStrike" dirty="0">
                          <a:solidFill>
                            <a:srgbClr val="000000"/>
                          </a:solidFill>
                          <a:latin typeface="Calibri"/>
                        </a:rPr>
                        <a:t>3) Outcome driven</a:t>
                      </a:r>
                    </a:p>
                  </a:txBody>
                  <a:tcPr marL="9525" marR="9525" marT="9525" marB="0" anchor="ctr"/>
                </a:tc>
                <a:tc>
                  <a:txBody>
                    <a:bodyPr/>
                    <a:lstStyle/>
                    <a:p>
                      <a:pPr algn="ctr"/>
                      <a:r>
                        <a:rPr lang="en-US" sz="2000" dirty="0" smtClean="0"/>
                        <a:t>25</a:t>
                      </a:r>
                      <a:endParaRPr lang="en-US" sz="2000" dirty="0"/>
                    </a:p>
                  </a:txBody>
                  <a:tcPr anchor="ctr"/>
                </a:tc>
                <a:tc>
                  <a:txBody>
                    <a:bodyPr/>
                    <a:lstStyle/>
                    <a:p>
                      <a:pPr algn="ctr"/>
                      <a:r>
                        <a:rPr lang="en-US" sz="2000" dirty="0" smtClean="0"/>
                        <a:t>25</a:t>
                      </a:r>
                      <a:endParaRPr lang="en-US" sz="2000" dirty="0"/>
                    </a:p>
                  </a:txBody>
                  <a:tcPr anchor="ctr"/>
                </a:tc>
                <a:tc>
                  <a:txBody>
                    <a:bodyPr/>
                    <a:lstStyle/>
                    <a:p>
                      <a:pPr algn="ctr"/>
                      <a:r>
                        <a:rPr lang="en-US" sz="2000" dirty="0" smtClean="0"/>
                        <a:t>50</a:t>
                      </a:r>
                      <a:endParaRPr lang="en-US" sz="2000" dirty="0"/>
                    </a:p>
                  </a:txBody>
                  <a:tcPr anchor="ct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457200" y="609600"/>
            <a:ext cx="7620000" cy="1143000"/>
          </a:xfrm>
        </p:spPr>
        <p:txBody>
          <a:bodyPr/>
          <a:lstStyle/>
          <a:p>
            <a:r>
              <a:rPr lang="en-US" sz="4400" b="1" dirty="0" smtClean="0">
                <a:latin typeface="Arial" panose="020B0604020202020204" pitchFamily="34" charset="0"/>
                <a:cs typeface="Arial" panose="020B0604020202020204" pitchFamily="34" charset="0"/>
              </a:rPr>
              <a:t>Technical </a:t>
            </a:r>
            <a:r>
              <a:rPr lang="en-US" sz="4400" b="1" dirty="0" smtClean="0">
                <a:latin typeface="Arial" panose="020B0604020202020204" pitchFamily="34" charset="0"/>
                <a:cs typeface="Arial" panose="020B0604020202020204" pitchFamily="34" charset="0"/>
              </a:rPr>
              <a:t>Assistance </a:t>
            </a:r>
            <a:endParaRPr lang="en-US" b="1" dirty="0"/>
          </a:p>
        </p:txBody>
      </p:sp>
      <p:sp>
        <p:nvSpPr>
          <p:cNvPr id="4" name="內容版面配置區 3"/>
          <p:cNvSpPr>
            <a:spLocks noGrp="1"/>
          </p:cNvSpPr>
          <p:nvPr>
            <p:ph sz="half" idx="1"/>
          </p:nvPr>
        </p:nvSpPr>
        <p:spPr>
          <a:xfrm>
            <a:off x="457200" y="1905000"/>
            <a:ext cx="7086600" cy="4221480"/>
          </a:xfrm>
        </p:spPr>
        <p:txBody>
          <a:bodyPr/>
          <a:lstStyle/>
          <a:p>
            <a:pPr>
              <a:buNone/>
            </a:pPr>
            <a:r>
              <a:rPr lang="en-US" dirty="0" smtClean="0"/>
              <a:t>   Specific skill enhancement for an individual or group need</a:t>
            </a:r>
            <a:endParaRPr lang="en-US" dirty="0"/>
          </a:p>
        </p:txBody>
      </p:sp>
    </p:spTree>
    <p:extLst>
      <p:ext uri="{BB962C8B-B14F-4D97-AF65-F5344CB8AC3E}">
        <p14:creationId xmlns:p14="http://schemas.microsoft.com/office/powerpoint/2010/main" val="6345128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4800" y="457200"/>
            <a:ext cx="8153400" cy="1143000"/>
          </a:xfrm>
        </p:spPr>
        <p:txBody>
          <a:bodyPr/>
          <a:lstStyle/>
          <a:p>
            <a:r>
              <a:rPr lang="en-US" sz="3800" b="1" dirty="0" smtClean="0">
                <a:latin typeface="Arial" pitchFamily="34" charset="0"/>
                <a:cs typeface="Arial" pitchFamily="34" charset="0"/>
              </a:rPr>
              <a:t>CSPD Baseline Data (%): </a:t>
            </a:r>
            <a:br>
              <a:rPr lang="en-US" sz="3800" b="1" dirty="0" smtClean="0">
                <a:latin typeface="Arial" pitchFamily="34" charset="0"/>
                <a:cs typeface="Arial" pitchFamily="34" charset="0"/>
              </a:rPr>
            </a:br>
            <a:r>
              <a:rPr lang="en-US" sz="3800" b="1" dirty="0" smtClean="0">
                <a:latin typeface="Arial" pitchFamily="34" charset="0"/>
                <a:cs typeface="Arial" pitchFamily="34" charset="0"/>
              </a:rPr>
              <a:t>Technical Assistance</a:t>
            </a:r>
            <a:endParaRPr lang="en-US" sz="3800" b="1" dirty="0">
              <a:latin typeface="Arial" pitchFamily="34" charset="0"/>
              <a:cs typeface="Arial" pitchFamily="34" charset="0"/>
            </a:endParaRPr>
          </a:p>
        </p:txBody>
      </p:sp>
      <p:graphicFrame>
        <p:nvGraphicFramePr>
          <p:cNvPr id="4" name="內容版面配置區 3" descr="There are 5 benchmarks: (1) cross sector system; (2) linked to standards; (3) focused on solutions to meet policies, and/or outcomes; (4) uses evidence based framework; and (5) outcome driven. Responses of each benchmark varied from 25% to 75% for no/unsure and between 25% to 50% for yes and in process." title="Technical assistance baseline data of the Intensive TA states by percent"/>
          <p:cNvGraphicFramePr>
            <a:graphicFrameLocks noGrp="1"/>
          </p:cNvGraphicFramePr>
          <p:nvPr>
            <p:ph idx="1"/>
            <p:extLst>
              <p:ext uri="{D42A27DB-BD31-4B8C-83A1-F6EECF244321}">
                <p14:modId xmlns:p14="http://schemas.microsoft.com/office/powerpoint/2010/main" val="3450744282"/>
              </p:ext>
            </p:extLst>
          </p:nvPr>
        </p:nvGraphicFramePr>
        <p:xfrm>
          <a:off x="380999" y="1902248"/>
          <a:ext cx="7772401" cy="4193752"/>
        </p:xfrm>
        <a:graphic>
          <a:graphicData uri="http://schemas.openxmlformats.org/drawingml/2006/table">
            <a:tbl>
              <a:tblPr firstRow="1" bandRow="1">
                <a:tableStyleId>{5940675A-B579-460E-94D1-54222C63F5DA}</a:tableStyleId>
              </a:tblPr>
              <a:tblGrid>
                <a:gridCol w="4419601"/>
                <a:gridCol w="662354"/>
                <a:gridCol w="1270488"/>
                <a:gridCol w="1419958"/>
              </a:tblGrid>
              <a:tr h="671867">
                <a:tc>
                  <a:txBody>
                    <a:bodyPr/>
                    <a:lstStyle/>
                    <a:p>
                      <a:pPr algn="ctr"/>
                      <a:r>
                        <a:rPr lang="en-US" sz="2000" b="1" dirty="0" smtClean="0"/>
                        <a:t>Intensive TA States</a:t>
                      </a:r>
                      <a:endParaRPr lang="en-US" sz="2000" b="1" dirty="0"/>
                    </a:p>
                  </a:txBody>
                  <a:tcPr anchor="ctr">
                    <a:solidFill>
                      <a:schemeClr val="tx2">
                        <a:lumMod val="10000"/>
                        <a:lumOff val="90000"/>
                      </a:schemeClr>
                    </a:solidFill>
                  </a:tcPr>
                </a:tc>
                <a:tc>
                  <a:txBody>
                    <a:bodyPr/>
                    <a:lstStyle/>
                    <a:p>
                      <a:pPr algn="ctr"/>
                      <a:r>
                        <a:rPr lang="en-US" sz="2000" b="1" dirty="0" smtClean="0"/>
                        <a:t>Yes</a:t>
                      </a:r>
                      <a:endParaRPr lang="en-US" sz="2000" b="1" dirty="0"/>
                    </a:p>
                  </a:txBody>
                  <a:tcPr anchor="ctr">
                    <a:solidFill>
                      <a:schemeClr val="tx2">
                        <a:lumMod val="10000"/>
                        <a:lumOff val="90000"/>
                      </a:schemeClr>
                    </a:solidFill>
                  </a:tcPr>
                </a:tc>
                <a:tc>
                  <a:txBody>
                    <a:bodyPr/>
                    <a:lstStyle/>
                    <a:p>
                      <a:pPr algn="ctr"/>
                      <a:r>
                        <a:rPr lang="en-US" sz="2000" b="1" dirty="0" smtClean="0"/>
                        <a:t>In Process</a:t>
                      </a:r>
                      <a:endParaRPr lang="en-US" sz="2000" b="1" dirty="0"/>
                    </a:p>
                  </a:txBody>
                  <a:tcPr anchor="ctr">
                    <a:solidFill>
                      <a:schemeClr val="tx2">
                        <a:lumMod val="10000"/>
                        <a:lumOff val="90000"/>
                      </a:schemeClr>
                    </a:solidFill>
                  </a:tcPr>
                </a:tc>
                <a:tc>
                  <a:txBody>
                    <a:bodyPr/>
                    <a:lstStyle/>
                    <a:p>
                      <a:pPr algn="ctr"/>
                      <a:r>
                        <a:rPr lang="en-US" sz="2000" b="1" dirty="0" smtClean="0"/>
                        <a:t>No/Unsure</a:t>
                      </a:r>
                      <a:endParaRPr lang="en-US" sz="2000" b="1" dirty="0"/>
                    </a:p>
                  </a:txBody>
                  <a:tcPr anchor="ctr">
                    <a:solidFill>
                      <a:schemeClr val="tx2">
                        <a:lumMod val="10000"/>
                        <a:lumOff val="90000"/>
                      </a:schemeClr>
                    </a:solidFill>
                  </a:tcPr>
                </a:tc>
              </a:tr>
              <a:tr h="704377">
                <a:tc>
                  <a:txBody>
                    <a:bodyPr/>
                    <a:lstStyle/>
                    <a:p>
                      <a:pPr marL="72000" algn="l" fontAlgn="t"/>
                      <a:r>
                        <a:rPr lang="en-US" sz="2000" b="0" i="0" u="none" strike="noStrike" dirty="0">
                          <a:solidFill>
                            <a:srgbClr val="000000"/>
                          </a:solidFill>
                          <a:latin typeface="Calibri"/>
                        </a:rPr>
                        <a:t>1) Cross sector system</a:t>
                      </a:r>
                    </a:p>
                  </a:txBody>
                  <a:tcPr marL="9525" marR="9525" marT="9525" marB="0" anchor="ctr"/>
                </a:tc>
                <a:tc>
                  <a:txBody>
                    <a:bodyPr/>
                    <a:lstStyle/>
                    <a:p>
                      <a:pPr algn="ctr"/>
                      <a:r>
                        <a:rPr lang="en-US" sz="2000" dirty="0" smtClean="0"/>
                        <a:t>25</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75</a:t>
                      </a:r>
                      <a:endParaRPr lang="en-US" sz="2000" dirty="0"/>
                    </a:p>
                  </a:txBody>
                  <a:tcPr anchor="ctr"/>
                </a:tc>
              </a:tr>
              <a:tr h="704377">
                <a:tc>
                  <a:txBody>
                    <a:bodyPr/>
                    <a:lstStyle/>
                    <a:p>
                      <a:pPr marL="72000" algn="l" fontAlgn="t"/>
                      <a:r>
                        <a:rPr lang="en-US" sz="2000" b="0" i="0" u="none" strike="noStrike" dirty="0">
                          <a:solidFill>
                            <a:srgbClr val="000000"/>
                          </a:solidFill>
                          <a:latin typeface="Calibri"/>
                        </a:rPr>
                        <a:t>2) </a:t>
                      </a:r>
                      <a:r>
                        <a:rPr lang="en-US" sz="2000" b="0" i="0" u="none" strike="noStrike" dirty="0" smtClean="0">
                          <a:solidFill>
                            <a:srgbClr val="000000"/>
                          </a:solidFill>
                          <a:latin typeface="Calibri"/>
                        </a:rPr>
                        <a:t>Linked </a:t>
                      </a:r>
                      <a:r>
                        <a:rPr lang="en-US" sz="2000" b="0" i="0" u="none" strike="noStrike" dirty="0">
                          <a:solidFill>
                            <a:srgbClr val="000000"/>
                          </a:solidFill>
                          <a:latin typeface="Calibri"/>
                        </a:rPr>
                        <a:t>to standards</a:t>
                      </a:r>
                    </a:p>
                  </a:txBody>
                  <a:tcPr marL="9525" marR="9525" marT="9525" marB="0" anchor="ctr"/>
                </a:tc>
                <a:tc>
                  <a:txBody>
                    <a:bodyPr/>
                    <a:lstStyle/>
                    <a:p>
                      <a:pPr algn="ctr"/>
                      <a:r>
                        <a:rPr lang="en-US" sz="2000" dirty="0" smtClean="0"/>
                        <a:t>25</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75</a:t>
                      </a:r>
                      <a:endParaRPr lang="en-US" sz="2000" dirty="0"/>
                    </a:p>
                  </a:txBody>
                  <a:tcPr anchor="ctr"/>
                </a:tc>
              </a:tr>
              <a:tr h="704377">
                <a:tc>
                  <a:txBody>
                    <a:bodyPr/>
                    <a:lstStyle/>
                    <a:p>
                      <a:pPr marL="72000" algn="l" fontAlgn="t"/>
                      <a:r>
                        <a:rPr lang="en-US" sz="2000" b="0" i="0" u="none" strike="noStrike" dirty="0">
                          <a:solidFill>
                            <a:srgbClr val="000000"/>
                          </a:solidFill>
                          <a:latin typeface="Calibri"/>
                        </a:rPr>
                        <a:t>3) </a:t>
                      </a:r>
                      <a:r>
                        <a:rPr lang="en-US" sz="2000" b="0" i="0" u="none" strike="noStrike" dirty="0" smtClean="0">
                          <a:solidFill>
                            <a:srgbClr val="000000"/>
                          </a:solidFill>
                          <a:latin typeface="Calibri"/>
                        </a:rPr>
                        <a:t>Focused </a:t>
                      </a:r>
                      <a:r>
                        <a:rPr lang="en-US" sz="2000" b="0" i="0" u="none" strike="noStrike" dirty="0">
                          <a:solidFill>
                            <a:srgbClr val="000000"/>
                          </a:solidFill>
                          <a:latin typeface="Calibri"/>
                        </a:rPr>
                        <a:t>on solutions to meet policies, and/or outcomes</a:t>
                      </a:r>
                    </a:p>
                  </a:txBody>
                  <a:tcPr marL="9525" marR="9525" marT="9525" marB="0" anchor="ctr"/>
                </a:tc>
                <a:tc>
                  <a:txBody>
                    <a:bodyPr/>
                    <a:lstStyle/>
                    <a:p>
                      <a:pPr algn="ctr"/>
                      <a:r>
                        <a:rPr lang="en-US" sz="2000" dirty="0" smtClean="0"/>
                        <a:t>50</a:t>
                      </a:r>
                      <a:endParaRPr lang="en-US" sz="2000" dirty="0"/>
                    </a:p>
                  </a:txBody>
                  <a:tcPr anchor="ctr"/>
                </a:tc>
                <a:tc>
                  <a:txBody>
                    <a:bodyPr/>
                    <a:lstStyle/>
                    <a:p>
                      <a:pPr algn="ctr"/>
                      <a:r>
                        <a:rPr lang="en-US" sz="2000" dirty="0" smtClean="0"/>
                        <a:t>25</a:t>
                      </a:r>
                      <a:endParaRPr lang="en-US" sz="2000" dirty="0"/>
                    </a:p>
                  </a:txBody>
                  <a:tcPr anchor="ctr"/>
                </a:tc>
                <a:tc>
                  <a:txBody>
                    <a:bodyPr/>
                    <a:lstStyle/>
                    <a:p>
                      <a:pPr algn="ctr"/>
                      <a:r>
                        <a:rPr lang="en-US" sz="2000" dirty="0" smtClean="0"/>
                        <a:t>25</a:t>
                      </a:r>
                      <a:endParaRPr lang="en-US" sz="2000" dirty="0"/>
                    </a:p>
                  </a:txBody>
                  <a:tcPr anchor="ctr"/>
                </a:tc>
              </a:tr>
              <a:tr h="704377">
                <a:tc>
                  <a:txBody>
                    <a:bodyPr/>
                    <a:lstStyle/>
                    <a:p>
                      <a:pPr marL="72000" algn="l" fontAlgn="t"/>
                      <a:r>
                        <a:rPr lang="en-US" sz="2000" b="0" i="0" u="none" strike="noStrike" dirty="0">
                          <a:solidFill>
                            <a:srgbClr val="000000"/>
                          </a:solidFill>
                          <a:latin typeface="Calibri"/>
                        </a:rPr>
                        <a:t>4</a:t>
                      </a:r>
                      <a:r>
                        <a:rPr lang="en-US" sz="2000" b="0" i="0" u="none" strike="noStrike" dirty="0" smtClean="0">
                          <a:solidFill>
                            <a:srgbClr val="000000"/>
                          </a:solidFill>
                          <a:latin typeface="Calibri"/>
                        </a:rPr>
                        <a:t>) Uses evidence </a:t>
                      </a:r>
                      <a:r>
                        <a:rPr lang="en-US" sz="2000" b="0" i="0" u="none" strike="noStrike" dirty="0">
                          <a:solidFill>
                            <a:srgbClr val="000000"/>
                          </a:solidFill>
                          <a:latin typeface="Calibri"/>
                        </a:rPr>
                        <a:t>based framework</a:t>
                      </a:r>
                    </a:p>
                  </a:txBody>
                  <a:tcPr marL="9525" marR="9525" marT="9525" marB="0" anchor="ctr"/>
                </a:tc>
                <a:tc>
                  <a:txBody>
                    <a:bodyPr/>
                    <a:lstStyle/>
                    <a:p>
                      <a:pPr algn="ctr"/>
                      <a:r>
                        <a:rPr lang="en-US" sz="2000" dirty="0" smtClean="0"/>
                        <a:t>50</a:t>
                      </a:r>
                      <a:endParaRPr lang="en-US" sz="2000" dirty="0"/>
                    </a:p>
                  </a:txBody>
                  <a:tcPr anchor="ctr"/>
                </a:tc>
                <a:tc>
                  <a:txBody>
                    <a:bodyPr/>
                    <a:lstStyle/>
                    <a:p>
                      <a:pPr algn="ctr"/>
                      <a:r>
                        <a:rPr lang="en-US" sz="2000" dirty="0" smtClean="0"/>
                        <a:t>25</a:t>
                      </a:r>
                      <a:endParaRPr lang="en-US" sz="2000" dirty="0"/>
                    </a:p>
                  </a:txBody>
                  <a:tcPr anchor="ctr"/>
                </a:tc>
                <a:tc>
                  <a:txBody>
                    <a:bodyPr/>
                    <a:lstStyle/>
                    <a:p>
                      <a:pPr algn="ctr"/>
                      <a:r>
                        <a:rPr lang="en-US" sz="2000" dirty="0" smtClean="0"/>
                        <a:t>25</a:t>
                      </a:r>
                      <a:endParaRPr lang="en-US" sz="2000" dirty="0"/>
                    </a:p>
                  </a:txBody>
                  <a:tcPr anchor="ctr"/>
                </a:tc>
              </a:tr>
              <a:tr h="704377">
                <a:tc>
                  <a:txBody>
                    <a:bodyPr/>
                    <a:lstStyle/>
                    <a:p>
                      <a:pPr marL="72000" algn="l" fontAlgn="t"/>
                      <a:r>
                        <a:rPr lang="en-US" sz="2000" b="0" i="0" u="none" strike="noStrike" dirty="0">
                          <a:solidFill>
                            <a:srgbClr val="000000"/>
                          </a:solidFill>
                          <a:latin typeface="Calibri"/>
                        </a:rPr>
                        <a:t>5) </a:t>
                      </a:r>
                      <a:r>
                        <a:rPr lang="en-US" sz="2000" b="0" i="0" u="none" strike="noStrike" dirty="0" smtClean="0">
                          <a:solidFill>
                            <a:srgbClr val="000000"/>
                          </a:solidFill>
                          <a:latin typeface="Calibri"/>
                        </a:rPr>
                        <a:t>Outcome </a:t>
                      </a:r>
                      <a:r>
                        <a:rPr lang="en-US" sz="2000" b="0" i="0" u="none" strike="noStrike" dirty="0">
                          <a:solidFill>
                            <a:srgbClr val="000000"/>
                          </a:solidFill>
                          <a:latin typeface="Calibri"/>
                        </a:rPr>
                        <a:t>driven</a:t>
                      </a:r>
                    </a:p>
                  </a:txBody>
                  <a:tcPr marL="9525" marR="9525" marT="9525" marB="0" anchor="ctr"/>
                </a:tc>
                <a:tc>
                  <a:txBody>
                    <a:bodyPr/>
                    <a:lstStyle/>
                    <a:p>
                      <a:pPr algn="ctr"/>
                      <a:r>
                        <a:rPr lang="en-US" sz="2000" dirty="0" smtClean="0"/>
                        <a:t>25</a:t>
                      </a:r>
                      <a:endParaRPr lang="en-US" sz="2000" dirty="0"/>
                    </a:p>
                  </a:txBody>
                  <a:tcPr anchor="ctr"/>
                </a:tc>
                <a:tc>
                  <a:txBody>
                    <a:bodyPr/>
                    <a:lstStyle/>
                    <a:p>
                      <a:pPr algn="ctr"/>
                      <a:r>
                        <a:rPr lang="en-US" sz="2000" dirty="0" smtClean="0"/>
                        <a:t>25</a:t>
                      </a:r>
                      <a:endParaRPr lang="en-US" sz="2000" dirty="0"/>
                    </a:p>
                  </a:txBody>
                  <a:tcPr anchor="ctr"/>
                </a:tc>
                <a:tc>
                  <a:txBody>
                    <a:bodyPr/>
                    <a:lstStyle/>
                    <a:p>
                      <a:pPr algn="ctr"/>
                      <a:r>
                        <a:rPr lang="en-US" sz="2000" dirty="0" smtClean="0"/>
                        <a:t>50</a:t>
                      </a:r>
                      <a:endParaRPr lang="en-US" sz="2000" dirty="0"/>
                    </a:p>
                  </a:txBody>
                  <a:tcPr anchor="ct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en-US" sz="4400" b="1" dirty="0" smtClean="0">
                <a:latin typeface="Arial" panose="020B0604020202020204" pitchFamily="34" charset="0"/>
                <a:cs typeface="Arial" panose="020B0604020202020204" pitchFamily="34" charset="0"/>
              </a:rPr>
              <a:t>Evaluation</a:t>
            </a:r>
            <a:endParaRPr lang="en-US" b="1" dirty="0"/>
          </a:p>
        </p:txBody>
      </p:sp>
      <p:sp>
        <p:nvSpPr>
          <p:cNvPr id="4" name="內容版面配置區 3"/>
          <p:cNvSpPr>
            <a:spLocks noGrp="1"/>
          </p:cNvSpPr>
          <p:nvPr>
            <p:ph sz="half" idx="1"/>
          </p:nvPr>
        </p:nvSpPr>
        <p:spPr>
          <a:xfrm>
            <a:off x="457200" y="1371600"/>
            <a:ext cx="7620000" cy="4590288"/>
          </a:xfrm>
        </p:spPr>
        <p:txBody>
          <a:bodyPr/>
          <a:lstStyle/>
          <a:p>
            <a:pPr>
              <a:buNone/>
            </a:pPr>
            <a:r>
              <a:rPr lang="en-US" dirty="0" smtClean="0"/>
              <a:t>   Formative and summative measures of CSPD component activities</a:t>
            </a:r>
            <a:endParaRPr lang="en-US" dirty="0" smtClean="0">
              <a:latin typeface="Arial" panose="020B0604020202020204" pitchFamily="34" charset="0"/>
              <a:cs typeface="Arial" panose="020B0604020202020204" pitchFamily="34" charset="0"/>
            </a:endParaRPr>
          </a:p>
          <a:p>
            <a:endParaRPr lang="en-US" dirty="0"/>
          </a:p>
        </p:txBody>
      </p:sp>
      <p:graphicFrame>
        <p:nvGraphicFramePr>
          <p:cNvPr id="6" name="Content Placeholder 6" descr="Evaluation helps measure activities of the other 5 CSPD components: Needs assessment, preservice training, inservice training, technical assistance, and personnel standards." title="CSPD components"/>
          <p:cNvGraphicFramePr>
            <a:graphicFrameLocks noGrp="1"/>
          </p:cNvGraphicFramePr>
          <p:nvPr>
            <p:ph sz="half" idx="2"/>
            <p:extLst>
              <p:ext uri="{D42A27DB-BD31-4B8C-83A1-F6EECF244321}">
                <p14:modId xmlns:p14="http://schemas.microsoft.com/office/powerpoint/2010/main" val="3245358827"/>
              </p:ext>
            </p:extLst>
          </p:nvPr>
        </p:nvGraphicFramePr>
        <p:xfrm>
          <a:off x="609600" y="2667000"/>
          <a:ext cx="7239000" cy="3840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92388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4800" y="457200"/>
            <a:ext cx="8153400" cy="1143000"/>
          </a:xfrm>
        </p:spPr>
        <p:txBody>
          <a:bodyPr/>
          <a:lstStyle/>
          <a:p>
            <a:r>
              <a:rPr lang="en-US" sz="3800" b="1" dirty="0" smtClean="0">
                <a:latin typeface="Arial" pitchFamily="34" charset="0"/>
                <a:cs typeface="Arial" pitchFamily="34" charset="0"/>
              </a:rPr>
              <a:t>CSPD Baseline Data (%): Evaluation</a:t>
            </a:r>
            <a:endParaRPr lang="en-US" sz="3800" b="1" dirty="0">
              <a:latin typeface="Arial" pitchFamily="34" charset="0"/>
              <a:cs typeface="Arial" pitchFamily="34" charset="0"/>
            </a:endParaRPr>
          </a:p>
        </p:txBody>
      </p:sp>
      <p:graphicFrame>
        <p:nvGraphicFramePr>
          <p:cNvPr id="4" name="內容版面配置區 3" descr="There are 3 benchmarks: (1) linked to all other components; (2) multiple modalities, sources and measure for data collection; and (3) multiple uses across CSPD.All benchmarks have 50% of no/unsure and 50% of in process responses." title="Evaluation baseline data of the Intensive TA states by percent"/>
          <p:cNvGraphicFramePr>
            <a:graphicFrameLocks noGrp="1"/>
          </p:cNvGraphicFramePr>
          <p:nvPr>
            <p:ph idx="1"/>
            <p:extLst>
              <p:ext uri="{D42A27DB-BD31-4B8C-83A1-F6EECF244321}">
                <p14:modId xmlns:p14="http://schemas.microsoft.com/office/powerpoint/2010/main" val="2068302928"/>
              </p:ext>
            </p:extLst>
          </p:nvPr>
        </p:nvGraphicFramePr>
        <p:xfrm>
          <a:off x="380999" y="1902248"/>
          <a:ext cx="7772401" cy="2784998"/>
        </p:xfrm>
        <a:graphic>
          <a:graphicData uri="http://schemas.openxmlformats.org/drawingml/2006/table">
            <a:tbl>
              <a:tblPr firstRow="1" bandRow="1">
                <a:tableStyleId>{5940675A-B579-460E-94D1-54222C63F5DA}</a:tableStyleId>
              </a:tblPr>
              <a:tblGrid>
                <a:gridCol w="4419601"/>
                <a:gridCol w="662354"/>
                <a:gridCol w="1270488"/>
                <a:gridCol w="1419958"/>
              </a:tblGrid>
              <a:tr h="671867">
                <a:tc>
                  <a:txBody>
                    <a:bodyPr/>
                    <a:lstStyle/>
                    <a:p>
                      <a:pPr algn="ctr"/>
                      <a:r>
                        <a:rPr lang="en-US" sz="2000" b="1" dirty="0" smtClean="0"/>
                        <a:t>Intensive TA States</a:t>
                      </a:r>
                      <a:endParaRPr lang="en-US" sz="2000" b="1" dirty="0"/>
                    </a:p>
                  </a:txBody>
                  <a:tcPr anchor="ctr">
                    <a:solidFill>
                      <a:schemeClr val="tx2">
                        <a:lumMod val="10000"/>
                        <a:lumOff val="90000"/>
                      </a:schemeClr>
                    </a:solidFill>
                  </a:tcPr>
                </a:tc>
                <a:tc>
                  <a:txBody>
                    <a:bodyPr/>
                    <a:lstStyle/>
                    <a:p>
                      <a:pPr algn="ctr"/>
                      <a:r>
                        <a:rPr lang="en-US" sz="2000" b="1" dirty="0" smtClean="0"/>
                        <a:t>Yes</a:t>
                      </a:r>
                      <a:endParaRPr lang="en-US" sz="2000" b="1" dirty="0"/>
                    </a:p>
                  </a:txBody>
                  <a:tcPr anchor="ctr">
                    <a:solidFill>
                      <a:schemeClr val="tx2">
                        <a:lumMod val="10000"/>
                        <a:lumOff val="90000"/>
                      </a:schemeClr>
                    </a:solidFill>
                  </a:tcPr>
                </a:tc>
                <a:tc>
                  <a:txBody>
                    <a:bodyPr/>
                    <a:lstStyle/>
                    <a:p>
                      <a:pPr algn="ctr"/>
                      <a:r>
                        <a:rPr lang="en-US" sz="2000" b="1" dirty="0" smtClean="0"/>
                        <a:t>In Process</a:t>
                      </a:r>
                      <a:endParaRPr lang="en-US" sz="2000" b="1" dirty="0"/>
                    </a:p>
                  </a:txBody>
                  <a:tcPr anchor="ctr">
                    <a:solidFill>
                      <a:schemeClr val="tx2">
                        <a:lumMod val="10000"/>
                        <a:lumOff val="90000"/>
                      </a:schemeClr>
                    </a:solidFill>
                  </a:tcPr>
                </a:tc>
                <a:tc>
                  <a:txBody>
                    <a:bodyPr/>
                    <a:lstStyle/>
                    <a:p>
                      <a:pPr algn="ctr"/>
                      <a:r>
                        <a:rPr lang="en-US" sz="2000" b="1" dirty="0" smtClean="0"/>
                        <a:t>No/Unsure</a:t>
                      </a:r>
                      <a:endParaRPr lang="en-US" sz="2000" b="1" dirty="0"/>
                    </a:p>
                  </a:txBody>
                  <a:tcPr anchor="ctr">
                    <a:solidFill>
                      <a:schemeClr val="tx2">
                        <a:lumMod val="10000"/>
                        <a:lumOff val="90000"/>
                      </a:schemeClr>
                    </a:solidFill>
                  </a:tcPr>
                </a:tc>
              </a:tr>
              <a:tr h="704377">
                <a:tc>
                  <a:txBody>
                    <a:bodyPr/>
                    <a:lstStyle/>
                    <a:p>
                      <a:pPr algn="l" fontAlgn="t"/>
                      <a:r>
                        <a:rPr lang="en-US" sz="2000" b="0" i="0" u="none" strike="noStrike" dirty="0">
                          <a:solidFill>
                            <a:srgbClr val="000000"/>
                          </a:solidFill>
                          <a:latin typeface="Calibri"/>
                        </a:rPr>
                        <a:t>1) </a:t>
                      </a:r>
                      <a:r>
                        <a:rPr lang="en-US" sz="2000" b="0" i="0" u="none" strike="noStrike" dirty="0" smtClean="0">
                          <a:solidFill>
                            <a:srgbClr val="000000"/>
                          </a:solidFill>
                          <a:latin typeface="Calibri"/>
                        </a:rPr>
                        <a:t>Linked </a:t>
                      </a:r>
                      <a:r>
                        <a:rPr lang="en-US" sz="2000" b="0" i="0" u="none" strike="noStrike" dirty="0">
                          <a:solidFill>
                            <a:srgbClr val="000000"/>
                          </a:solidFill>
                          <a:latin typeface="Calibri"/>
                        </a:rPr>
                        <a:t>to all other components</a:t>
                      </a:r>
                    </a:p>
                  </a:txBody>
                  <a:tcPr marL="9525" marR="9525" marT="9525" marB="0" anchor="ctr"/>
                </a:tc>
                <a:tc>
                  <a:txBody>
                    <a:bodyPr/>
                    <a:lstStyle/>
                    <a:p>
                      <a:pPr algn="ctr"/>
                      <a:r>
                        <a:rPr lang="en-US" sz="2000" dirty="0" smtClean="0"/>
                        <a:t>0</a:t>
                      </a:r>
                      <a:endParaRPr lang="en-US" sz="2000" dirty="0"/>
                    </a:p>
                  </a:txBody>
                  <a:tcPr anchor="ctr"/>
                </a:tc>
                <a:tc>
                  <a:txBody>
                    <a:bodyPr/>
                    <a:lstStyle/>
                    <a:p>
                      <a:pPr algn="ctr"/>
                      <a:r>
                        <a:rPr lang="en-US" sz="2000" dirty="0" smtClean="0"/>
                        <a:t>50</a:t>
                      </a:r>
                      <a:endParaRPr lang="en-US" sz="2000" dirty="0"/>
                    </a:p>
                  </a:txBody>
                  <a:tcPr anchor="ctr"/>
                </a:tc>
                <a:tc>
                  <a:txBody>
                    <a:bodyPr/>
                    <a:lstStyle/>
                    <a:p>
                      <a:pPr algn="ctr"/>
                      <a:r>
                        <a:rPr lang="en-US" sz="2000" dirty="0" smtClean="0"/>
                        <a:t>50</a:t>
                      </a:r>
                      <a:endParaRPr lang="en-US" sz="2000" dirty="0"/>
                    </a:p>
                  </a:txBody>
                  <a:tcPr anchor="ctr"/>
                </a:tc>
              </a:tr>
              <a:tr h="704377">
                <a:tc>
                  <a:txBody>
                    <a:bodyPr/>
                    <a:lstStyle/>
                    <a:p>
                      <a:pPr algn="l" fontAlgn="t"/>
                      <a:r>
                        <a:rPr lang="en-US" sz="2000" b="0" i="0" u="none" strike="noStrike" dirty="0">
                          <a:solidFill>
                            <a:srgbClr val="000000"/>
                          </a:solidFill>
                          <a:latin typeface="Calibri"/>
                        </a:rPr>
                        <a:t>2</a:t>
                      </a:r>
                      <a:r>
                        <a:rPr lang="en-US" sz="2000" b="0" i="0" u="none" strike="noStrike" dirty="0" smtClean="0">
                          <a:solidFill>
                            <a:srgbClr val="000000"/>
                          </a:solidFill>
                          <a:latin typeface="Calibri"/>
                        </a:rPr>
                        <a:t>) Multiple </a:t>
                      </a:r>
                      <a:r>
                        <a:rPr lang="en-US" sz="2000" b="0" i="0" u="none" strike="noStrike" dirty="0">
                          <a:solidFill>
                            <a:srgbClr val="000000"/>
                          </a:solidFill>
                          <a:latin typeface="Calibri"/>
                        </a:rPr>
                        <a:t>modalities, sources  and measures for data collection</a:t>
                      </a:r>
                    </a:p>
                  </a:txBody>
                  <a:tcPr marL="9525" marR="9525" marT="9525" marB="0" anchor="ctr"/>
                </a:tc>
                <a:tc>
                  <a:txBody>
                    <a:bodyPr/>
                    <a:lstStyle/>
                    <a:p>
                      <a:pPr algn="ctr"/>
                      <a:r>
                        <a:rPr lang="en-US" sz="2000" dirty="0" smtClean="0"/>
                        <a:t>0</a:t>
                      </a:r>
                      <a:endParaRPr lang="en-US" sz="2000" dirty="0"/>
                    </a:p>
                  </a:txBody>
                  <a:tcPr anchor="ctr"/>
                </a:tc>
                <a:tc>
                  <a:txBody>
                    <a:bodyPr/>
                    <a:lstStyle/>
                    <a:p>
                      <a:pPr algn="ctr"/>
                      <a:r>
                        <a:rPr lang="en-US" sz="2000" dirty="0" smtClean="0"/>
                        <a:t>50</a:t>
                      </a:r>
                      <a:endParaRPr lang="en-US" sz="2000" dirty="0"/>
                    </a:p>
                  </a:txBody>
                  <a:tcPr anchor="ctr"/>
                </a:tc>
                <a:tc>
                  <a:txBody>
                    <a:bodyPr/>
                    <a:lstStyle/>
                    <a:p>
                      <a:pPr algn="ctr"/>
                      <a:r>
                        <a:rPr lang="en-US" sz="2000" dirty="0" smtClean="0"/>
                        <a:t>50</a:t>
                      </a:r>
                      <a:endParaRPr lang="en-US" sz="2000" dirty="0"/>
                    </a:p>
                  </a:txBody>
                  <a:tcPr anchor="ctr"/>
                </a:tc>
              </a:tr>
              <a:tr h="704377">
                <a:tc>
                  <a:txBody>
                    <a:bodyPr/>
                    <a:lstStyle/>
                    <a:p>
                      <a:pPr algn="l" fontAlgn="t"/>
                      <a:r>
                        <a:rPr lang="en-US" sz="2000" b="0" i="0" u="none" strike="noStrike" dirty="0">
                          <a:solidFill>
                            <a:srgbClr val="000000"/>
                          </a:solidFill>
                          <a:latin typeface="Calibri"/>
                        </a:rPr>
                        <a:t>3) </a:t>
                      </a:r>
                      <a:r>
                        <a:rPr lang="en-US" sz="2000" b="0" i="0" u="none" strike="noStrike" dirty="0" smtClean="0">
                          <a:solidFill>
                            <a:srgbClr val="000000"/>
                          </a:solidFill>
                          <a:latin typeface="Calibri"/>
                        </a:rPr>
                        <a:t>Multiple </a:t>
                      </a:r>
                      <a:r>
                        <a:rPr lang="en-US" sz="2000" b="0" i="0" u="none" strike="noStrike" dirty="0">
                          <a:solidFill>
                            <a:srgbClr val="000000"/>
                          </a:solidFill>
                          <a:latin typeface="Calibri"/>
                        </a:rPr>
                        <a:t>u</a:t>
                      </a:r>
                      <a:r>
                        <a:rPr lang="en-US" sz="2000" b="0" i="0" u="none" strike="noStrike" dirty="0" smtClean="0">
                          <a:solidFill>
                            <a:srgbClr val="000000"/>
                          </a:solidFill>
                          <a:latin typeface="Calibri"/>
                        </a:rPr>
                        <a:t>ses </a:t>
                      </a:r>
                      <a:r>
                        <a:rPr lang="en-US" sz="2000" b="0" i="0" u="none" strike="noStrike" dirty="0">
                          <a:solidFill>
                            <a:srgbClr val="000000"/>
                          </a:solidFill>
                          <a:latin typeface="Calibri"/>
                        </a:rPr>
                        <a:t>across CSPD</a:t>
                      </a:r>
                    </a:p>
                  </a:txBody>
                  <a:tcPr marL="9525" marR="9525" marT="9525" marB="0" anchor="ctr"/>
                </a:tc>
                <a:tc>
                  <a:txBody>
                    <a:bodyPr/>
                    <a:lstStyle/>
                    <a:p>
                      <a:pPr algn="ctr"/>
                      <a:r>
                        <a:rPr lang="en-US" sz="2000" dirty="0" smtClean="0"/>
                        <a:t>0</a:t>
                      </a:r>
                      <a:endParaRPr lang="en-US" sz="2000" dirty="0"/>
                    </a:p>
                  </a:txBody>
                  <a:tcPr anchor="ctr"/>
                </a:tc>
                <a:tc>
                  <a:txBody>
                    <a:bodyPr/>
                    <a:lstStyle/>
                    <a:p>
                      <a:pPr algn="ctr"/>
                      <a:r>
                        <a:rPr lang="en-US" sz="2000" dirty="0" smtClean="0"/>
                        <a:t>50</a:t>
                      </a:r>
                      <a:endParaRPr lang="en-US" sz="2000" dirty="0"/>
                    </a:p>
                  </a:txBody>
                  <a:tcPr anchor="ctr"/>
                </a:tc>
                <a:tc>
                  <a:txBody>
                    <a:bodyPr/>
                    <a:lstStyle/>
                    <a:p>
                      <a:pPr algn="ctr"/>
                      <a:r>
                        <a:rPr lang="en-US" sz="2000" dirty="0" smtClean="0"/>
                        <a:t>50</a:t>
                      </a:r>
                      <a:endParaRPr lang="en-US" sz="2000" dirty="0"/>
                    </a:p>
                  </a:txBody>
                  <a:tcPr anchor="ct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31838"/>
            <a:ext cx="7620000" cy="2087562"/>
          </a:xfrm>
        </p:spPr>
        <p:txBody>
          <a:bodyPr/>
          <a:lstStyle/>
          <a:p>
            <a:pPr algn="ctr">
              <a:spcAft>
                <a:spcPts val="2400"/>
              </a:spcAft>
            </a:pPr>
            <a:r>
              <a:rPr lang="en-US" sz="4800" b="1" dirty="0">
                <a:latin typeface="Arial" pitchFamily="34" charset="0"/>
                <a:cs typeface="Arial" pitchFamily="34" charset="0"/>
              </a:rPr>
              <a:t>Method</a:t>
            </a:r>
            <a:r>
              <a:rPr lang="en-US" sz="4800" b="1" dirty="0" smtClean="0">
                <a:latin typeface="Arial" pitchFamily="34" charset="0"/>
                <a:cs typeface="Arial" pitchFamily="34" charset="0"/>
              </a:rPr>
              <a:t>:</a:t>
            </a:r>
            <a:r>
              <a:rPr lang="en-US" sz="4400" b="1" dirty="0" smtClean="0">
                <a:latin typeface="Arial" pitchFamily="34" charset="0"/>
                <a:cs typeface="Arial" pitchFamily="34" charset="0"/>
              </a:rPr>
              <a:t/>
            </a:r>
            <a:br>
              <a:rPr lang="en-US" sz="4400" b="1" dirty="0" smtClean="0">
                <a:latin typeface="Arial" pitchFamily="34" charset="0"/>
                <a:cs typeface="Arial" pitchFamily="34" charset="0"/>
              </a:rPr>
            </a:br>
            <a:r>
              <a:rPr lang="en-US" sz="4400" dirty="0" smtClean="0">
                <a:latin typeface="Arial" pitchFamily="34" charset="0"/>
                <a:cs typeface="Arial" pitchFamily="34" charset="0"/>
              </a:rPr>
              <a:t>Implementation Framework</a:t>
            </a:r>
            <a:endParaRPr lang="en-US" sz="4400" dirty="0">
              <a:latin typeface="Arial" pitchFamily="34" charset="0"/>
              <a:cs typeface="Arial" pitchFamily="34" charset="0"/>
            </a:endParaRPr>
          </a:p>
        </p:txBody>
      </p:sp>
      <p:sp>
        <p:nvSpPr>
          <p:cNvPr id="4" name="Content Placeholder 3"/>
          <p:cNvSpPr>
            <a:spLocks noGrp="1"/>
          </p:cNvSpPr>
          <p:nvPr>
            <p:ph idx="1"/>
          </p:nvPr>
        </p:nvSpPr>
        <p:spPr>
          <a:xfrm>
            <a:off x="457200" y="3124200"/>
            <a:ext cx="7620000" cy="2057400"/>
          </a:xfrm>
        </p:spPr>
        <p:txBody>
          <a:bodyPr>
            <a:normAutofit/>
          </a:bodyPr>
          <a:lstStyle/>
          <a:p>
            <a:pPr marL="114300" indent="0" algn="ctr">
              <a:buNone/>
            </a:pPr>
            <a:r>
              <a:rPr lang="en-US" sz="3200" dirty="0" smtClean="0"/>
              <a:t>To facilitate the adoption of effective practices through strategic planning </a:t>
            </a:r>
          </a:p>
          <a:p>
            <a:pPr marL="114300" indent="0" algn="ctr">
              <a:buNone/>
            </a:pPr>
            <a:r>
              <a:rPr lang="en-US" sz="3200" dirty="0" smtClean="0"/>
              <a:t>for a CSPD</a:t>
            </a:r>
            <a:endParaRPr lang="en-US" sz="3200" dirty="0"/>
          </a:p>
        </p:txBody>
      </p:sp>
    </p:spTree>
    <p:extLst>
      <p:ext uri="{BB962C8B-B14F-4D97-AF65-F5344CB8AC3E}">
        <p14:creationId xmlns:p14="http://schemas.microsoft.com/office/powerpoint/2010/main" val="13467545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503237"/>
            <a:ext cx="9144000" cy="1020763"/>
          </a:xfrm>
        </p:spPr>
        <p:txBody>
          <a:bodyPr/>
          <a:lstStyle/>
          <a:p>
            <a:pPr algn="ctr"/>
            <a:r>
              <a:rPr lang="en-US" altLang="en-US" sz="3600" b="1" dirty="0" smtClean="0">
                <a:solidFill>
                  <a:srgbClr val="002060"/>
                </a:solidFill>
                <a:latin typeface="Arial" pitchFamily="34" charset="0"/>
                <a:cs typeface="Arial" pitchFamily="34" charset="0"/>
              </a:rPr>
              <a:t>What Do We Mean by Implementation?</a:t>
            </a:r>
          </a:p>
        </p:txBody>
      </p:sp>
      <p:sp>
        <p:nvSpPr>
          <p:cNvPr id="9219" name="Content Placeholder 2"/>
          <p:cNvSpPr>
            <a:spLocks noGrp="1"/>
          </p:cNvSpPr>
          <p:nvPr>
            <p:ph idx="1"/>
          </p:nvPr>
        </p:nvSpPr>
        <p:spPr>
          <a:xfrm>
            <a:off x="609600" y="1676400"/>
            <a:ext cx="7391400" cy="4648200"/>
          </a:xfrm>
        </p:spPr>
        <p:txBody>
          <a:bodyPr/>
          <a:lstStyle/>
          <a:p>
            <a:r>
              <a:rPr lang="en-US" altLang="en-US" dirty="0" smtClean="0"/>
              <a:t> </a:t>
            </a:r>
            <a:r>
              <a:rPr lang="en-US" altLang="en-US" sz="2800" dirty="0" smtClean="0"/>
              <a:t>A </a:t>
            </a:r>
            <a:r>
              <a:rPr lang="en-US" altLang="en-US" sz="2800" i="1" dirty="0" smtClean="0"/>
              <a:t>specified set of activities </a:t>
            </a:r>
            <a:r>
              <a:rPr lang="en-US" altLang="en-US" sz="2800" dirty="0" smtClean="0"/>
              <a:t>designed to put into practice a policy, activity, or program of known dimensions.</a:t>
            </a:r>
          </a:p>
          <a:p>
            <a:endParaRPr lang="en-US" altLang="en-US" sz="2800" dirty="0"/>
          </a:p>
          <a:p>
            <a:r>
              <a:rPr lang="en-US" altLang="en-US" sz="2800" dirty="0" smtClean="0"/>
              <a:t>Implementation processes are purposeful and defined in sufficient detail such that independent observers can detect the presence and strength of these “specified activities”</a:t>
            </a:r>
          </a:p>
        </p:txBody>
      </p:sp>
    </p:spTree>
    <p:extLst>
      <p:ext uri="{BB962C8B-B14F-4D97-AF65-F5344CB8AC3E}">
        <p14:creationId xmlns:p14="http://schemas.microsoft.com/office/powerpoint/2010/main" val="1876988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2438400"/>
            <a:ext cx="8229600" cy="1143000"/>
          </a:xfrm>
        </p:spPr>
        <p:txBody>
          <a:bodyPr>
            <a:normAutofit/>
          </a:bodyPr>
          <a:lstStyle/>
          <a:p>
            <a:pPr algn="ctr"/>
            <a:r>
              <a:rPr lang="en-US" sz="4800" b="1" dirty="0" smtClean="0">
                <a:latin typeface="Arial" panose="020B0604020202020204" pitchFamily="34" charset="0"/>
                <a:cs typeface="Arial" panose="020B0604020202020204" pitchFamily="34" charset="0"/>
              </a:rPr>
              <a:t>Through Strategic Planning</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1449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b="1" dirty="0">
                <a:latin typeface="Arial" panose="020B0604020202020204" pitchFamily="34" charset="0"/>
                <a:cs typeface="Arial" panose="020B0604020202020204" pitchFamily="34" charset="0"/>
              </a:rPr>
              <a:t>General Role of Service </a:t>
            </a:r>
            <a:r>
              <a:rPr lang="en-US" sz="3800" b="1" dirty="0" smtClean="0">
                <a:latin typeface="Arial" panose="020B0604020202020204" pitchFamily="34" charset="0"/>
                <a:cs typeface="Arial" panose="020B0604020202020204" pitchFamily="34" charset="0"/>
              </a:rPr>
              <a:t>Providers</a:t>
            </a:r>
            <a:endParaRPr lang="en-US" sz="3800" dirty="0"/>
          </a:p>
        </p:txBody>
      </p:sp>
      <p:sp>
        <p:nvSpPr>
          <p:cNvPr id="29701" name="Text Box 5"/>
          <p:cNvSpPr txBox="1">
            <a:spLocks noChangeArrowheads="1"/>
          </p:cNvSpPr>
          <p:nvPr/>
        </p:nvSpPr>
        <p:spPr bwMode="auto">
          <a:xfrm>
            <a:off x="457200" y="1295400"/>
            <a:ext cx="7848600" cy="1200150"/>
          </a:xfrm>
          <a:prstGeom prst="rect">
            <a:avLst/>
          </a:prstGeom>
          <a:noFill/>
          <a:ln w="9525">
            <a:noFill/>
            <a:miter lim="800000"/>
            <a:headEnd/>
            <a:tailEnd/>
          </a:ln>
        </p:spPr>
        <p:txBody>
          <a:bodyPr wrap="square">
            <a:spAutoFit/>
          </a:bodyPr>
          <a:lstStyle/>
          <a:p>
            <a:pPr>
              <a:spcBef>
                <a:spcPct val="50000"/>
              </a:spcBef>
            </a:pPr>
            <a:r>
              <a:rPr lang="en-US" sz="2400" dirty="0"/>
              <a:t>To the extent appropriate, service providers in each area of early intervention services included in paragraph (d) of this section are responsible for:</a:t>
            </a:r>
          </a:p>
        </p:txBody>
      </p:sp>
      <p:sp>
        <p:nvSpPr>
          <p:cNvPr id="29700" name="Rectangle 4"/>
          <p:cNvSpPr>
            <a:spLocks noChangeArrowheads="1"/>
          </p:cNvSpPr>
          <p:nvPr/>
        </p:nvSpPr>
        <p:spPr bwMode="auto">
          <a:xfrm>
            <a:off x="304800" y="2676525"/>
            <a:ext cx="8077200" cy="4105275"/>
          </a:xfrm>
          <a:prstGeom prst="rect">
            <a:avLst/>
          </a:prstGeom>
          <a:noFill/>
          <a:ln w="9525">
            <a:noFill/>
            <a:miter lim="800000"/>
            <a:headEnd/>
            <a:tailEnd/>
          </a:ln>
        </p:spPr>
        <p:txBody>
          <a:bodyPr/>
          <a:lstStyle/>
          <a:p>
            <a:pPr marL="342900" indent="-342900">
              <a:spcBef>
                <a:spcPct val="20000"/>
              </a:spcBef>
              <a:buFontTx/>
              <a:buChar char="•"/>
            </a:pPr>
            <a:r>
              <a:rPr lang="en-US" sz="2200" dirty="0"/>
              <a:t>Consulting with parents, other service providers, and representatives of appropriate community agencies to ensure the effective provision of services in that area;</a:t>
            </a:r>
          </a:p>
          <a:p>
            <a:pPr marL="342900" indent="-342900">
              <a:spcBef>
                <a:spcPct val="20000"/>
              </a:spcBef>
              <a:buFontTx/>
              <a:buChar char="•"/>
            </a:pPr>
            <a:endParaRPr lang="en-US" sz="1400" dirty="0" smtClean="0"/>
          </a:p>
          <a:p>
            <a:pPr marL="342900" indent="-342900">
              <a:spcBef>
                <a:spcPct val="20000"/>
              </a:spcBef>
              <a:buFontTx/>
              <a:buChar char="•"/>
            </a:pPr>
            <a:r>
              <a:rPr lang="en-US" sz="2200" dirty="0" smtClean="0"/>
              <a:t>Training </a:t>
            </a:r>
            <a:r>
              <a:rPr lang="en-US" sz="2200" dirty="0"/>
              <a:t>parents and others regarding the provision of those services; and</a:t>
            </a:r>
          </a:p>
          <a:p>
            <a:pPr marL="342900" indent="-342900">
              <a:spcBef>
                <a:spcPct val="20000"/>
              </a:spcBef>
              <a:buFontTx/>
              <a:buChar char="•"/>
            </a:pPr>
            <a:endParaRPr lang="en-US" sz="1400" dirty="0" smtClean="0"/>
          </a:p>
          <a:p>
            <a:pPr marL="342900" indent="-342900">
              <a:spcBef>
                <a:spcPct val="20000"/>
              </a:spcBef>
              <a:spcAft>
                <a:spcPts val="1200"/>
              </a:spcAft>
              <a:buFontTx/>
              <a:buChar char="•"/>
            </a:pPr>
            <a:r>
              <a:rPr lang="en-US" sz="2200" dirty="0" smtClean="0"/>
              <a:t>Participating </a:t>
            </a:r>
            <a:r>
              <a:rPr lang="en-US" sz="2200" dirty="0"/>
              <a:t>in the multidisciplinary team’s assessment of a child and the child’s family, and in the development of integrated goals and outcomes for the individualized family service plan</a:t>
            </a:r>
            <a:r>
              <a:rPr lang="en-US" sz="2200" dirty="0" smtClean="0"/>
              <a:t>.</a:t>
            </a:r>
          </a:p>
          <a:p>
            <a:pPr>
              <a:spcBef>
                <a:spcPct val="20000"/>
              </a:spcBef>
            </a:pPr>
            <a:r>
              <a:rPr lang="en-US" sz="2200" dirty="0"/>
              <a:t> </a:t>
            </a:r>
            <a:r>
              <a:rPr lang="en-US" sz="2200" dirty="0" smtClean="0"/>
              <a:t>                                                                                                  </a:t>
            </a:r>
            <a:r>
              <a:rPr lang="en-US" sz="2400" dirty="0" smtClean="0"/>
              <a:t>( P.L. 99-457)</a:t>
            </a:r>
            <a:endParaRPr lang="en-US" sz="2400" dirty="0"/>
          </a:p>
          <a:p>
            <a:pPr marL="342900" indent="-342900">
              <a:spcBef>
                <a:spcPct val="20000"/>
              </a:spcBef>
              <a:buFontTx/>
              <a:buChar char="•"/>
            </a:pPr>
            <a:endParaRPr lang="en-US" sz="2400" dirty="0"/>
          </a:p>
        </p:txBody>
      </p:sp>
    </p:spTree>
    <p:extLst>
      <p:ext uri="{BB962C8B-B14F-4D97-AF65-F5344CB8AC3E}">
        <p14:creationId xmlns:p14="http://schemas.microsoft.com/office/powerpoint/2010/main" val="29278237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latin typeface="Arial" pitchFamily="34" charset="0"/>
                <a:cs typeface="Arial" pitchFamily="34" charset="0"/>
              </a:rPr>
              <a:t>Strategic Planning for a CSPD </a:t>
            </a:r>
            <a:endParaRPr lang="en-US" sz="4000" b="1"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sz="2400" dirty="0" smtClean="0"/>
              <a:t>Process by which CSPD:</a:t>
            </a:r>
          </a:p>
          <a:p>
            <a:pPr marL="914400" lvl="1" indent="-514350">
              <a:buFont typeface="Arial" panose="020B0604020202020204" pitchFamily="34" charset="0"/>
              <a:buChar char="•"/>
            </a:pPr>
            <a:r>
              <a:rPr lang="en-US" dirty="0" smtClean="0"/>
              <a:t>Sets its direction</a:t>
            </a:r>
          </a:p>
          <a:p>
            <a:pPr marL="914400" lvl="1" indent="-514350">
              <a:buFont typeface="Arial" panose="020B0604020202020204" pitchFamily="34" charset="0"/>
              <a:buChar char="•"/>
            </a:pPr>
            <a:r>
              <a:rPr lang="en-US" dirty="0" smtClean="0"/>
              <a:t>States its intent</a:t>
            </a:r>
          </a:p>
          <a:p>
            <a:pPr marL="914400" lvl="1" indent="-514350">
              <a:buFont typeface="Arial" panose="020B0604020202020204" pitchFamily="34" charset="0"/>
              <a:buChar char="•"/>
            </a:pPr>
            <a:r>
              <a:rPr lang="en-US" dirty="0" smtClean="0"/>
              <a:t>Establishes parameters for implementation </a:t>
            </a:r>
            <a:endParaRPr lang="en-US" dirty="0"/>
          </a:p>
          <a:p>
            <a:pPr marL="514350" lvl="0" indent="-514350">
              <a:buFont typeface="+mj-lt"/>
              <a:buAutoNum type="arabicPeriod"/>
            </a:pPr>
            <a:endParaRPr lang="en-US" dirty="0" smtClean="0">
              <a:solidFill>
                <a:prstClr val="black"/>
              </a:solidFill>
            </a:endParaRPr>
          </a:p>
          <a:p>
            <a:pPr marL="514350" lvl="0" indent="-514350">
              <a:buFont typeface="+mj-lt"/>
              <a:buAutoNum type="arabicPeriod"/>
            </a:pPr>
            <a:r>
              <a:rPr lang="en-US" sz="2400" dirty="0" smtClean="0">
                <a:solidFill>
                  <a:prstClr val="black"/>
                </a:solidFill>
              </a:rPr>
              <a:t>CSPD </a:t>
            </a:r>
            <a:r>
              <a:rPr lang="en-US" sz="2400" dirty="0">
                <a:solidFill>
                  <a:prstClr val="black"/>
                </a:solidFill>
              </a:rPr>
              <a:t>should include:</a:t>
            </a:r>
          </a:p>
          <a:p>
            <a:pPr marL="914400" lvl="1" indent="-514350">
              <a:buFont typeface="Arial" panose="020B0604020202020204" pitchFamily="34" charset="0"/>
              <a:buChar char="•"/>
            </a:pPr>
            <a:r>
              <a:rPr lang="en-US" dirty="0" smtClean="0"/>
              <a:t>Clear statement of the problem the strategic plan intends to address</a:t>
            </a:r>
          </a:p>
          <a:p>
            <a:pPr marL="914400" lvl="1" indent="-514350">
              <a:buFont typeface="Arial" panose="020B0604020202020204" pitchFamily="34" charset="0"/>
              <a:buChar char="•"/>
            </a:pPr>
            <a:r>
              <a:rPr lang="en-US" dirty="0" smtClean="0"/>
              <a:t>Broad goal statement of what to be accomplished</a:t>
            </a:r>
          </a:p>
          <a:p>
            <a:pPr marL="914400" lvl="1" indent="-514350">
              <a:buFont typeface="Arial" panose="020B0604020202020204" pitchFamily="34" charset="0"/>
              <a:buChar char="•"/>
            </a:pPr>
            <a:r>
              <a:rPr lang="en-US" dirty="0" smtClean="0"/>
              <a:t>Outcome-oriented objectives which move toward that accomplishment</a:t>
            </a:r>
          </a:p>
          <a:p>
            <a:pPr marL="914400" lvl="1" indent="-514350">
              <a:buFont typeface="Arial" panose="020B0604020202020204" pitchFamily="34" charset="0"/>
              <a:buChar char="•"/>
            </a:pPr>
            <a:r>
              <a:rPr lang="en-US" dirty="0" smtClean="0"/>
              <a:t>Strategies and actions which will enable the accomplishment of objectives</a:t>
            </a:r>
          </a:p>
          <a:p>
            <a:pPr marL="914400" lvl="1" indent="-514350">
              <a:buFont typeface="Arial" panose="020B0604020202020204" pitchFamily="34" charset="0"/>
              <a:buChar char="•"/>
            </a:pPr>
            <a:r>
              <a:rPr lang="en-US" dirty="0" smtClean="0"/>
              <a:t>Operational guidelines for implementation </a:t>
            </a:r>
          </a:p>
        </p:txBody>
      </p:sp>
    </p:spTree>
    <p:extLst>
      <p:ext uri="{BB962C8B-B14F-4D97-AF65-F5344CB8AC3E}">
        <p14:creationId xmlns:p14="http://schemas.microsoft.com/office/powerpoint/2010/main" val="41914687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9"/>
            <a:ext cx="2209800" cy="1143000"/>
          </a:xfrm>
        </p:spPr>
        <p:txBody>
          <a:bodyPr/>
          <a:lstStyle/>
          <a:p>
            <a:r>
              <a:rPr lang="en-US" sz="4000" b="1" dirty="0" smtClean="0">
                <a:latin typeface="Arial" panose="020B0604020202020204" pitchFamily="34" charset="0"/>
                <a:cs typeface="Arial" panose="020B0604020202020204" pitchFamily="34" charset="0"/>
              </a:rPr>
              <a:t>Process</a:t>
            </a:r>
            <a:endParaRPr lang="en-US" sz="4000" b="1" dirty="0">
              <a:latin typeface="Arial" panose="020B0604020202020204" pitchFamily="34" charset="0"/>
              <a:cs typeface="Arial" panose="020B0604020202020204" pitchFamily="34" charset="0"/>
            </a:endParaRPr>
          </a:p>
        </p:txBody>
      </p:sp>
      <p:sp>
        <p:nvSpPr>
          <p:cNvPr id="4" name="TextBox 3"/>
          <p:cNvSpPr txBox="1"/>
          <p:nvPr/>
        </p:nvSpPr>
        <p:spPr>
          <a:xfrm>
            <a:off x="3542816" y="443919"/>
            <a:ext cx="3352800" cy="523220"/>
          </a:xfrm>
          <a:prstGeom prst="rect">
            <a:avLst/>
          </a:prstGeom>
          <a:noFill/>
        </p:spPr>
        <p:txBody>
          <a:bodyPr wrap="square" rtlCol="0">
            <a:spAutoFit/>
          </a:bodyPr>
          <a:lstStyle/>
          <a:p>
            <a:pPr algn="ctr"/>
            <a:r>
              <a:rPr lang="en-US" sz="2800" b="1" dirty="0" smtClean="0"/>
              <a:t>VISION via Outcome</a:t>
            </a:r>
            <a:endParaRPr lang="en-US" sz="2800" b="1" dirty="0"/>
          </a:p>
        </p:txBody>
      </p:sp>
      <p:sp>
        <p:nvSpPr>
          <p:cNvPr id="9" name="Down Arrow 8" descr="The next step is" title="Arrow"/>
          <p:cNvSpPr/>
          <p:nvPr/>
        </p:nvSpPr>
        <p:spPr>
          <a:xfrm flipH="1">
            <a:off x="4991098" y="998005"/>
            <a:ext cx="535330" cy="7970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294927" y="1836462"/>
            <a:ext cx="3848581" cy="523220"/>
          </a:xfrm>
          <a:prstGeom prst="rect">
            <a:avLst/>
          </a:prstGeom>
          <a:noFill/>
        </p:spPr>
        <p:txBody>
          <a:bodyPr wrap="square" rtlCol="0">
            <a:spAutoFit/>
          </a:bodyPr>
          <a:lstStyle/>
          <a:p>
            <a:pPr algn="ctr"/>
            <a:r>
              <a:rPr lang="en-US" sz="2800" b="1" dirty="0" smtClean="0"/>
              <a:t>MISSION of the Group</a:t>
            </a:r>
            <a:endParaRPr lang="en-US" sz="2800" b="1" dirty="0"/>
          </a:p>
        </p:txBody>
      </p:sp>
      <p:sp>
        <p:nvSpPr>
          <p:cNvPr id="10" name="Down Arrow 9" descr="The next step is" title="Arrow"/>
          <p:cNvSpPr/>
          <p:nvPr/>
        </p:nvSpPr>
        <p:spPr>
          <a:xfrm flipH="1">
            <a:off x="5009424" y="2328816"/>
            <a:ext cx="535330" cy="7970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582362" y="3186654"/>
            <a:ext cx="3713545" cy="523220"/>
          </a:xfrm>
          <a:prstGeom prst="rect">
            <a:avLst/>
          </a:prstGeom>
          <a:noFill/>
        </p:spPr>
        <p:txBody>
          <a:bodyPr wrap="square" rtlCol="0">
            <a:spAutoFit/>
          </a:bodyPr>
          <a:lstStyle/>
          <a:p>
            <a:pPr algn="ctr"/>
            <a:r>
              <a:rPr lang="en-US" sz="2800" b="1" dirty="0" smtClean="0"/>
              <a:t>CAPACITY of the State</a:t>
            </a:r>
            <a:endParaRPr lang="en-US" sz="2800" b="1" dirty="0"/>
          </a:p>
        </p:txBody>
      </p:sp>
      <p:sp>
        <p:nvSpPr>
          <p:cNvPr id="11" name="Down Arrow 10" descr="The next step is" title="Arrow"/>
          <p:cNvSpPr/>
          <p:nvPr/>
        </p:nvSpPr>
        <p:spPr>
          <a:xfrm flipH="1">
            <a:off x="5009424" y="3804398"/>
            <a:ext cx="535330" cy="7970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876308" y="4571042"/>
            <a:ext cx="4876800" cy="523220"/>
          </a:xfrm>
          <a:prstGeom prst="rect">
            <a:avLst/>
          </a:prstGeom>
          <a:noFill/>
        </p:spPr>
        <p:txBody>
          <a:bodyPr wrap="square" rtlCol="0">
            <a:spAutoFit/>
          </a:bodyPr>
          <a:lstStyle/>
          <a:p>
            <a:pPr algn="ctr"/>
            <a:r>
              <a:rPr lang="en-US" sz="2800" b="1" dirty="0" smtClean="0"/>
              <a:t>OBJECTIVES AND ACTION PLAN</a:t>
            </a:r>
            <a:endParaRPr lang="en-US" sz="2800" b="1" dirty="0"/>
          </a:p>
        </p:txBody>
      </p:sp>
      <p:sp>
        <p:nvSpPr>
          <p:cNvPr id="12" name="Down Arrow 11" descr="The next step is" title="Arrow"/>
          <p:cNvSpPr/>
          <p:nvPr/>
        </p:nvSpPr>
        <p:spPr>
          <a:xfrm flipH="1">
            <a:off x="4991098" y="5216611"/>
            <a:ext cx="535330" cy="7970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600689" y="6131011"/>
            <a:ext cx="3352800" cy="523220"/>
          </a:xfrm>
          <a:prstGeom prst="rect">
            <a:avLst/>
          </a:prstGeom>
          <a:noFill/>
        </p:spPr>
        <p:txBody>
          <a:bodyPr wrap="square" rtlCol="0">
            <a:spAutoFit/>
          </a:bodyPr>
          <a:lstStyle/>
          <a:p>
            <a:pPr algn="ctr"/>
            <a:r>
              <a:rPr lang="en-US" sz="2800" b="1" dirty="0" smtClean="0"/>
              <a:t>EVALUATION</a:t>
            </a:r>
            <a:endParaRPr lang="en-US" sz="2800" b="1" dirty="0"/>
          </a:p>
        </p:txBody>
      </p:sp>
    </p:spTree>
    <p:extLst>
      <p:ext uri="{BB962C8B-B14F-4D97-AF65-F5344CB8AC3E}">
        <p14:creationId xmlns:p14="http://schemas.microsoft.com/office/powerpoint/2010/main" val="25710083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US" b="1" dirty="0" smtClean="0">
                <a:latin typeface="Arial" panose="020B0604020202020204" pitchFamily="34" charset="0"/>
                <a:cs typeface="Arial" panose="020B0604020202020204" pitchFamily="34" charset="0"/>
              </a:rPr>
              <a:t>Phase I Sequence</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3400" y="1676400"/>
            <a:ext cx="7620000" cy="4800600"/>
          </a:xfrm>
        </p:spPr>
        <p:txBody>
          <a:bodyPr>
            <a:normAutofit/>
          </a:bodyPr>
          <a:lstStyle/>
          <a:p>
            <a:r>
              <a:rPr lang="en-US" sz="3200" dirty="0" smtClean="0">
                <a:latin typeface="Arial" panose="020B0604020202020204" pitchFamily="34" charset="0"/>
                <a:cs typeface="Arial" panose="020B0604020202020204" pitchFamily="34" charset="0"/>
              </a:rPr>
              <a:t>Exploration</a:t>
            </a:r>
          </a:p>
          <a:p>
            <a:endParaRPr lang="en-US" sz="2400" dirty="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Installation</a:t>
            </a:r>
          </a:p>
          <a:p>
            <a:endParaRPr lang="en-US" sz="24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Initial Implementation</a:t>
            </a:r>
          </a:p>
          <a:p>
            <a:endParaRPr lang="en-US" sz="2400" dirty="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Full Implementation</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11539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latin typeface="Arial" panose="020B0604020202020204" pitchFamily="34" charset="0"/>
                <a:cs typeface="Arial" panose="020B0604020202020204" pitchFamily="34" charset="0"/>
              </a:rPr>
              <a:t>Phase II: Model Replication</a:t>
            </a:r>
            <a:endParaRPr lang="en-US" sz="4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ctr">
              <a:buNone/>
            </a:pPr>
            <a:r>
              <a:rPr lang="en-US" sz="4000" dirty="0" smtClean="0"/>
              <a:t> We Will </a:t>
            </a:r>
            <a:endParaRPr lang="en-US" sz="2800" b="1" dirty="0" smtClean="0"/>
          </a:p>
          <a:p>
            <a:pPr marL="0" indent="0" algn="ctr">
              <a:buNone/>
            </a:pPr>
            <a:endParaRPr lang="en-US" dirty="0" smtClean="0"/>
          </a:p>
          <a:p>
            <a:pPr marL="0" indent="0" algn="ctr">
              <a:buNone/>
            </a:pPr>
            <a:r>
              <a:rPr lang="en-US" sz="3200" b="1" dirty="0" smtClean="0"/>
              <a:t>Scale </a:t>
            </a:r>
            <a:r>
              <a:rPr lang="en-US" sz="3200" b="1" dirty="0"/>
              <a:t>Up </a:t>
            </a:r>
            <a:r>
              <a:rPr lang="en-US" sz="3200" b="1" dirty="0" smtClean="0"/>
              <a:t>Effective </a:t>
            </a:r>
            <a:r>
              <a:rPr lang="en-US" sz="3200" b="1" dirty="0"/>
              <a:t>Practices for </a:t>
            </a:r>
            <a:r>
              <a:rPr lang="en-US" sz="3200" b="1" dirty="0" smtClean="0"/>
              <a:t>Comprehensive and Integrated Early Childhood Systems of Personnel Development</a:t>
            </a:r>
          </a:p>
          <a:p>
            <a:pPr marL="0" indent="0" algn="ctr">
              <a:buNone/>
            </a:pPr>
            <a:endParaRPr lang="en-US" sz="3200" dirty="0"/>
          </a:p>
          <a:p>
            <a:pPr marL="0" indent="0" algn="ctr">
              <a:buNone/>
            </a:pPr>
            <a:r>
              <a:rPr lang="en-US" sz="3200" b="1" dirty="0" smtClean="0"/>
              <a:t>AND </a:t>
            </a:r>
            <a:r>
              <a:rPr lang="en-US" sz="3200" b="1" dirty="0"/>
              <a:t>EFFECT SUSTAINABLECHANGE</a:t>
            </a:r>
          </a:p>
        </p:txBody>
      </p:sp>
    </p:spTree>
    <p:extLst>
      <p:ext uri="{BB962C8B-B14F-4D97-AF65-F5344CB8AC3E}">
        <p14:creationId xmlns:p14="http://schemas.microsoft.com/office/powerpoint/2010/main" val="20581334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latin typeface="Arial" panose="020B0604020202020204" pitchFamily="34" charset="0"/>
                <a:cs typeface="Arial" panose="020B0604020202020204" pitchFamily="34" charset="0"/>
              </a:rPr>
              <a:t>WHEN WE…….</a:t>
            </a:r>
            <a:endParaRPr lang="en-US" sz="49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US" dirty="0" smtClean="0"/>
          </a:p>
          <a:p>
            <a:pPr>
              <a:lnSpc>
                <a:spcPct val="150000"/>
              </a:lnSpc>
            </a:pPr>
            <a:r>
              <a:rPr lang="en-US" sz="2400" dirty="0" smtClean="0"/>
              <a:t>Demonstrate a </a:t>
            </a:r>
            <a:r>
              <a:rPr lang="en-US" sz="2400" dirty="0"/>
              <a:t>R</a:t>
            </a:r>
            <a:r>
              <a:rPr lang="en-US" sz="2400" dirty="0" smtClean="0"/>
              <a:t>eliable </a:t>
            </a:r>
            <a:r>
              <a:rPr lang="en-US" sz="2400" dirty="0"/>
              <a:t>R</a:t>
            </a:r>
            <a:r>
              <a:rPr lang="en-US" sz="2400" dirty="0" smtClean="0"/>
              <a:t>elationship Between and  Among Variables</a:t>
            </a:r>
          </a:p>
          <a:p>
            <a:pPr>
              <a:lnSpc>
                <a:spcPct val="150000"/>
              </a:lnSpc>
            </a:pPr>
            <a:r>
              <a:rPr lang="en-US" sz="2400" dirty="0" smtClean="0"/>
              <a:t>Replicate across……..</a:t>
            </a:r>
            <a:endParaRPr lang="en-US" sz="2400" dirty="0"/>
          </a:p>
          <a:p>
            <a:pPr>
              <a:lnSpc>
                <a:spcPct val="150000"/>
              </a:lnSpc>
            </a:pPr>
            <a:r>
              <a:rPr lang="en-US" sz="2400" dirty="0" smtClean="0"/>
              <a:t>Evaluate  Fidelity and Outcomes</a:t>
            </a:r>
          </a:p>
          <a:p>
            <a:pPr>
              <a:lnSpc>
                <a:spcPct val="150000"/>
              </a:lnSpc>
            </a:pPr>
            <a:r>
              <a:rPr lang="en-US" sz="2400" dirty="0" smtClean="0"/>
              <a:t>Isolate Model Components that are Effective </a:t>
            </a:r>
            <a:r>
              <a:rPr lang="en-US" sz="2400" dirty="0"/>
              <a:t>A</a:t>
            </a:r>
            <a:r>
              <a:rPr lang="en-US" sz="2400" dirty="0" smtClean="0"/>
              <a:t>cross </a:t>
            </a:r>
            <a:r>
              <a:rPr lang="en-US" sz="2400" dirty="0"/>
              <a:t>M</a:t>
            </a:r>
            <a:r>
              <a:rPr lang="en-US" sz="2400" dirty="0" smtClean="0"/>
              <a:t>ultiple </a:t>
            </a:r>
            <a:r>
              <a:rPr lang="en-US" sz="2400" dirty="0"/>
              <a:t>E</a:t>
            </a:r>
            <a:r>
              <a:rPr lang="en-US" sz="2400" dirty="0" smtClean="0"/>
              <a:t>xemplars</a:t>
            </a:r>
            <a:endParaRPr lang="en-US" sz="2400" dirty="0"/>
          </a:p>
        </p:txBody>
      </p:sp>
    </p:spTree>
    <p:extLst>
      <p:ext uri="{BB962C8B-B14F-4D97-AF65-F5344CB8AC3E}">
        <p14:creationId xmlns:p14="http://schemas.microsoft.com/office/powerpoint/2010/main" val="39610948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7620000" cy="1143000"/>
          </a:xfrm>
        </p:spPr>
        <p:txBody>
          <a:bodyPr/>
          <a:lstStyle/>
          <a:p>
            <a:pPr algn="ctr"/>
            <a:r>
              <a:rPr lang="en-US" sz="4400" b="1" dirty="0" smtClean="0">
                <a:latin typeface="Arial" pitchFamily="34" charset="0"/>
                <a:cs typeface="Arial" pitchFamily="34" charset="0"/>
              </a:rPr>
              <a:t/>
            </a:r>
            <a:br>
              <a:rPr lang="en-US" sz="4400" b="1" dirty="0" smtClean="0">
                <a:latin typeface="Arial" pitchFamily="34" charset="0"/>
                <a:cs typeface="Arial" pitchFamily="34" charset="0"/>
              </a:rPr>
            </a:br>
            <a:r>
              <a:rPr lang="en-US" sz="4400" b="1" dirty="0" smtClean="0">
                <a:latin typeface="Arial" pitchFamily="34" charset="0"/>
                <a:cs typeface="Arial" pitchFamily="34" charset="0"/>
              </a:rPr>
              <a:t>Scaling UP a CSPD </a:t>
            </a:r>
            <a:br>
              <a:rPr lang="en-US" sz="4400" b="1" dirty="0" smtClean="0">
                <a:latin typeface="Arial" pitchFamily="34" charset="0"/>
                <a:cs typeface="Arial" pitchFamily="34" charset="0"/>
              </a:rPr>
            </a:br>
            <a:r>
              <a:rPr lang="en-US" sz="4400" b="1" dirty="0" smtClean="0">
                <a:latin typeface="Arial" pitchFamily="34" charset="0"/>
                <a:cs typeface="Arial" pitchFamily="34" charset="0"/>
              </a:rPr>
              <a:t>with Fidelity</a:t>
            </a:r>
            <a:br>
              <a:rPr lang="en-US" sz="4400" b="1" dirty="0" smtClean="0">
                <a:latin typeface="Arial" pitchFamily="34" charset="0"/>
                <a:cs typeface="Arial" pitchFamily="34" charset="0"/>
              </a:rPr>
            </a:br>
            <a:endParaRPr lang="en-US" sz="4400" b="1" dirty="0">
              <a:latin typeface="Arial" pitchFamily="34" charset="0"/>
              <a:cs typeface="Arial" pitchFamily="34" charset="0"/>
            </a:endParaRPr>
          </a:p>
        </p:txBody>
      </p:sp>
      <p:sp>
        <p:nvSpPr>
          <p:cNvPr id="3" name="Content Placeholder 2"/>
          <p:cNvSpPr>
            <a:spLocks noGrp="1"/>
          </p:cNvSpPr>
          <p:nvPr>
            <p:ph idx="1"/>
          </p:nvPr>
        </p:nvSpPr>
        <p:spPr>
          <a:xfrm>
            <a:off x="1295400" y="2133600"/>
            <a:ext cx="6781800" cy="4495800"/>
          </a:xfrm>
        </p:spPr>
        <p:txBody>
          <a:bodyPr>
            <a:normAutofit/>
          </a:bodyPr>
          <a:lstStyle/>
          <a:p>
            <a:endParaRPr lang="en-US" sz="4400" dirty="0" smtClean="0"/>
          </a:p>
          <a:p>
            <a:r>
              <a:rPr lang="en-US" sz="3600" dirty="0" smtClean="0"/>
              <a:t>Accuracy of Procedures</a:t>
            </a:r>
          </a:p>
          <a:p>
            <a:pPr>
              <a:buNone/>
            </a:pPr>
            <a:endParaRPr lang="en-US" sz="3600" dirty="0"/>
          </a:p>
          <a:p>
            <a:r>
              <a:rPr lang="en-US" sz="3600" dirty="0" smtClean="0"/>
              <a:t>Consistency Across Users</a:t>
            </a:r>
            <a:endParaRPr lang="en-US" sz="3600" dirty="0"/>
          </a:p>
        </p:txBody>
      </p:sp>
    </p:spTree>
    <p:extLst>
      <p:ext uri="{BB962C8B-B14F-4D97-AF65-F5344CB8AC3E}">
        <p14:creationId xmlns:p14="http://schemas.microsoft.com/office/powerpoint/2010/main" val="24540211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7620000" cy="609600"/>
          </a:xfrm>
        </p:spPr>
        <p:txBody>
          <a:bodyPr/>
          <a:lstStyle/>
          <a:p>
            <a:pPr algn="ctr"/>
            <a:r>
              <a:rPr lang="en-US" sz="4000" b="1" dirty="0" smtClean="0">
                <a:latin typeface="Arial" panose="020B0604020202020204" pitchFamily="34" charset="0"/>
                <a:cs typeface="Arial" panose="020B0604020202020204" pitchFamily="34" charset="0"/>
              </a:rPr>
              <a:t>TA Outcomes:</a:t>
            </a:r>
            <a:r>
              <a:rPr lang="en-US" sz="3600" b="1" dirty="0">
                <a:latin typeface="Arial" panose="020B0604020202020204" pitchFamily="34" charset="0"/>
                <a:cs typeface="Arial" panose="020B0604020202020204" pitchFamily="34" charset="0"/>
              </a:rPr>
              <a:t/>
            </a:r>
            <a:br>
              <a:rPr lang="en-US" sz="3600" b="1" dirty="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ECPC: Where Are We Now?</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52600"/>
            <a:ext cx="7620000" cy="4648200"/>
          </a:xfrm>
        </p:spPr>
        <p:txBody>
          <a:bodyPr>
            <a:normAutofit/>
          </a:bodyPr>
          <a:lstStyle/>
          <a:p>
            <a:pPr marL="114300" indent="0" algn="ctr">
              <a:spcBef>
                <a:spcPts val="0"/>
              </a:spcBef>
              <a:buNone/>
            </a:pPr>
            <a:endParaRPr lang="en-US" sz="3600" b="1" dirty="0"/>
          </a:p>
          <a:p>
            <a:pPr marL="114300" indent="0" algn="ctr">
              <a:buNone/>
            </a:pPr>
            <a:r>
              <a:rPr lang="en-US" sz="4000" b="1" dirty="0" smtClean="0">
                <a:latin typeface="Arial" panose="020B0604020202020204" pitchFamily="34" charset="0"/>
                <a:cs typeface="Arial" panose="020B0604020202020204" pitchFamily="34" charset="0"/>
              </a:rPr>
              <a:t>Developing Model CSPD</a:t>
            </a:r>
          </a:p>
          <a:p>
            <a:pPr marL="114300" indent="0">
              <a:buNone/>
            </a:pPr>
            <a:endParaRPr lang="en-US" sz="2400" b="1" dirty="0" smtClean="0">
              <a:latin typeface="Arial" panose="020B0604020202020204" pitchFamily="34" charset="0"/>
              <a:cs typeface="Arial" panose="020B0604020202020204" pitchFamily="34" charset="0"/>
            </a:endParaRPr>
          </a:p>
          <a:p>
            <a:pPr marL="114300" indent="0">
              <a:buNone/>
            </a:pPr>
            <a:r>
              <a:rPr lang="en-US" sz="2400" b="1" dirty="0" smtClean="0">
                <a:latin typeface="Arial" panose="020B0604020202020204" pitchFamily="34" charset="0"/>
                <a:cs typeface="Arial" panose="020B0604020202020204" pitchFamily="34" charset="0"/>
              </a:rPr>
              <a:t>Intensive TA: </a:t>
            </a:r>
          </a:p>
          <a:p>
            <a:pPr marL="114300" indent="0">
              <a:buNone/>
            </a:pP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Delaware, Iowa, Kansas, Oregon</a:t>
            </a:r>
          </a:p>
          <a:p>
            <a:pPr marL="114300" indent="0">
              <a:buNone/>
            </a:pPr>
            <a:endParaRPr lang="en-US" sz="2400" dirty="0">
              <a:latin typeface="Arial" panose="020B0604020202020204" pitchFamily="34" charset="0"/>
              <a:cs typeface="Arial" panose="020B0604020202020204" pitchFamily="34" charset="0"/>
            </a:endParaRPr>
          </a:p>
          <a:p>
            <a:pPr marL="114300" indent="0">
              <a:buNone/>
            </a:pPr>
            <a:r>
              <a:rPr lang="en-US" sz="2400" b="1" dirty="0" smtClean="0">
                <a:latin typeface="Arial" panose="020B0604020202020204" pitchFamily="34" charset="0"/>
                <a:cs typeface="Arial" panose="020B0604020202020204" pitchFamily="34" charset="0"/>
              </a:rPr>
              <a:t>Targeted TA: </a:t>
            </a:r>
          </a:p>
          <a:p>
            <a:pPr marL="114300" indent="0">
              <a:buNone/>
            </a:pP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Florida, Hawaii, Massachusetts, 			           Rhode Island, Utah</a:t>
            </a:r>
          </a:p>
          <a:p>
            <a:pPr marL="0" indent="0">
              <a:buNone/>
            </a:pPr>
            <a:endParaRPr lang="en-US" sz="3600" dirty="0">
              <a:latin typeface="Arial" panose="020B0604020202020204" pitchFamily="34" charset="0"/>
              <a:cs typeface="Arial" panose="020B0604020202020204" pitchFamily="34" charset="0"/>
            </a:endParaRPr>
          </a:p>
          <a:p>
            <a:pPr marL="0" indent="0">
              <a:buNone/>
            </a:pPr>
            <a:endParaRPr lang="en-US" sz="3600" dirty="0" smtClean="0">
              <a:latin typeface="Arial" panose="020B0604020202020204" pitchFamily="34" charset="0"/>
              <a:cs typeface="Arial" panose="020B0604020202020204" pitchFamily="34" charset="0"/>
            </a:endParaRPr>
          </a:p>
          <a:p>
            <a:pPr marL="114300" indent="0">
              <a:buNone/>
            </a:pP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11599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457200" y="304800"/>
            <a:ext cx="7620000" cy="1143000"/>
          </a:xfrm>
        </p:spPr>
        <p:txBody>
          <a:bodyPr/>
          <a:lstStyle/>
          <a:p>
            <a:r>
              <a:rPr lang="en-US" sz="4000" b="1" dirty="0" smtClean="0">
                <a:latin typeface="Arial" pitchFamily="34" charset="0"/>
                <a:cs typeface="Arial" pitchFamily="34" charset="0"/>
              </a:rPr>
              <a:t>Discussion Questions</a:t>
            </a:r>
            <a:endParaRPr lang="en-US" sz="4000" b="1" dirty="0">
              <a:latin typeface="Arial" pitchFamily="34" charset="0"/>
              <a:cs typeface="Arial" pitchFamily="34" charset="0"/>
            </a:endParaRPr>
          </a:p>
        </p:txBody>
      </p:sp>
      <p:sp>
        <p:nvSpPr>
          <p:cNvPr id="5" name="內容版面配置區 4"/>
          <p:cNvSpPr>
            <a:spLocks noGrp="1"/>
          </p:cNvSpPr>
          <p:nvPr>
            <p:ph idx="1"/>
          </p:nvPr>
        </p:nvSpPr>
        <p:spPr/>
        <p:txBody>
          <a:bodyPr>
            <a:normAutofit/>
          </a:bodyPr>
          <a:lstStyle/>
          <a:p>
            <a:pPr lvl="0"/>
            <a:r>
              <a:rPr lang="en-US" sz="2800" dirty="0" smtClean="0"/>
              <a:t>What would be some challenges when developing a statewide comprehensive and integrated system of personnel development?</a:t>
            </a:r>
          </a:p>
          <a:p>
            <a:pPr lvl="0"/>
            <a:endParaRPr lang="en-US" sz="2800" dirty="0" smtClean="0"/>
          </a:p>
          <a:p>
            <a:r>
              <a:rPr lang="en-US" sz="2800" dirty="0" smtClean="0"/>
              <a:t>What would be the essential components for a successful partnership when collaborating with key state stakeholders?</a:t>
            </a:r>
            <a:endParaRPr lang="en-US"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7620000" cy="1143000"/>
          </a:xfrm>
        </p:spPr>
        <p:txBody>
          <a:bodyPr/>
          <a:lstStyle/>
          <a:p>
            <a:r>
              <a:rPr lang="en-US" sz="4400" b="1" dirty="0">
                <a:latin typeface="Arial" panose="020B0604020202020204" pitchFamily="34" charset="0"/>
                <a:cs typeface="Arial" panose="020B0604020202020204" pitchFamily="34" charset="0"/>
              </a:rPr>
              <a:t>The Conclusion</a:t>
            </a:r>
            <a:r>
              <a:rPr lang="en-US" sz="4400" b="1" dirty="0" smtClean="0">
                <a:latin typeface="Arial" panose="020B0604020202020204" pitchFamily="34" charset="0"/>
                <a:cs typeface="Arial" panose="020B0604020202020204" pitchFamily="34" charset="0"/>
              </a:rPr>
              <a:t>:</a:t>
            </a:r>
            <a:endParaRPr lang="en-US" dirty="0"/>
          </a:p>
        </p:txBody>
      </p:sp>
      <p:sp>
        <p:nvSpPr>
          <p:cNvPr id="7" name="Content Placeholder 6"/>
          <p:cNvSpPr>
            <a:spLocks noGrp="1"/>
          </p:cNvSpPr>
          <p:nvPr>
            <p:ph idx="4294967295"/>
          </p:nvPr>
        </p:nvSpPr>
        <p:spPr>
          <a:xfrm>
            <a:off x="609600" y="1828800"/>
            <a:ext cx="7772400" cy="4038600"/>
          </a:xfrm>
        </p:spPr>
        <p:txBody>
          <a:bodyPr/>
          <a:lstStyle/>
          <a:p>
            <a:pPr marL="0" indent="0">
              <a:buNone/>
            </a:pPr>
            <a:endParaRPr lang="en-US" dirty="0" smtClean="0"/>
          </a:p>
          <a:p>
            <a:pPr marL="0" indent="0">
              <a:buNone/>
            </a:pPr>
            <a:endParaRPr lang="en-US" sz="4000" dirty="0" smtClean="0"/>
          </a:p>
          <a:p>
            <a:pPr marL="0" indent="0">
              <a:buNone/>
            </a:pPr>
            <a:r>
              <a:rPr lang="en-US" sz="3600" dirty="0" smtClean="0">
                <a:latin typeface="Arial" panose="020B0604020202020204" pitchFamily="34" charset="0"/>
                <a:cs typeface="Arial" panose="020B0604020202020204" pitchFamily="34" charset="0"/>
              </a:rPr>
              <a:t>	Personnel Can Have a </a:t>
            </a:r>
          </a:p>
          <a:p>
            <a:pPr marL="0" indent="0">
              <a:buNone/>
            </a:pPr>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        	Powerful Impact....</a:t>
            </a:r>
          </a:p>
          <a:p>
            <a:pPr marL="0" indent="0">
              <a:buNone/>
            </a:pPr>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				or NOT</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4431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9" descr="Personnel Prep Logo_bi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533400"/>
            <a:ext cx="7896225"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5"/>
          <p:cNvSpPr txBox="1">
            <a:spLocks noGrp="1" noChangeArrowheads="1"/>
          </p:cNvSpPr>
          <p:nvPr>
            <p:ph type="title"/>
          </p:nvPr>
        </p:nvSpPr>
        <p:spPr bwMode="auto">
          <a:xfrm>
            <a:off x="519112" y="3048000"/>
            <a:ext cx="762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18288" tIns="18288" rIns="18288" bIns="18288">
            <a:spAutoFit/>
          </a:bodyPr>
          <a:lstStyle>
            <a:lvl1pPr marL="342900" indent="-342900" eaLnBrk="0" hangingPunct="0">
              <a:defRPr sz="2000">
                <a:solidFill>
                  <a:schemeClr val="tx1"/>
                </a:solidFill>
                <a:latin typeface="Garamond" pitchFamily="18" charset="0"/>
              </a:defRPr>
            </a:lvl1pPr>
            <a:lvl2pPr marL="742950" indent="-285750" eaLnBrk="0" hangingPunct="0">
              <a:defRPr sz="2000">
                <a:solidFill>
                  <a:schemeClr val="tx1"/>
                </a:solidFill>
                <a:latin typeface="Garamond" pitchFamily="18" charset="0"/>
              </a:defRPr>
            </a:lvl2pPr>
            <a:lvl3pPr marL="1143000" indent="-228600" eaLnBrk="0" hangingPunct="0">
              <a:defRPr sz="2000">
                <a:solidFill>
                  <a:schemeClr val="tx1"/>
                </a:solidFill>
                <a:latin typeface="Garamond" pitchFamily="18" charset="0"/>
              </a:defRPr>
            </a:lvl3pPr>
            <a:lvl4pPr marL="1600200" indent="-228600" eaLnBrk="0" hangingPunct="0">
              <a:defRPr sz="2000">
                <a:solidFill>
                  <a:schemeClr val="tx1"/>
                </a:solidFill>
                <a:latin typeface="Garamond" pitchFamily="18" charset="0"/>
              </a:defRPr>
            </a:lvl4pPr>
            <a:lvl5pPr marL="2057400" indent="-228600" eaLnBrk="0" hangingPunct="0">
              <a:defRPr sz="2000">
                <a:solidFill>
                  <a:schemeClr val="tx1"/>
                </a:solidFill>
                <a:latin typeface="Garamond" pitchFamily="18" charset="0"/>
              </a:defRPr>
            </a:lvl5pPr>
            <a:lvl6pPr marL="25146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6pPr>
            <a:lvl7pPr marL="29718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7pPr>
            <a:lvl8pPr marL="34290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8pPr>
            <a:lvl9pPr marL="38862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9pPr>
          </a:lstStyle>
          <a:p>
            <a:pPr algn="ctr" eaLnBrk="1" hangingPunct="1">
              <a:buFont typeface="Wingdings" pitchFamily="2" charset="2"/>
              <a:buNone/>
            </a:pPr>
            <a:r>
              <a:rPr lang="en-US" sz="3600" b="1" dirty="0">
                <a:solidFill>
                  <a:schemeClr val="tx2"/>
                </a:solidFill>
                <a:latin typeface="Arial" pitchFamily="34" charset="0"/>
                <a:cs typeface="Arial" pitchFamily="34" charset="0"/>
              </a:rPr>
              <a:t>Personnel Preparation: What we Know and What we Need to </a:t>
            </a:r>
            <a:r>
              <a:rPr lang="en-US" sz="3600" b="1" dirty="0" smtClean="0">
                <a:solidFill>
                  <a:schemeClr val="tx2"/>
                </a:solidFill>
                <a:latin typeface="Arial" pitchFamily="34" charset="0"/>
                <a:cs typeface="Arial" pitchFamily="34" charset="0"/>
              </a:rPr>
              <a:t>Know</a:t>
            </a:r>
          </a:p>
          <a:p>
            <a:pPr algn="ctr" eaLnBrk="1" hangingPunct="1">
              <a:buFont typeface="Wingdings" pitchFamily="2" charset="2"/>
              <a:buNone/>
            </a:pPr>
            <a:endParaRPr lang="en-US" sz="2800" b="1" dirty="0" smtClean="0">
              <a:solidFill>
                <a:schemeClr val="tx2"/>
              </a:solidFill>
              <a:latin typeface="Arial" pitchFamily="34" charset="0"/>
              <a:cs typeface="Arial" pitchFamily="34" charset="0"/>
            </a:endParaRPr>
          </a:p>
          <a:p>
            <a:pPr algn="ctr" eaLnBrk="1" hangingPunct="1">
              <a:buFont typeface="Wingdings" pitchFamily="2" charset="2"/>
              <a:buNone/>
            </a:pPr>
            <a:r>
              <a:rPr lang="en-US" sz="2800" b="1" dirty="0" smtClean="0">
                <a:solidFill>
                  <a:schemeClr val="tx2"/>
                </a:solidFill>
                <a:latin typeface="Arial" pitchFamily="34" charset="0"/>
                <a:cs typeface="Arial" pitchFamily="34" charset="0"/>
              </a:rPr>
              <a:t>UCONNUCEDD.ORG</a:t>
            </a:r>
            <a:endParaRPr lang="en-US" sz="2800" b="1" dirty="0">
              <a:solidFill>
                <a:schemeClr val="tx2"/>
              </a:solidFill>
              <a:latin typeface="Arial" pitchFamily="34" charset="0"/>
              <a:cs typeface="Arial" pitchFamily="34" charset="0"/>
            </a:endParaRPr>
          </a:p>
        </p:txBody>
      </p:sp>
      <p:sp>
        <p:nvSpPr>
          <p:cNvPr id="14339" name="Rectangle 6"/>
          <p:cNvSpPr>
            <a:spLocks noGrp="1" noChangeArrowheads="1"/>
          </p:cNvSpPr>
          <p:nvPr>
            <p:ph type="subTitle" idx="4294967295"/>
          </p:nvPr>
        </p:nvSpPr>
        <p:spPr>
          <a:xfrm>
            <a:off x="685800" y="4737100"/>
            <a:ext cx="7772400" cy="2349500"/>
          </a:xfrm>
          <a:noFill/>
        </p:spPr>
        <p:txBody>
          <a:bodyPr/>
          <a:lstStyle/>
          <a:p>
            <a:pPr marL="0" indent="0">
              <a:buNone/>
            </a:pPr>
            <a:endParaRPr lang="en-US" sz="2500" dirty="0" smtClean="0">
              <a:solidFill>
                <a:schemeClr val="tx2"/>
              </a:solidFill>
              <a:latin typeface="+mj-lt"/>
              <a:cs typeface="Arial" pitchFamily="34" charset="0"/>
            </a:endParaRPr>
          </a:p>
          <a:p>
            <a:pPr marL="0" indent="0">
              <a:buNone/>
            </a:pPr>
            <a:r>
              <a:rPr lang="en-US" sz="2500" dirty="0" smtClean="0">
                <a:solidFill>
                  <a:schemeClr val="tx2"/>
                </a:solidFill>
                <a:latin typeface="+mj-lt"/>
                <a:cs typeface="Arial" pitchFamily="34" charset="0"/>
              </a:rPr>
              <a:t>Mary Beth Bruder, Ph.D.</a:t>
            </a:r>
            <a:r>
              <a:rPr lang="en-US" sz="2500" dirty="0">
                <a:solidFill>
                  <a:schemeClr val="tx2"/>
                </a:solidFill>
                <a:latin typeface="+mj-lt"/>
                <a:cs typeface="Arial" pitchFamily="34" charset="0"/>
              </a:rPr>
              <a:t> </a:t>
            </a:r>
            <a:r>
              <a:rPr lang="en-US" sz="2500" dirty="0" smtClean="0">
                <a:solidFill>
                  <a:schemeClr val="tx2"/>
                </a:solidFill>
                <a:latin typeface="+mj-lt"/>
                <a:cs typeface="Arial" pitchFamily="34" charset="0"/>
              </a:rPr>
              <a:t>          Vicki </a:t>
            </a:r>
            <a:r>
              <a:rPr lang="en-US" sz="2500" dirty="0">
                <a:solidFill>
                  <a:schemeClr val="tx2"/>
                </a:solidFill>
                <a:latin typeface="+mj-lt"/>
                <a:cs typeface="Arial" pitchFamily="34" charset="0"/>
              </a:rPr>
              <a:t>Stayton, Ph.D.</a:t>
            </a:r>
            <a:endParaRPr lang="en-US" sz="2500" dirty="0" smtClean="0">
              <a:solidFill>
                <a:schemeClr val="tx2"/>
              </a:solidFill>
              <a:latin typeface="+mj-lt"/>
              <a:cs typeface="Arial" pitchFamily="34" charset="0"/>
            </a:endParaRPr>
          </a:p>
          <a:p>
            <a:pPr marL="0" indent="0">
              <a:buNone/>
            </a:pPr>
            <a:r>
              <a:rPr lang="en-US" sz="2000" dirty="0" smtClean="0">
                <a:latin typeface="+mj-lt"/>
                <a:cs typeface="Arial" pitchFamily="34" charset="0"/>
              </a:rPr>
              <a:t>University of Connecticut</a:t>
            </a:r>
            <a:r>
              <a:rPr lang="en-US" sz="2000" dirty="0">
                <a:solidFill>
                  <a:schemeClr val="tx2"/>
                </a:solidFill>
                <a:latin typeface="+mj-lt"/>
                <a:cs typeface="Arial" pitchFamily="34" charset="0"/>
              </a:rPr>
              <a:t> </a:t>
            </a:r>
            <a:r>
              <a:rPr lang="en-US" sz="2000" dirty="0" smtClean="0">
                <a:solidFill>
                  <a:schemeClr val="tx2"/>
                </a:solidFill>
                <a:latin typeface="+mj-lt"/>
                <a:cs typeface="Arial" pitchFamily="34" charset="0"/>
              </a:rPr>
              <a:t>                      </a:t>
            </a:r>
            <a:r>
              <a:rPr lang="en-US" sz="2000" dirty="0" smtClean="0">
                <a:latin typeface="+mj-lt"/>
                <a:cs typeface="Arial" pitchFamily="34" charset="0"/>
              </a:rPr>
              <a:t>Western </a:t>
            </a:r>
            <a:r>
              <a:rPr lang="en-US" sz="2000" dirty="0">
                <a:latin typeface="+mj-lt"/>
                <a:cs typeface="Arial" pitchFamily="34" charset="0"/>
              </a:rPr>
              <a:t>Kentucky University</a:t>
            </a:r>
            <a:endParaRPr lang="en-US" sz="2000" dirty="0" smtClean="0">
              <a:latin typeface="+mj-lt"/>
              <a:cs typeface="Arial" pitchFamily="34" charset="0"/>
            </a:endParaRPr>
          </a:p>
          <a:p>
            <a:pPr marL="0" indent="0" algn="ctr" eaLnBrk="1" hangingPunct="1">
              <a:buFont typeface="Wingdings" pitchFamily="2" charset="2"/>
              <a:buNone/>
            </a:pPr>
            <a:endParaRPr lang="en-US" sz="2500" dirty="0" smtClean="0">
              <a:latin typeface="+mj-lt"/>
              <a:cs typeface="Arial" pitchFamily="34" charset="0"/>
            </a:endParaRPr>
          </a:p>
        </p:txBody>
      </p:sp>
    </p:spTree>
    <p:extLst>
      <p:ext uri="{BB962C8B-B14F-4D97-AF65-F5344CB8AC3E}">
        <p14:creationId xmlns:p14="http://schemas.microsoft.com/office/powerpoint/2010/main" val="2417699162"/>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457200" y="106362"/>
            <a:ext cx="7620000" cy="1417638"/>
          </a:xfrm>
        </p:spPr>
        <p:txBody>
          <a:bodyPr/>
          <a:lstStyle/>
          <a:p>
            <a:pPr eaLnBrk="1" hangingPunct="1"/>
            <a:r>
              <a:rPr lang="en-US" sz="3600" b="1" dirty="0" smtClean="0">
                <a:latin typeface="Arial" pitchFamily="34" charset="0"/>
                <a:cs typeface="Arial" pitchFamily="34" charset="0"/>
              </a:rPr>
              <a:t>The Center’s Projects</a:t>
            </a:r>
          </a:p>
        </p:txBody>
      </p:sp>
      <p:sp>
        <p:nvSpPr>
          <p:cNvPr id="18436" name="Rectangle 3"/>
          <p:cNvSpPr>
            <a:spLocks noGrp="1" noChangeArrowheads="1"/>
          </p:cNvSpPr>
          <p:nvPr>
            <p:ph type="body" idx="1"/>
          </p:nvPr>
        </p:nvSpPr>
        <p:spPr>
          <a:xfrm>
            <a:off x="469900" y="1481137"/>
            <a:ext cx="7683500" cy="4919663"/>
          </a:xfrm>
          <a:noFill/>
          <a:ln>
            <a:noFill/>
            <a:miter lim="800000"/>
            <a:headEnd/>
            <a:tailEnd/>
          </a:ln>
        </p:spPr>
        <p:txBody>
          <a:bodyPr>
            <a:normAutofit/>
          </a:bodyPr>
          <a:lstStyle/>
          <a:p>
            <a:pPr eaLnBrk="1" hangingPunct="1">
              <a:lnSpc>
                <a:spcPct val="80000"/>
              </a:lnSpc>
            </a:pPr>
            <a:r>
              <a:rPr lang="en-US" sz="2400" b="1" dirty="0" smtClean="0">
                <a:latin typeface="+mj-lt"/>
              </a:rPr>
              <a:t>Study I:</a:t>
            </a:r>
            <a:r>
              <a:rPr lang="en-US" sz="2400" dirty="0" smtClean="0">
                <a:latin typeface="+mj-lt"/>
              </a:rPr>
              <a:t>  The National Landscape of Early Intervention and Early Childhood Special Education</a:t>
            </a:r>
          </a:p>
          <a:p>
            <a:pPr eaLnBrk="1" hangingPunct="1">
              <a:lnSpc>
                <a:spcPct val="80000"/>
              </a:lnSpc>
              <a:buFont typeface="Wingdings" pitchFamily="2" charset="2"/>
              <a:buNone/>
            </a:pPr>
            <a:endParaRPr lang="en-US" sz="2400" dirty="0" smtClean="0">
              <a:latin typeface="+mj-lt"/>
            </a:endParaRPr>
          </a:p>
          <a:p>
            <a:pPr eaLnBrk="1" hangingPunct="1">
              <a:lnSpc>
                <a:spcPct val="80000"/>
              </a:lnSpc>
            </a:pPr>
            <a:r>
              <a:rPr lang="en-US" sz="2400" b="1" dirty="0" smtClean="0">
                <a:latin typeface="+mj-lt"/>
              </a:rPr>
              <a:t>Study II:</a:t>
            </a:r>
            <a:r>
              <a:rPr lang="en-US" sz="2400" dirty="0" smtClean="0">
                <a:latin typeface="+mj-lt"/>
              </a:rPr>
              <a:t>  The Higher Education Survey for Early Intervention and Early Childhood Special Education</a:t>
            </a:r>
          </a:p>
          <a:p>
            <a:pPr eaLnBrk="1" hangingPunct="1">
              <a:lnSpc>
                <a:spcPct val="80000"/>
              </a:lnSpc>
            </a:pPr>
            <a:endParaRPr lang="en-US" sz="2400" b="1" dirty="0" smtClean="0">
              <a:latin typeface="+mj-lt"/>
            </a:endParaRPr>
          </a:p>
          <a:p>
            <a:pPr eaLnBrk="1" hangingPunct="1">
              <a:lnSpc>
                <a:spcPct val="80000"/>
              </a:lnSpc>
            </a:pPr>
            <a:r>
              <a:rPr lang="en-US" sz="2400" b="1" dirty="0" smtClean="0">
                <a:latin typeface="+mj-lt"/>
              </a:rPr>
              <a:t>Study III:</a:t>
            </a:r>
            <a:r>
              <a:rPr lang="en-US" sz="2400" dirty="0" smtClean="0">
                <a:latin typeface="+mj-lt"/>
              </a:rPr>
              <a:t> The Analysis of Federally Funded Doctoral Programs in Early Childhood Special Education </a:t>
            </a:r>
          </a:p>
          <a:p>
            <a:pPr eaLnBrk="1" hangingPunct="1">
              <a:lnSpc>
                <a:spcPct val="80000"/>
              </a:lnSpc>
              <a:buFont typeface="Wingdings" pitchFamily="2" charset="2"/>
              <a:buNone/>
            </a:pPr>
            <a:endParaRPr lang="en-US" sz="2400" dirty="0" smtClean="0">
              <a:latin typeface="+mj-lt"/>
            </a:endParaRPr>
          </a:p>
          <a:p>
            <a:pPr eaLnBrk="1" hangingPunct="1">
              <a:lnSpc>
                <a:spcPct val="80000"/>
              </a:lnSpc>
            </a:pPr>
            <a:r>
              <a:rPr lang="en-US" sz="2400" b="1" dirty="0" smtClean="0">
                <a:latin typeface="+mj-lt"/>
              </a:rPr>
              <a:t>Study IV:</a:t>
            </a:r>
            <a:r>
              <a:rPr lang="en-US" sz="2400" dirty="0" smtClean="0">
                <a:latin typeface="+mj-lt"/>
              </a:rPr>
              <a:t> The Impact of Credentials on Early Intervention Personnel Preparation 	</a:t>
            </a:r>
          </a:p>
          <a:p>
            <a:pPr eaLnBrk="1" hangingPunct="1">
              <a:lnSpc>
                <a:spcPct val="80000"/>
              </a:lnSpc>
            </a:pPr>
            <a:endParaRPr lang="en-US" sz="2400" b="1" dirty="0" smtClean="0">
              <a:latin typeface="+mj-lt"/>
            </a:endParaRPr>
          </a:p>
          <a:p>
            <a:pPr eaLnBrk="1" hangingPunct="1">
              <a:lnSpc>
                <a:spcPct val="80000"/>
              </a:lnSpc>
            </a:pPr>
            <a:r>
              <a:rPr lang="en-US" sz="2400" b="1" dirty="0" smtClean="0">
                <a:latin typeface="+mj-lt"/>
              </a:rPr>
              <a:t>Study V: </a:t>
            </a:r>
            <a:r>
              <a:rPr lang="en-US" sz="2400" dirty="0" smtClean="0">
                <a:latin typeface="+mj-lt"/>
              </a:rPr>
              <a:t>Analysis of State Licensure/Certification Requirements for Early Childhood Special Educators</a:t>
            </a:r>
          </a:p>
          <a:p>
            <a:pPr eaLnBrk="1" hangingPunct="1">
              <a:lnSpc>
                <a:spcPct val="80000"/>
              </a:lnSpc>
              <a:buFont typeface="Wingdings" pitchFamily="2" charset="2"/>
              <a:buNone/>
            </a:pPr>
            <a:endParaRPr lang="en-US" sz="2400" dirty="0" smtClean="0">
              <a:latin typeface="+mj-lt"/>
            </a:endParaRPr>
          </a:p>
          <a:p>
            <a:pPr eaLnBrk="1" hangingPunct="1">
              <a:lnSpc>
                <a:spcPct val="80000"/>
              </a:lnSpc>
              <a:buFont typeface="Wingdings" pitchFamily="2" charset="2"/>
              <a:buNone/>
            </a:pPr>
            <a:endParaRPr lang="en-US" sz="1800" dirty="0" smtClean="0">
              <a:latin typeface="+mj-lt"/>
            </a:endParaRPr>
          </a:p>
        </p:txBody>
      </p:sp>
      <p:sp>
        <p:nvSpPr>
          <p:cNvPr id="1843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Garamond" pitchFamily="18" charset="0"/>
              </a:defRPr>
            </a:lvl1pPr>
            <a:lvl2pPr marL="742950" indent="-285750" eaLnBrk="0" hangingPunct="0">
              <a:defRPr sz="2000">
                <a:solidFill>
                  <a:schemeClr val="tx1"/>
                </a:solidFill>
                <a:latin typeface="Garamond" pitchFamily="18" charset="0"/>
              </a:defRPr>
            </a:lvl2pPr>
            <a:lvl3pPr marL="1143000" indent="-228600" eaLnBrk="0" hangingPunct="0">
              <a:defRPr sz="2000">
                <a:solidFill>
                  <a:schemeClr val="tx1"/>
                </a:solidFill>
                <a:latin typeface="Garamond" pitchFamily="18" charset="0"/>
              </a:defRPr>
            </a:lvl3pPr>
            <a:lvl4pPr marL="1600200" indent="-228600" eaLnBrk="0" hangingPunct="0">
              <a:defRPr sz="2000">
                <a:solidFill>
                  <a:schemeClr val="tx1"/>
                </a:solidFill>
                <a:latin typeface="Garamond" pitchFamily="18" charset="0"/>
              </a:defRPr>
            </a:lvl4pPr>
            <a:lvl5pPr marL="2057400" indent="-228600" eaLnBrk="0" hangingPunct="0">
              <a:defRPr sz="2000">
                <a:solidFill>
                  <a:schemeClr val="tx1"/>
                </a:solidFill>
                <a:latin typeface="Garamond" pitchFamily="18" charset="0"/>
              </a:defRPr>
            </a:lvl5pPr>
            <a:lvl6pPr marL="25146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6pPr>
            <a:lvl7pPr marL="29718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7pPr>
            <a:lvl8pPr marL="34290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8pPr>
            <a:lvl9pPr marL="38862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9pPr>
          </a:lstStyle>
          <a:p>
            <a:pPr eaLnBrk="1" hangingPunct="1"/>
            <a:fld id="{488192F0-EE7B-4809-9D82-BE5FD3C0AEEB}" type="slidenum">
              <a:rPr lang="en-US" altLang="en-US" sz="1200" smtClean="0"/>
              <a:pPr eaLnBrk="1" hangingPunct="1"/>
              <a:t>6</a:t>
            </a:fld>
            <a:endParaRPr lang="en-US" altLang="en-US" sz="1200" smtClean="0"/>
          </a:p>
        </p:txBody>
      </p:sp>
    </p:spTree>
    <p:extLst>
      <p:ext uri="{BB962C8B-B14F-4D97-AF65-F5344CB8AC3E}">
        <p14:creationId xmlns:p14="http://schemas.microsoft.com/office/powerpoint/2010/main" val="401349891"/>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sz="3600" b="1" dirty="0" smtClean="0">
                <a:latin typeface="Arial" pitchFamily="34" charset="0"/>
                <a:cs typeface="Arial" pitchFamily="34" charset="0"/>
              </a:rPr>
              <a:t>The Center’s </a:t>
            </a:r>
            <a:r>
              <a:rPr lang="en-US" sz="3600" b="1" dirty="0" smtClean="0">
                <a:latin typeface="Arial" pitchFamily="34" charset="0"/>
                <a:cs typeface="Arial" pitchFamily="34" charset="0"/>
              </a:rPr>
              <a:t>Projects Continued</a:t>
            </a:r>
            <a:endParaRPr lang="en-US" sz="3600" b="1" dirty="0" smtClean="0">
              <a:latin typeface="Arial" pitchFamily="34" charset="0"/>
              <a:cs typeface="Arial" pitchFamily="34" charset="0"/>
            </a:endParaRPr>
          </a:p>
        </p:txBody>
      </p:sp>
      <p:sp>
        <p:nvSpPr>
          <p:cNvPr id="19460" name="Rectangle 3"/>
          <p:cNvSpPr>
            <a:spLocks noGrp="1" noChangeArrowheads="1"/>
          </p:cNvSpPr>
          <p:nvPr>
            <p:ph type="body" idx="1"/>
          </p:nvPr>
        </p:nvSpPr>
        <p:spPr>
          <a:xfrm>
            <a:off x="457200" y="1612900"/>
            <a:ext cx="7772400" cy="4406900"/>
          </a:xfrm>
          <a:noFill/>
          <a:ln>
            <a:noFill/>
            <a:miter lim="800000"/>
            <a:headEnd/>
            <a:tailEnd/>
          </a:ln>
        </p:spPr>
        <p:txBody>
          <a:bodyPr>
            <a:normAutofit lnSpcReduction="10000"/>
          </a:bodyPr>
          <a:lstStyle/>
          <a:p>
            <a:pPr>
              <a:lnSpc>
                <a:spcPct val="80000"/>
              </a:lnSpc>
            </a:pPr>
            <a:r>
              <a:rPr lang="en-US" sz="2400" b="1" dirty="0">
                <a:latin typeface="+mj-lt"/>
              </a:rPr>
              <a:t>Study VI:</a:t>
            </a:r>
            <a:r>
              <a:rPr lang="en-US" sz="2400" dirty="0">
                <a:latin typeface="+mj-lt"/>
              </a:rPr>
              <a:t> Training and Technical Assistance Survey of Part C &amp; 619 Coordinators</a:t>
            </a:r>
          </a:p>
          <a:p>
            <a:pPr>
              <a:lnSpc>
                <a:spcPct val="80000"/>
              </a:lnSpc>
            </a:pPr>
            <a:endParaRPr lang="en-US" sz="2400" b="1" dirty="0" smtClean="0">
              <a:latin typeface="+mj-lt"/>
            </a:endParaRPr>
          </a:p>
          <a:p>
            <a:pPr>
              <a:lnSpc>
                <a:spcPct val="80000"/>
              </a:lnSpc>
            </a:pPr>
            <a:r>
              <a:rPr lang="en-US" sz="2400" b="1" dirty="0" smtClean="0">
                <a:latin typeface="+mj-lt"/>
              </a:rPr>
              <a:t>Study </a:t>
            </a:r>
            <a:r>
              <a:rPr lang="en-US" sz="2400" b="1" dirty="0">
                <a:latin typeface="+mj-lt"/>
              </a:rPr>
              <a:t>VII:</a:t>
            </a:r>
            <a:r>
              <a:rPr lang="en-US" sz="2400" dirty="0">
                <a:latin typeface="+mj-lt"/>
              </a:rPr>
              <a:t> Confidence and Competence of 619/Part C Service Providers</a:t>
            </a:r>
          </a:p>
          <a:p>
            <a:pPr eaLnBrk="1" hangingPunct="1">
              <a:lnSpc>
                <a:spcPct val="80000"/>
              </a:lnSpc>
            </a:pPr>
            <a:endParaRPr lang="en-US" sz="2400" b="1" dirty="0" smtClean="0">
              <a:latin typeface="+mj-lt"/>
            </a:endParaRPr>
          </a:p>
          <a:p>
            <a:pPr eaLnBrk="1" hangingPunct="1">
              <a:lnSpc>
                <a:spcPct val="80000"/>
              </a:lnSpc>
            </a:pPr>
            <a:r>
              <a:rPr lang="en-US" sz="2400" b="1" dirty="0" smtClean="0">
                <a:latin typeface="+mj-lt"/>
              </a:rPr>
              <a:t>Study VIII:  </a:t>
            </a:r>
            <a:r>
              <a:rPr lang="en-US" sz="2400" dirty="0" smtClean="0">
                <a:latin typeface="+mj-lt"/>
              </a:rPr>
              <a:t>Alignment of ECSE Higher Education Curricula with National Personnel Standards</a:t>
            </a:r>
          </a:p>
          <a:p>
            <a:pPr eaLnBrk="1" hangingPunct="1">
              <a:lnSpc>
                <a:spcPct val="80000"/>
              </a:lnSpc>
              <a:buFont typeface="Wingdings" pitchFamily="2" charset="2"/>
              <a:buNone/>
            </a:pPr>
            <a:endParaRPr lang="en-US" sz="2400" dirty="0" smtClean="0">
              <a:latin typeface="+mj-lt"/>
            </a:endParaRPr>
          </a:p>
          <a:p>
            <a:pPr eaLnBrk="1" hangingPunct="1">
              <a:lnSpc>
                <a:spcPct val="80000"/>
              </a:lnSpc>
            </a:pPr>
            <a:r>
              <a:rPr lang="en-US" sz="2400" b="1" dirty="0" smtClean="0">
                <a:latin typeface="+mj-lt"/>
              </a:rPr>
              <a:t>Study IX:</a:t>
            </a:r>
            <a:r>
              <a:rPr lang="en-US" sz="2400" dirty="0" smtClean="0">
                <a:latin typeface="+mj-lt"/>
              </a:rPr>
              <a:t>  Parent Perceptions of Confidence and Competence of 619/Part C Service Providers</a:t>
            </a:r>
          </a:p>
          <a:p>
            <a:pPr eaLnBrk="1" hangingPunct="1">
              <a:lnSpc>
                <a:spcPct val="80000"/>
              </a:lnSpc>
              <a:buFont typeface="Wingdings" pitchFamily="2" charset="2"/>
              <a:buNone/>
            </a:pPr>
            <a:endParaRPr lang="en-US" sz="2400" dirty="0" smtClean="0">
              <a:latin typeface="+mj-lt"/>
            </a:endParaRPr>
          </a:p>
          <a:p>
            <a:pPr eaLnBrk="1" hangingPunct="1">
              <a:lnSpc>
                <a:spcPct val="80000"/>
              </a:lnSpc>
            </a:pPr>
            <a:r>
              <a:rPr lang="en-US" sz="2400" b="1" dirty="0" smtClean="0">
                <a:latin typeface="+mj-lt"/>
              </a:rPr>
              <a:t>Study X:</a:t>
            </a:r>
            <a:r>
              <a:rPr lang="en-US" sz="2400" dirty="0" smtClean="0">
                <a:latin typeface="+mj-lt"/>
              </a:rPr>
              <a:t> Case Studies Highlighting States from Study VI on Training and TA</a:t>
            </a:r>
          </a:p>
          <a:p>
            <a:pPr eaLnBrk="1" hangingPunct="1">
              <a:lnSpc>
                <a:spcPct val="80000"/>
              </a:lnSpc>
              <a:buFont typeface="Wingdings" pitchFamily="2" charset="2"/>
              <a:buNone/>
            </a:pPr>
            <a:endParaRPr lang="en-US" sz="2400" dirty="0" smtClean="0">
              <a:latin typeface="+mj-lt"/>
            </a:endParaRPr>
          </a:p>
        </p:txBody>
      </p:sp>
      <p:sp>
        <p:nvSpPr>
          <p:cNvPr id="1945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Garamond" pitchFamily="18" charset="0"/>
              </a:defRPr>
            </a:lvl1pPr>
            <a:lvl2pPr marL="742950" indent="-285750" eaLnBrk="0" hangingPunct="0">
              <a:defRPr sz="2000">
                <a:solidFill>
                  <a:schemeClr val="tx1"/>
                </a:solidFill>
                <a:latin typeface="Garamond" pitchFamily="18" charset="0"/>
              </a:defRPr>
            </a:lvl2pPr>
            <a:lvl3pPr marL="1143000" indent="-228600" eaLnBrk="0" hangingPunct="0">
              <a:defRPr sz="2000">
                <a:solidFill>
                  <a:schemeClr val="tx1"/>
                </a:solidFill>
                <a:latin typeface="Garamond" pitchFamily="18" charset="0"/>
              </a:defRPr>
            </a:lvl3pPr>
            <a:lvl4pPr marL="1600200" indent="-228600" eaLnBrk="0" hangingPunct="0">
              <a:defRPr sz="2000">
                <a:solidFill>
                  <a:schemeClr val="tx1"/>
                </a:solidFill>
                <a:latin typeface="Garamond" pitchFamily="18" charset="0"/>
              </a:defRPr>
            </a:lvl4pPr>
            <a:lvl5pPr marL="2057400" indent="-228600" eaLnBrk="0" hangingPunct="0">
              <a:defRPr sz="2000">
                <a:solidFill>
                  <a:schemeClr val="tx1"/>
                </a:solidFill>
                <a:latin typeface="Garamond" pitchFamily="18" charset="0"/>
              </a:defRPr>
            </a:lvl5pPr>
            <a:lvl6pPr marL="25146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6pPr>
            <a:lvl7pPr marL="29718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7pPr>
            <a:lvl8pPr marL="34290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8pPr>
            <a:lvl9pPr marL="3886200" indent="-228600" algn="ctr"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Garamond" pitchFamily="18" charset="0"/>
              </a:defRPr>
            </a:lvl9pPr>
          </a:lstStyle>
          <a:p>
            <a:pPr eaLnBrk="1" hangingPunct="1"/>
            <a:fld id="{E43F99CB-5FC6-4F11-82BC-22CD7FCCE138}" type="slidenum">
              <a:rPr lang="en-US" altLang="en-US" sz="1200" smtClean="0"/>
              <a:pPr eaLnBrk="1" hangingPunct="1"/>
              <a:t>7</a:t>
            </a:fld>
            <a:endParaRPr lang="en-US" altLang="en-US" sz="1200" smtClean="0"/>
          </a:p>
        </p:txBody>
      </p:sp>
    </p:spTree>
    <p:extLst>
      <p:ext uri="{BB962C8B-B14F-4D97-AF65-F5344CB8AC3E}">
        <p14:creationId xmlns:p14="http://schemas.microsoft.com/office/powerpoint/2010/main" val="2075790311"/>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676400"/>
            <a:ext cx="7620000" cy="1143000"/>
          </a:xfrm>
        </p:spPr>
        <p:txBody>
          <a:bodyPr/>
          <a:lstStyle/>
          <a:p>
            <a:pPr algn="ctr"/>
            <a:r>
              <a:rPr lang="en-US" b="1" dirty="0" smtClean="0">
                <a:latin typeface="Arial" panose="020B0604020202020204" pitchFamily="34" charset="0"/>
                <a:cs typeface="Arial" panose="020B0604020202020204" pitchFamily="34" charset="0"/>
              </a:rPr>
              <a:t>HOW DO WE GET THERE?</a:t>
            </a:r>
            <a:endParaRPr lang="en-US" b="1"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457200" y="2362200"/>
            <a:ext cx="7620000" cy="4038600"/>
          </a:xfrm>
        </p:spPr>
        <p:txBody>
          <a:bodyPr>
            <a:normAutofit/>
          </a:bodyPr>
          <a:lstStyle/>
          <a:p>
            <a:pPr marL="0" indent="0" algn="ctr">
              <a:buNone/>
            </a:pPr>
            <a:endParaRPr lang="en-US" sz="4000" b="1" dirty="0" smtClean="0">
              <a:latin typeface="Arial" panose="020B0604020202020204" pitchFamily="34" charset="0"/>
              <a:cs typeface="Arial" panose="020B0604020202020204" pitchFamily="34" charset="0"/>
            </a:endParaRPr>
          </a:p>
          <a:p>
            <a:pPr marL="0" indent="0" algn="ctr">
              <a:buNone/>
            </a:pPr>
            <a:r>
              <a:rPr lang="en-US" sz="4000" b="1" dirty="0" smtClean="0">
                <a:latin typeface="Arial" panose="020B0604020202020204" pitchFamily="34" charset="0"/>
                <a:cs typeface="Arial" panose="020B0604020202020204" pitchFamily="34" charset="0"/>
              </a:rPr>
              <a:t>Comprehensive </a:t>
            </a:r>
            <a:r>
              <a:rPr lang="en-US" sz="4000" b="1" dirty="0">
                <a:latin typeface="Arial" panose="020B0604020202020204" pitchFamily="34" charset="0"/>
                <a:cs typeface="Arial" panose="020B0604020202020204" pitchFamily="34" charset="0"/>
              </a:rPr>
              <a:t>S</a:t>
            </a:r>
            <a:r>
              <a:rPr lang="en-US" sz="4000" b="1" dirty="0" smtClean="0">
                <a:latin typeface="Arial" panose="020B0604020202020204" pitchFamily="34" charset="0"/>
                <a:cs typeface="Arial" panose="020B0604020202020204" pitchFamily="34" charset="0"/>
              </a:rPr>
              <a:t>ystem </a:t>
            </a:r>
            <a:r>
              <a:rPr lang="en-US" sz="4000" b="1" dirty="0">
                <a:latin typeface="Arial" panose="020B0604020202020204" pitchFamily="34" charset="0"/>
                <a:cs typeface="Arial" panose="020B0604020202020204" pitchFamily="34" charset="0"/>
              </a:rPr>
              <a:t>of </a:t>
            </a:r>
            <a:r>
              <a:rPr lang="en-US" sz="4000" b="1" dirty="0" smtClean="0">
                <a:latin typeface="Arial" panose="020B0604020202020204" pitchFamily="34" charset="0"/>
                <a:cs typeface="Arial" panose="020B0604020202020204" pitchFamily="34" charset="0"/>
              </a:rPr>
              <a:t>Personal Development </a:t>
            </a:r>
          </a:p>
          <a:p>
            <a:pPr marL="0" indent="0" algn="ctr">
              <a:buNone/>
            </a:pPr>
            <a:r>
              <a:rPr lang="en-US" sz="4000" b="1" dirty="0" smtClean="0">
                <a:latin typeface="Arial" panose="020B0604020202020204" pitchFamily="34" charset="0"/>
                <a:cs typeface="Arial" panose="020B0604020202020204" pitchFamily="34" charset="0"/>
              </a:rPr>
              <a:t>(P.L. 94-142)</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3580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1301" y="2362200"/>
            <a:ext cx="7620000" cy="1524000"/>
          </a:xfrm>
        </p:spPr>
        <p:txBody>
          <a:bodyPr/>
          <a:lstStyle/>
          <a:p>
            <a:pPr algn="ctr">
              <a:spcAft>
                <a:spcPts val="1800"/>
              </a:spcAft>
            </a:pPr>
            <a:r>
              <a:rPr lang="en-US" sz="3600" b="1" dirty="0">
                <a:latin typeface="Arial" panose="020B0604020202020204" pitchFamily="34" charset="0"/>
                <a:cs typeface="Arial" panose="020B0604020202020204" pitchFamily="34" charset="0"/>
              </a:rPr>
              <a:t>A Comprehensive System of </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Personal Development </a:t>
            </a:r>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the early childhood workforce who serve infants, toddlers and preschool children with disabilities and their families </a:t>
            </a: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a:r>
            <a:br>
              <a:rPr lang="en-US" sz="3600" b="1" dirty="0">
                <a:latin typeface="Arial" panose="020B0604020202020204" pitchFamily="34" charset="0"/>
                <a:cs typeface="Arial" panose="020B0604020202020204" pitchFamily="34" charset="0"/>
              </a:rPr>
            </a:br>
            <a:endParaRPr lang="en-US" sz="3600" dirty="0"/>
          </a:p>
        </p:txBody>
      </p:sp>
      <p:sp>
        <p:nvSpPr>
          <p:cNvPr id="2" name="Rectangle 1"/>
          <p:cNvSpPr/>
          <p:nvPr/>
        </p:nvSpPr>
        <p:spPr>
          <a:xfrm>
            <a:off x="397476" y="4495800"/>
            <a:ext cx="7743825" cy="1569660"/>
          </a:xfrm>
          <a:prstGeom prst="rect">
            <a:avLst/>
          </a:prstGeom>
        </p:spPr>
        <p:txBody>
          <a:bodyPr wrap="square">
            <a:spAutoFit/>
          </a:bodyPr>
          <a:lstStyle/>
          <a:p>
            <a:pPr lvl="0" algn="ctr"/>
            <a:r>
              <a:rPr lang="en-US" sz="3200" b="1" dirty="0" smtClean="0">
                <a:solidFill>
                  <a:schemeClr val="tx2"/>
                </a:solidFill>
                <a:latin typeface="Arial" panose="020B0604020202020204" pitchFamily="34" charset="0"/>
                <a:cs typeface="Arial" panose="020B0604020202020204" pitchFamily="34" charset="0"/>
              </a:rPr>
              <a:t>is </a:t>
            </a:r>
            <a:r>
              <a:rPr lang="en-US" sz="3200" b="1" dirty="0">
                <a:solidFill>
                  <a:schemeClr val="tx2"/>
                </a:solidFill>
                <a:latin typeface="Arial" panose="020B0604020202020204" pitchFamily="34" charset="0"/>
                <a:cs typeface="Arial" panose="020B0604020202020204" pitchFamily="34" charset="0"/>
              </a:rPr>
              <a:t>a </a:t>
            </a:r>
            <a:r>
              <a:rPr lang="en-US" sz="3200" b="1" i="1" dirty="0">
                <a:solidFill>
                  <a:schemeClr val="tx2"/>
                </a:solidFill>
                <a:latin typeface="Arial" panose="020B0604020202020204" pitchFamily="34" charset="0"/>
                <a:cs typeface="Arial" panose="020B0604020202020204" pitchFamily="34" charset="0"/>
              </a:rPr>
              <a:t>necessary</a:t>
            </a:r>
            <a:r>
              <a:rPr lang="en-US" sz="3200" b="1" dirty="0">
                <a:solidFill>
                  <a:schemeClr val="tx2"/>
                </a:solidFill>
                <a:latin typeface="Arial" panose="020B0604020202020204" pitchFamily="34" charset="0"/>
                <a:cs typeface="Arial" panose="020B0604020202020204" pitchFamily="34" charset="0"/>
              </a:rPr>
              <a:t> and </a:t>
            </a:r>
            <a:r>
              <a:rPr lang="en-US" sz="3200" b="1" i="1" dirty="0">
                <a:solidFill>
                  <a:schemeClr val="tx2"/>
                </a:solidFill>
                <a:latin typeface="Arial" panose="020B0604020202020204" pitchFamily="34" charset="0"/>
                <a:cs typeface="Arial" panose="020B0604020202020204" pitchFamily="34" charset="0"/>
              </a:rPr>
              <a:t>integral</a:t>
            </a:r>
            <a:r>
              <a:rPr lang="en-US" sz="3200" b="1" dirty="0">
                <a:solidFill>
                  <a:schemeClr val="tx2"/>
                </a:solidFill>
                <a:latin typeface="Arial" panose="020B0604020202020204" pitchFamily="34" charset="0"/>
                <a:cs typeface="Arial" panose="020B0604020202020204" pitchFamily="34" charset="0"/>
              </a:rPr>
              <a:t> </a:t>
            </a:r>
            <a:endParaRPr lang="en-US" sz="3200" b="1" dirty="0" smtClean="0">
              <a:solidFill>
                <a:schemeClr val="tx2"/>
              </a:solidFill>
              <a:latin typeface="Arial" panose="020B0604020202020204" pitchFamily="34" charset="0"/>
              <a:cs typeface="Arial" panose="020B0604020202020204" pitchFamily="34" charset="0"/>
            </a:endParaRPr>
          </a:p>
          <a:p>
            <a:pPr lvl="0" algn="ctr"/>
            <a:r>
              <a:rPr lang="en-US" sz="3200" b="1" dirty="0" smtClean="0">
                <a:solidFill>
                  <a:schemeClr val="tx2"/>
                </a:solidFill>
                <a:latin typeface="Arial" panose="020B0604020202020204" pitchFamily="34" charset="0"/>
                <a:cs typeface="Arial" panose="020B0604020202020204" pitchFamily="34" charset="0"/>
              </a:rPr>
              <a:t>quality </a:t>
            </a:r>
            <a:r>
              <a:rPr lang="en-US" sz="3200" b="1" dirty="0">
                <a:solidFill>
                  <a:schemeClr val="tx2"/>
                </a:solidFill>
                <a:latin typeface="Arial" panose="020B0604020202020204" pitchFamily="34" charset="0"/>
                <a:cs typeface="Arial" panose="020B0604020202020204" pitchFamily="34" charset="0"/>
              </a:rPr>
              <a:t>indicator of </a:t>
            </a:r>
            <a:endParaRPr lang="en-US" sz="3200" b="1" dirty="0" smtClean="0">
              <a:solidFill>
                <a:schemeClr val="tx2"/>
              </a:solidFill>
              <a:latin typeface="Arial" panose="020B0604020202020204" pitchFamily="34" charset="0"/>
              <a:cs typeface="Arial" panose="020B0604020202020204" pitchFamily="34" charset="0"/>
            </a:endParaRPr>
          </a:p>
          <a:p>
            <a:pPr lvl="0" algn="ctr"/>
            <a:r>
              <a:rPr lang="en-US" sz="3200" b="1" dirty="0" smtClean="0">
                <a:solidFill>
                  <a:schemeClr val="tx2"/>
                </a:solidFill>
                <a:latin typeface="Arial" panose="020B0604020202020204" pitchFamily="34" charset="0"/>
                <a:cs typeface="Arial" panose="020B0604020202020204" pitchFamily="34" charset="0"/>
              </a:rPr>
              <a:t>an </a:t>
            </a:r>
            <a:r>
              <a:rPr lang="en-US" sz="3200" b="1" dirty="0">
                <a:solidFill>
                  <a:schemeClr val="tx2"/>
                </a:solidFill>
                <a:latin typeface="Arial" panose="020B0604020202020204" pitchFamily="34" charset="0"/>
                <a:cs typeface="Arial" panose="020B0604020202020204" pitchFamily="34" charset="0"/>
              </a:rPr>
              <a:t>early childhood service system</a:t>
            </a:r>
          </a:p>
        </p:txBody>
      </p:sp>
    </p:spTree>
    <p:extLst>
      <p:ext uri="{BB962C8B-B14F-4D97-AF65-F5344CB8AC3E}">
        <p14:creationId xmlns:p14="http://schemas.microsoft.com/office/powerpoint/2010/main" val="15005025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0">
      <a:dk1>
        <a:srgbClr val="2F2B20"/>
      </a:dk1>
      <a:lt1>
        <a:srgbClr val="FFFFFF"/>
      </a:lt1>
      <a:dk2>
        <a:srgbClr val="002060"/>
      </a:dk2>
      <a:lt2>
        <a:srgbClr val="DFDCB7"/>
      </a:lt2>
      <a:accent1>
        <a:srgbClr val="C8A464"/>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2092</TotalTime>
  <Words>1883</Words>
  <Application>Microsoft Office PowerPoint</Application>
  <PresentationFormat>On-screen Show (4:3)</PresentationFormat>
  <Paragraphs>472</Paragraphs>
  <Slides>48</Slides>
  <Notes>15</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Adjacency</vt:lpstr>
      <vt:lpstr>Updates on Early Childhood Personnel Center (ECPC) Activities and Outcomes</vt:lpstr>
      <vt:lpstr>LOGIC: If we want improved outcomes for infants and young children with disabilities and their families, THEN………… </vt:lpstr>
      <vt:lpstr>Early Childhood Intervention Personnel  Competencies</vt:lpstr>
      <vt:lpstr>General Role of Service Providers</vt:lpstr>
      <vt:lpstr>Personnel Preparation: What we Know and What we Need to Know  UCONNUCEDD.ORG</vt:lpstr>
      <vt:lpstr>The Center’s Projects</vt:lpstr>
      <vt:lpstr>The Center’s Projects Continued</vt:lpstr>
      <vt:lpstr>HOW DO WE GET THERE?</vt:lpstr>
      <vt:lpstr>A Comprehensive System of  Personal Development   for the early childhood workforce who serve infants, toddlers and preschool children with disabilities and their families   </vt:lpstr>
      <vt:lpstr>Comprehensive System of Personnel Development</vt:lpstr>
      <vt:lpstr> Early Childhood Personnel Center </vt:lpstr>
      <vt:lpstr>    ECPC  Framework</vt:lpstr>
      <vt:lpstr>Outputs of the Center</vt:lpstr>
      <vt:lpstr> Knowledge Development </vt:lpstr>
      <vt:lpstr>National Data Base of Personnel Standards</vt:lpstr>
      <vt:lpstr>National Data Base of CSPD Components</vt:lpstr>
      <vt:lpstr>Literature Syntheses</vt:lpstr>
      <vt:lpstr>National Initiative on Cross Disciplinary Standards</vt:lpstr>
      <vt:lpstr> Leadership and Coordination </vt:lpstr>
      <vt:lpstr>Technical Assistance</vt:lpstr>
      <vt:lpstr>How Will We Do This ?</vt:lpstr>
      <vt:lpstr>Building a Model</vt:lpstr>
      <vt:lpstr>Content: Comprehensive System of Personnel Development </vt:lpstr>
      <vt:lpstr>Needs Assessment</vt:lpstr>
      <vt:lpstr>Needs Assessment </vt:lpstr>
      <vt:lpstr>CSPD Baseline Data (%):  Needs Assessment</vt:lpstr>
      <vt:lpstr>Personnel Standards</vt:lpstr>
      <vt:lpstr>CSPD Baseline Data (%):  Personnel Standards</vt:lpstr>
      <vt:lpstr>Preservice</vt:lpstr>
      <vt:lpstr>CSPD Baseline Data (%): Preservice</vt:lpstr>
      <vt:lpstr>Inservice</vt:lpstr>
      <vt:lpstr>CSPD Baseline Data (%): Inservice</vt:lpstr>
      <vt:lpstr>Technical Assistance </vt:lpstr>
      <vt:lpstr>CSPD Baseline Data (%):  Technical Assistance</vt:lpstr>
      <vt:lpstr>Evaluation</vt:lpstr>
      <vt:lpstr>CSPD Baseline Data (%): Evaluation</vt:lpstr>
      <vt:lpstr>Method: Implementation Framework</vt:lpstr>
      <vt:lpstr>What Do We Mean by Implementation?</vt:lpstr>
      <vt:lpstr>Through Strategic Planning</vt:lpstr>
      <vt:lpstr>Strategic Planning for a CSPD </vt:lpstr>
      <vt:lpstr>Process</vt:lpstr>
      <vt:lpstr>Phase I Sequence</vt:lpstr>
      <vt:lpstr>Phase II: Model Replication</vt:lpstr>
      <vt:lpstr> WHEN WE…….</vt:lpstr>
      <vt:lpstr> Scaling UP a CSPD  with Fidelity </vt:lpstr>
      <vt:lpstr>TA Outcomes: ECPC: Where Are We Now?</vt:lpstr>
      <vt:lpstr>Discussion Questions</vt:lpstr>
      <vt:lpstr>The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Updates on Early Childhood Personnel Center Activities and Outcomes</dc:title>
  <dc:subject>Updates on Early Childhood Personnel Center Activities and Outcomes</dc:subject>
  <dc:creator>Office of Special Education Programs (OSEP)</dc:creator>
  <cp:lastModifiedBy>Linda Pady</cp:lastModifiedBy>
  <cp:revision>108</cp:revision>
  <dcterms:created xsi:type="dcterms:W3CDTF">2013-06-26T14:00:12Z</dcterms:created>
  <dcterms:modified xsi:type="dcterms:W3CDTF">2014-07-11T22:12:32Z</dcterms:modified>
  <cp:category>Public Domain</cp:category>
</cp:coreProperties>
</file>