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30" r:id="rId3"/>
    <p:sldMasterId id="2147483771" r:id="rId4"/>
    <p:sldMasterId id="2147483773" r:id="rId5"/>
    <p:sldMasterId id="2147483775" r:id="rId6"/>
    <p:sldMasterId id="2147483777" r:id="rId7"/>
    <p:sldMasterId id="2147483779" r:id="rId8"/>
  </p:sldMasterIdLst>
  <p:notesMasterIdLst>
    <p:notesMasterId r:id="rId30"/>
  </p:notesMasterIdLst>
  <p:sldIdLst>
    <p:sldId id="257" r:id="rId9"/>
    <p:sldId id="280" r:id="rId10"/>
    <p:sldId id="309" r:id="rId11"/>
    <p:sldId id="264" r:id="rId12"/>
    <p:sldId id="397" r:id="rId13"/>
    <p:sldId id="338" r:id="rId14"/>
    <p:sldId id="342" r:id="rId15"/>
    <p:sldId id="412" r:id="rId16"/>
    <p:sldId id="359" r:id="rId17"/>
    <p:sldId id="381" r:id="rId18"/>
    <p:sldId id="405" r:id="rId19"/>
    <p:sldId id="384" r:id="rId20"/>
    <p:sldId id="406" r:id="rId21"/>
    <p:sldId id="407" r:id="rId22"/>
    <p:sldId id="408" r:id="rId23"/>
    <p:sldId id="371" r:id="rId24"/>
    <p:sldId id="409" r:id="rId25"/>
    <p:sldId id="366" r:id="rId26"/>
    <p:sldId id="260" r:id="rId27"/>
    <p:sldId id="411" r:id="rId28"/>
    <p:sldId id="372" r:id="rId29"/>
  </p:sldIdLst>
  <p:sldSz cx="9144000" cy="6858000" type="screen4x3"/>
  <p:notesSz cx="7162800" cy="9448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86441" autoAdjust="0"/>
  </p:normalViewPr>
  <p:slideViewPr>
    <p:cSldViewPr>
      <p:cViewPr>
        <p:scale>
          <a:sx n="50" d="100"/>
          <a:sy n="50" d="100"/>
        </p:scale>
        <p:origin x="-1584"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0"/>
    </p:cViewPr>
  </p:sorterViewPr>
  <p:notesViewPr>
    <p:cSldViewPr>
      <p:cViewPr>
        <p:scale>
          <a:sx n="82" d="100"/>
          <a:sy n="82" d="100"/>
        </p:scale>
        <p:origin x="-1908" y="504"/>
      </p:cViewPr>
      <p:guideLst>
        <p:guide orient="horz" pos="2976"/>
        <p:guide pos="22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7.0911708953047534E-2"/>
          <c:y val="3.0831228624714793E-2"/>
          <c:w val="0.91211298240497718"/>
          <c:h val="0.85439739564817474"/>
        </c:manualLayout>
      </c:layout>
      <c:bar3DChart>
        <c:barDir val="col"/>
        <c:grouping val="stacked"/>
        <c:varyColors val="0"/>
        <c:ser>
          <c:idx val="0"/>
          <c:order val="0"/>
          <c:tx>
            <c:strRef>
              <c:f>Sheet1!$B$1</c:f>
              <c:strCache>
                <c:ptCount val="1"/>
                <c:pt idx="0">
                  <c:v>Column4</c:v>
                </c:pt>
              </c:strCache>
            </c:strRef>
          </c:tx>
          <c:spPr>
            <a:solidFill>
              <a:srgbClr val="C00000"/>
            </a:solidFill>
          </c:spPr>
          <c:invertIfNegative val="0"/>
          <c:dPt>
            <c:idx val="1"/>
            <c:invertIfNegative val="0"/>
            <c:bubble3D val="0"/>
            <c:spPr>
              <a:solidFill>
                <a:srgbClr val="4F81BD">
                  <a:lumMod val="75000"/>
                </a:srgbClr>
              </a:solidFill>
            </c:spPr>
          </c:dPt>
          <c:dPt>
            <c:idx val="2"/>
            <c:invertIfNegative val="0"/>
            <c:bubble3D val="0"/>
            <c:spPr>
              <a:solidFill>
                <a:srgbClr val="FFC000"/>
              </a:solidFill>
            </c:spPr>
          </c:dPt>
          <c:dPt>
            <c:idx val="3"/>
            <c:invertIfNegative val="0"/>
            <c:bubble3D val="0"/>
            <c:spPr>
              <a:solidFill>
                <a:srgbClr val="00B050"/>
              </a:solidFill>
            </c:spPr>
          </c:dPt>
          <c:dPt>
            <c:idx val="5"/>
            <c:invertIfNegative val="0"/>
            <c:bubble3D val="0"/>
            <c:spPr>
              <a:solidFill>
                <a:srgbClr val="0070C0"/>
              </a:solidFill>
            </c:spPr>
          </c:dPt>
          <c:dLbls>
            <c:dLbl>
              <c:idx val="0"/>
              <c:layout>
                <c:manualLayout>
                  <c:x val="1.0802469135802469E-2"/>
                  <c:y val="-0.22728864553245354"/>
                </c:manualLayout>
              </c:layout>
              <c:spPr/>
              <c:txPr>
                <a:bodyPr/>
                <a:lstStyle/>
                <a:p>
                  <a:pPr>
                    <a:defRPr/>
                  </a:pPr>
                  <a:endParaRPr lang="en-US"/>
                </a:p>
              </c:txPr>
              <c:showLegendKey val="0"/>
              <c:showVal val="1"/>
              <c:showCatName val="0"/>
              <c:showSerName val="0"/>
              <c:showPercent val="0"/>
              <c:showBubbleSize val="0"/>
            </c:dLbl>
            <c:dLbl>
              <c:idx val="1"/>
              <c:layout>
                <c:manualLayout>
                  <c:x val="1.5432098765432098E-2"/>
                  <c:y val="-0.21887054754977006"/>
                </c:manualLayout>
              </c:layout>
              <c:spPr/>
              <c:txPr>
                <a:bodyPr/>
                <a:lstStyle/>
                <a:p>
                  <a:pPr>
                    <a:defRPr/>
                  </a:pPr>
                  <a:endParaRPr lang="en-US"/>
                </a:p>
              </c:txPr>
              <c:showLegendKey val="0"/>
              <c:showVal val="1"/>
              <c:showCatName val="0"/>
              <c:showSerName val="0"/>
              <c:showPercent val="0"/>
              <c:showBubbleSize val="0"/>
            </c:dLbl>
            <c:dLbl>
              <c:idx val="2"/>
              <c:layout>
                <c:manualLayout>
                  <c:x val="1.0802469135802469E-2"/>
                  <c:y val="-0.34233598462912757"/>
                </c:manualLayout>
              </c:layout>
              <c:spPr/>
              <c:txPr>
                <a:bodyPr/>
                <a:lstStyle/>
                <a:p>
                  <a:pPr>
                    <a:defRPr/>
                  </a:pPr>
                  <a:endParaRPr lang="en-US"/>
                </a:p>
              </c:txPr>
              <c:showLegendKey val="0"/>
              <c:showVal val="1"/>
              <c:showCatName val="0"/>
              <c:showSerName val="0"/>
              <c:showPercent val="0"/>
              <c:showBubbleSize val="0"/>
            </c:dLbl>
            <c:dLbl>
              <c:idx val="3"/>
              <c:layout>
                <c:manualLayout>
                  <c:x val="1.3888888888888888E-2"/>
                  <c:y val="-0.38442647454254486"/>
                </c:manualLayout>
              </c:layout>
              <c:tx>
                <c:rich>
                  <a:bodyPr/>
                  <a:lstStyle/>
                  <a:p>
                    <a:pPr>
                      <a:defRPr/>
                    </a:pPr>
                    <a:r>
                      <a:rPr lang="en-US" dirty="0" smtClean="0"/>
                      <a:t>100</a:t>
                    </a:r>
                    <a:endParaRPr lang="en-US" dirty="0"/>
                  </a:p>
                </c:rich>
              </c:tx>
              <c:spPr/>
              <c:showLegendKey val="0"/>
              <c:showVal val="0"/>
              <c:showCatName val="0"/>
              <c:showSerName val="0"/>
              <c:showPercent val="0"/>
              <c:showBubbleSize val="0"/>
            </c:dLbl>
            <c:dLbl>
              <c:idx val="4"/>
              <c:layout>
                <c:manualLayout>
                  <c:x val="1.2345679012345678E-2"/>
                  <c:y val="-0.32269375600286615"/>
                </c:manualLayout>
              </c:layout>
              <c:tx>
                <c:rich>
                  <a:bodyPr/>
                  <a:lstStyle/>
                  <a:p>
                    <a:pPr>
                      <a:defRPr/>
                    </a:pPr>
                    <a:r>
                      <a:rPr lang="en-US" dirty="0" smtClean="0"/>
                      <a:t>74.2</a:t>
                    </a:r>
                    <a:endParaRPr lang="en-US" dirty="0"/>
                  </a:p>
                </c:rich>
              </c:tx>
              <c:spPr/>
              <c:showLegendKey val="0"/>
              <c:showVal val="1"/>
              <c:showCatName val="0"/>
              <c:showSerName val="0"/>
              <c:showPercent val="0"/>
              <c:showBubbleSize val="0"/>
            </c:dLbl>
            <c:dLbl>
              <c:idx val="5"/>
              <c:layout>
                <c:manualLayout>
                  <c:x val="1.0802469135802469E-2"/>
                  <c:y val="-0.36759027857717796"/>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55.5</c:v>
                </c:pt>
                <c:pt idx="1">
                  <c:v>48.7</c:v>
                </c:pt>
                <c:pt idx="2">
                  <c:v>91.3</c:v>
                </c:pt>
                <c:pt idx="3">
                  <c:v>100</c:v>
                </c:pt>
                <c:pt idx="4">
                  <c:v>74</c:v>
                </c:pt>
                <c:pt idx="5">
                  <c:v>89</c:v>
                </c:pt>
              </c:numCache>
            </c:numRef>
          </c:val>
        </c:ser>
        <c:ser>
          <c:idx val="1"/>
          <c:order val="1"/>
          <c:tx>
            <c:strRef>
              <c:f>Sheet1!$C$1</c:f>
              <c:strCache>
                <c:ptCount val="1"/>
                <c:pt idx="0">
                  <c:v>Column5</c:v>
                </c:pt>
              </c:strCache>
            </c:strRef>
          </c:tx>
          <c:invertIfNegative val="0"/>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numCache>
            </c:numRef>
          </c:val>
        </c:ser>
        <c:dLbls>
          <c:showLegendKey val="0"/>
          <c:showVal val="0"/>
          <c:showCatName val="0"/>
          <c:showSerName val="0"/>
          <c:showPercent val="0"/>
          <c:showBubbleSize val="0"/>
        </c:dLbls>
        <c:gapWidth val="150"/>
        <c:shape val="cylinder"/>
        <c:axId val="44482944"/>
        <c:axId val="44484480"/>
        <c:axId val="0"/>
      </c:bar3DChart>
      <c:catAx>
        <c:axId val="44482944"/>
        <c:scaling>
          <c:orientation val="minMax"/>
        </c:scaling>
        <c:delete val="0"/>
        <c:axPos val="b"/>
        <c:numFmt formatCode="General" sourceLinked="1"/>
        <c:majorTickMark val="out"/>
        <c:minorTickMark val="none"/>
        <c:tickLblPos val="nextTo"/>
        <c:crossAx val="44484480"/>
        <c:crosses val="autoZero"/>
        <c:auto val="1"/>
        <c:lblAlgn val="ctr"/>
        <c:lblOffset val="100"/>
        <c:noMultiLvlLbl val="0"/>
      </c:catAx>
      <c:valAx>
        <c:axId val="44484480"/>
        <c:scaling>
          <c:orientation val="minMax"/>
        </c:scaling>
        <c:delete val="0"/>
        <c:axPos val="l"/>
        <c:majorGridlines/>
        <c:numFmt formatCode="General" sourceLinked="1"/>
        <c:majorTickMark val="out"/>
        <c:minorTickMark val="none"/>
        <c:tickLblPos val="nextTo"/>
        <c:crossAx val="44482944"/>
        <c:crosses val="autoZero"/>
        <c:crossBetween val="between"/>
      </c:valAx>
      <c:spPr>
        <a:noFill/>
        <a:ln w="25402">
          <a:noFill/>
        </a:ln>
      </c:spPr>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2275"/>
          </a:xfrm>
          <a:prstGeom prst="rect">
            <a:avLst/>
          </a:prstGeom>
        </p:spPr>
        <p:txBody>
          <a:bodyPr vert="horz" lIns="95253" tIns="47627" rIns="95253" bIns="47627" rtlCol="0"/>
          <a:lstStyle>
            <a:lvl1pPr algn="l" fontAlgn="auto">
              <a:spcBef>
                <a:spcPts val="0"/>
              </a:spcBef>
              <a:spcAft>
                <a:spcPts val="0"/>
              </a:spcAft>
              <a:defRPr sz="1300" dirty="0">
                <a:latin typeface="+mn-lt"/>
                <a:cs typeface="+mn-cs"/>
              </a:defRPr>
            </a:lvl1pPr>
          </a:lstStyle>
          <a:p>
            <a:pPr>
              <a:defRPr/>
            </a:pPr>
            <a:endParaRPr lang="en-US" dirty="0"/>
          </a:p>
        </p:txBody>
      </p:sp>
      <p:sp>
        <p:nvSpPr>
          <p:cNvPr id="3" name="Date Placeholder 2"/>
          <p:cNvSpPr>
            <a:spLocks noGrp="1"/>
          </p:cNvSpPr>
          <p:nvPr>
            <p:ph type="dt" idx="1"/>
          </p:nvPr>
        </p:nvSpPr>
        <p:spPr>
          <a:xfrm>
            <a:off x="4057262" y="0"/>
            <a:ext cx="3103880" cy="472275"/>
          </a:xfrm>
          <a:prstGeom prst="rect">
            <a:avLst/>
          </a:prstGeom>
        </p:spPr>
        <p:txBody>
          <a:bodyPr vert="horz" lIns="95253" tIns="47627" rIns="95253" bIns="47627" rtlCol="0"/>
          <a:lstStyle>
            <a:lvl1pPr algn="r" fontAlgn="auto">
              <a:spcBef>
                <a:spcPts val="0"/>
              </a:spcBef>
              <a:spcAft>
                <a:spcPts val="0"/>
              </a:spcAft>
              <a:defRPr sz="1300">
                <a:latin typeface="+mn-lt"/>
                <a:cs typeface="+mn-cs"/>
              </a:defRPr>
            </a:lvl1pPr>
          </a:lstStyle>
          <a:p>
            <a:pPr>
              <a:defRPr/>
            </a:pPr>
            <a:fld id="{5F4CBC8B-C0CE-4E6E-88B6-7EB68D304A41}" type="datetimeFigureOut">
              <a:rPr lang="en-US"/>
              <a:pPr>
                <a:defRPr/>
              </a:pPr>
              <a:t>7/29/2014</a:t>
            </a:fld>
            <a:endParaRPr lang="en-US" dirty="0"/>
          </a:p>
        </p:txBody>
      </p:sp>
      <p:sp>
        <p:nvSpPr>
          <p:cNvPr id="4" name="Slide Image Placeholder 3"/>
          <p:cNvSpPr>
            <a:spLocks noGrp="1" noRot="1" noChangeAspect="1"/>
          </p:cNvSpPr>
          <p:nvPr>
            <p:ph type="sldImg" idx="2"/>
          </p:nvPr>
        </p:nvSpPr>
        <p:spPr>
          <a:xfrm>
            <a:off x="1217613" y="708025"/>
            <a:ext cx="4727575" cy="3544888"/>
          </a:xfrm>
          <a:prstGeom prst="rect">
            <a:avLst/>
          </a:prstGeom>
          <a:noFill/>
          <a:ln w="12700">
            <a:solidFill>
              <a:prstClr val="black"/>
            </a:solidFill>
          </a:ln>
        </p:spPr>
        <p:txBody>
          <a:bodyPr vert="horz" lIns="95253" tIns="47627" rIns="95253" bIns="47627" rtlCol="0" anchor="ctr"/>
          <a:lstStyle/>
          <a:p>
            <a:pPr lvl="0"/>
            <a:endParaRPr lang="en-US" noProof="0" dirty="0" smtClean="0"/>
          </a:p>
        </p:txBody>
      </p:sp>
      <p:sp>
        <p:nvSpPr>
          <p:cNvPr id="5" name="Notes Placeholder 4"/>
          <p:cNvSpPr>
            <a:spLocks noGrp="1"/>
          </p:cNvSpPr>
          <p:nvPr>
            <p:ph type="body" sz="quarter" idx="3"/>
          </p:nvPr>
        </p:nvSpPr>
        <p:spPr>
          <a:xfrm>
            <a:off x="716280" y="4488265"/>
            <a:ext cx="5730240" cy="4252126"/>
          </a:xfrm>
          <a:prstGeom prst="rect">
            <a:avLst/>
          </a:prstGeom>
        </p:spPr>
        <p:txBody>
          <a:bodyPr vert="horz" lIns="95253" tIns="47627" rIns="95253" bIns="476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74875"/>
            <a:ext cx="3103880" cy="472275"/>
          </a:xfrm>
          <a:prstGeom prst="rect">
            <a:avLst/>
          </a:prstGeom>
        </p:spPr>
        <p:txBody>
          <a:bodyPr vert="horz" lIns="95253" tIns="47627" rIns="95253" bIns="47627" rtlCol="0" anchor="b"/>
          <a:lstStyle>
            <a:lvl1pPr algn="l" fontAlgn="auto">
              <a:spcBef>
                <a:spcPts val="0"/>
              </a:spcBef>
              <a:spcAft>
                <a:spcPts val="0"/>
              </a:spcAft>
              <a:defRPr sz="13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57262" y="8974875"/>
            <a:ext cx="3103880" cy="472275"/>
          </a:xfrm>
          <a:prstGeom prst="rect">
            <a:avLst/>
          </a:prstGeom>
        </p:spPr>
        <p:txBody>
          <a:bodyPr vert="horz" lIns="95253" tIns="47627" rIns="95253" bIns="47627" rtlCol="0" anchor="b"/>
          <a:lstStyle>
            <a:lvl1pPr algn="r" fontAlgn="auto">
              <a:spcBef>
                <a:spcPts val="0"/>
              </a:spcBef>
              <a:spcAft>
                <a:spcPts val="0"/>
              </a:spcAft>
              <a:defRPr sz="1300">
                <a:latin typeface="+mn-lt"/>
                <a:cs typeface="+mn-cs"/>
              </a:defRPr>
            </a:lvl1pPr>
          </a:lstStyle>
          <a:p>
            <a:pPr>
              <a:defRPr/>
            </a:pPr>
            <a:fld id="{AFD0358D-95C6-48A8-94A8-5F7637995205}" type="slidenum">
              <a:rPr lang="en-US"/>
              <a:pPr>
                <a:defRPr/>
              </a:pPr>
              <a:t>‹#›</a:t>
            </a:fld>
            <a:endParaRPr lang="en-US" dirty="0"/>
          </a:p>
        </p:txBody>
      </p:sp>
    </p:spTree>
    <p:extLst>
      <p:ext uri="{BB962C8B-B14F-4D97-AF65-F5344CB8AC3E}">
        <p14:creationId xmlns:p14="http://schemas.microsoft.com/office/powerpoint/2010/main" val="738521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4343"/>
            <a:r>
              <a:rPr lang="en-US" dirty="0" smtClean="0"/>
              <a:t>The Personnel Development Program (PDP) in OSEP is one of the Nation’s oldest and most prominent federal student financial aid programs, originating in 1958 under P. L. 85-926, the Education of Mentally Retarded Children Act for training personnel in mental retardation.  The need for well–prepared and skilled personnel to provide special education and related services to infants, toddlers, and children with disabilities and their families remains critical some fifty years later.  Today, Section 662 of the Individuals with Disabilities Education Act (IDEA) authorizes the preparation of special education and related service personnel and specifies the highly-qualified teacher requirements in Part B for special education teachers. </a:t>
            </a:r>
          </a:p>
          <a:p>
            <a:pPr defTabSz="934343" eaLnBrk="1" hangingPunct="1">
              <a:spcBef>
                <a:spcPct val="0"/>
              </a:spcBef>
            </a:pPr>
            <a:endParaRPr lang="en-US" dirty="0" smtClean="0"/>
          </a:p>
          <a:p>
            <a:pPr defTabSz="934343" eaLnBrk="1" hangingPunct="1">
              <a:spcBef>
                <a:spcPct val="0"/>
              </a:spcBef>
            </a:pPr>
            <a:endParaRPr lang="en-US" dirty="0" smtClean="0"/>
          </a:p>
          <a:p>
            <a:pPr defTabSz="934343"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313CF-229E-4E71-A379-2A9289020F39}"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measures use the number of completers in their calculation. </a:t>
            </a:r>
            <a:endParaRPr lang="en-US" dirty="0"/>
          </a:p>
        </p:txBody>
      </p:sp>
      <p:sp>
        <p:nvSpPr>
          <p:cNvPr id="4" name="Slide Number Placeholder 3"/>
          <p:cNvSpPr>
            <a:spLocks noGrp="1"/>
          </p:cNvSpPr>
          <p:nvPr>
            <p:ph type="sldNum" sz="quarter" idx="10"/>
          </p:nvPr>
        </p:nvSpPr>
        <p:spPr/>
        <p:txBody>
          <a:bodyPr/>
          <a:lstStyle/>
          <a:p>
            <a:fld id="{09C4D449-E941-4732-8A89-9FC63F3F70C9}" type="slidenum">
              <a:rPr lang="en-US" smtClean="0"/>
              <a:t>10</a:t>
            </a:fld>
            <a:endParaRPr lang="en-US" dirty="0"/>
          </a:p>
        </p:txBody>
      </p:sp>
    </p:spTree>
    <p:extLst>
      <p:ext uri="{BB962C8B-B14F-4D97-AF65-F5344CB8AC3E}">
        <p14:creationId xmlns:p14="http://schemas.microsoft.com/office/powerpoint/2010/main" val="5085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457">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147" indent="-296595">
              <a:defRPr>
                <a:solidFill>
                  <a:schemeClr val="tx1"/>
                </a:solidFill>
                <a:latin typeface="Calibri" pitchFamily="34" charset="0"/>
              </a:defRPr>
            </a:lvl2pPr>
            <a:lvl3pPr marL="1186381" indent="-237276">
              <a:defRPr>
                <a:solidFill>
                  <a:schemeClr val="tx1"/>
                </a:solidFill>
                <a:latin typeface="Calibri" pitchFamily="34" charset="0"/>
              </a:defRPr>
            </a:lvl3pPr>
            <a:lvl4pPr marL="1660933" indent="-237276">
              <a:defRPr>
                <a:solidFill>
                  <a:schemeClr val="tx1"/>
                </a:solidFill>
                <a:latin typeface="Calibri" pitchFamily="34" charset="0"/>
              </a:defRPr>
            </a:lvl4pPr>
            <a:lvl5pPr marL="2135486" indent="-237276">
              <a:defRPr>
                <a:solidFill>
                  <a:schemeClr val="tx1"/>
                </a:solidFill>
                <a:latin typeface="Calibri" pitchFamily="34" charset="0"/>
              </a:defRPr>
            </a:lvl5pPr>
            <a:lvl6pPr marL="2610037" indent="-237276" fontAlgn="base">
              <a:spcBef>
                <a:spcPct val="0"/>
              </a:spcBef>
              <a:spcAft>
                <a:spcPct val="0"/>
              </a:spcAft>
              <a:defRPr>
                <a:solidFill>
                  <a:schemeClr val="tx1"/>
                </a:solidFill>
                <a:latin typeface="Calibri" pitchFamily="34" charset="0"/>
              </a:defRPr>
            </a:lvl6pPr>
            <a:lvl7pPr marL="3084590" indent="-237276" fontAlgn="base">
              <a:spcBef>
                <a:spcPct val="0"/>
              </a:spcBef>
              <a:spcAft>
                <a:spcPct val="0"/>
              </a:spcAft>
              <a:defRPr>
                <a:solidFill>
                  <a:schemeClr val="tx1"/>
                </a:solidFill>
                <a:latin typeface="Calibri" pitchFamily="34" charset="0"/>
              </a:defRPr>
            </a:lvl7pPr>
            <a:lvl8pPr marL="3559142" indent="-237276" fontAlgn="base">
              <a:spcBef>
                <a:spcPct val="0"/>
              </a:spcBef>
              <a:spcAft>
                <a:spcPct val="0"/>
              </a:spcAft>
              <a:defRPr>
                <a:solidFill>
                  <a:schemeClr val="tx1"/>
                </a:solidFill>
                <a:latin typeface="Calibri" pitchFamily="34" charset="0"/>
              </a:defRPr>
            </a:lvl8pPr>
            <a:lvl9pPr marL="4033695" indent="-23727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312862-2720-45BC-AE6D-72EEAE95C7B6}" type="slidenum">
              <a:rPr lang="en-US" altLang="en-US">
                <a:solidFill>
                  <a:prstClr val="black"/>
                </a:solidFill>
              </a:rPr>
              <a:pPr fontAlgn="base">
                <a:spcBef>
                  <a:spcPct val="0"/>
                </a:spcBef>
                <a:spcAft>
                  <a:spcPct val="0"/>
                </a:spcAft>
              </a:pPr>
              <a:t>11</a:t>
            </a:fld>
            <a:endParaRPr lang="en-US"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row in this table repeats the data presented on the previous slide. Scholars who are not included in the first row are distributed over three categories: those that took a measure and did not pass, those that didn’t take any measures, and those for whom data on measure completion was not known. The final two categories were particularly problematic prior to FY 2009 with nearly half of scholars being reported in one of those categories. We saw significant improvement in FY 2009, but based on feedback in cognitive interviews, we believe there is still some confusion about the types of measures to be reported and that there is still potential for reducing the number of scholars who do not take any measures.</a:t>
            </a:r>
            <a:endParaRPr lang="en-US" dirty="0"/>
          </a:p>
        </p:txBody>
      </p:sp>
      <p:sp>
        <p:nvSpPr>
          <p:cNvPr id="4" name="Slide Number Placeholder 3"/>
          <p:cNvSpPr>
            <a:spLocks noGrp="1"/>
          </p:cNvSpPr>
          <p:nvPr>
            <p:ph type="sldNum" sz="quarter" idx="10"/>
          </p:nvPr>
        </p:nvSpPr>
        <p:spPr/>
        <p:txBody>
          <a:bodyPr/>
          <a:lstStyle/>
          <a:p>
            <a:fld id="{319B9413-0456-41A9-B02E-3CB13B9FA2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7457">
              <a:spcBef>
                <a:spcPct val="0"/>
              </a:spcBef>
            </a:pPr>
            <a:r>
              <a:rPr lang="en-US" altLang="en-US" dirty="0" smtClean="0"/>
              <a:t>(Measure 2.1 of 4) The numerator for this percentage is based on SDR Section E, Item 11. It is the number of scholars who exited training prior to completion due to poor academic performance. This includes scholars who exited for poor academic or field-based performance alone or in combination with another exit reason. The denominator is based on SDR Section C, Item 6. It is the number of scholars that exited the training program. This number includes all scholars who completed the training program plus scholars who exited prior to completion.</a:t>
            </a:r>
          </a:p>
          <a:p>
            <a:pPr defTabSz="947457">
              <a:spcBef>
                <a:spcPct val="0"/>
              </a:spcBef>
            </a:pPr>
            <a:endParaRPr lang="en-US" altLang="en-US" dirty="0" smtClean="0"/>
          </a:p>
          <a:p>
            <a:pPr defTabSz="947457">
              <a:spcBef>
                <a:spcPct val="0"/>
              </a:spcBef>
            </a:pPr>
            <a:r>
              <a:rPr lang="en-US" altLang="en-US" dirty="0" smtClean="0"/>
              <a:t>1.73% of scholars who exited in FY 2011 left grant-supported training due to poor academic or field based performance. </a:t>
            </a:r>
          </a:p>
          <a:p>
            <a:pPr defTabSz="947457">
              <a:spcBef>
                <a:spcPct val="0"/>
              </a:spcBef>
            </a:pPr>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147" indent="-296595">
              <a:defRPr>
                <a:solidFill>
                  <a:schemeClr val="tx1"/>
                </a:solidFill>
                <a:latin typeface="Calibri" pitchFamily="34" charset="0"/>
              </a:defRPr>
            </a:lvl2pPr>
            <a:lvl3pPr marL="1186381" indent="-237276">
              <a:defRPr>
                <a:solidFill>
                  <a:schemeClr val="tx1"/>
                </a:solidFill>
                <a:latin typeface="Calibri" pitchFamily="34" charset="0"/>
              </a:defRPr>
            </a:lvl3pPr>
            <a:lvl4pPr marL="1660933" indent="-237276">
              <a:defRPr>
                <a:solidFill>
                  <a:schemeClr val="tx1"/>
                </a:solidFill>
                <a:latin typeface="Calibri" pitchFamily="34" charset="0"/>
              </a:defRPr>
            </a:lvl4pPr>
            <a:lvl5pPr marL="2135486" indent="-237276">
              <a:defRPr>
                <a:solidFill>
                  <a:schemeClr val="tx1"/>
                </a:solidFill>
                <a:latin typeface="Calibri" pitchFamily="34" charset="0"/>
              </a:defRPr>
            </a:lvl5pPr>
            <a:lvl6pPr marL="2610037" indent="-237276" fontAlgn="base">
              <a:spcBef>
                <a:spcPct val="0"/>
              </a:spcBef>
              <a:spcAft>
                <a:spcPct val="0"/>
              </a:spcAft>
              <a:defRPr>
                <a:solidFill>
                  <a:schemeClr val="tx1"/>
                </a:solidFill>
                <a:latin typeface="Calibri" pitchFamily="34" charset="0"/>
              </a:defRPr>
            </a:lvl6pPr>
            <a:lvl7pPr marL="3084590" indent="-237276" fontAlgn="base">
              <a:spcBef>
                <a:spcPct val="0"/>
              </a:spcBef>
              <a:spcAft>
                <a:spcPct val="0"/>
              </a:spcAft>
              <a:defRPr>
                <a:solidFill>
                  <a:schemeClr val="tx1"/>
                </a:solidFill>
                <a:latin typeface="Calibri" pitchFamily="34" charset="0"/>
              </a:defRPr>
            </a:lvl7pPr>
            <a:lvl8pPr marL="3559142" indent="-237276" fontAlgn="base">
              <a:spcBef>
                <a:spcPct val="0"/>
              </a:spcBef>
              <a:spcAft>
                <a:spcPct val="0"/>
              </a:spcAft>
              <a:defRPr>
                <a:solidFill>
                  <a:schemeClr val="tx1"/>
                </a:solidFill>
                <a:latin typeface="Calibri" pitchFamily="34" charset="0"/>
              </a:defRPr>
            </a:lvl8pPr>
            <a:lvl9pPr marL="4033695" indent="-23727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AE83DB-1900-45F4-B0CB-0232D0C49AB0}" type="slidenum">
              <a:rPr lang="en-US" altLang="en-US">
                <a:solidFill>
                  <a:prstClr val="black"/>
                </a:solidFill>
              </a:rPr>
              <a:pPr fontAlgn="base">
                <a:spcBef>
                  <a:spcPct val="0"/>
                </a:spcBef>
                <a:spcAft>
                  <a:spcPct val="0"/>
                </a:spcAft>
              </a:pPr>
              <a:t>13</a:t>
            </a:fld>
            <a:endParaRPr lang="en-US"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(Measure 2.2 of 4) The numerator is based on a comparison of SDR Section C, Item 5a (CQ5a) and SDR Section F, Item 6a (FQ6a). A scholar will be coded “employed in area of training” if the area of training and the area of employment are similar as categorized by OSEP. If none of the responses to these two items are similar, then the scholar is coded as “NOT employed in area of training.” If either CQ5a or FQ6a are missing, then the scholar is considered not employed in the area of training. </a:t>
            </a:r>
          </a:p>
          <a:p>
            <a:pPr>
              <a:spcBef>
                <a:spcPct val="0"/>
              </a:spcBef>
            </a:pPr>
            <a:r>
              <a:rPr lang="en-US" altLang="en-US" b="1" dirty="0" smtClean="0"/>
              <a:t> </a:t>
            </a:r>
            <a:endParaRPr lang="en-US" altLang="en-US" dirty="0" smtClean="0"/>
          </a:p>
          <a:p>
            <a:pPr>
              <a:spcBef>
                <a:spcPct val="0"/>
              </a:spcBef>
            </a:pPr>
            <a:r>
              <a:rPr lang="en-US" altLang="en-US" dirty="0" smtClean="0"/>
              <a:t>The denominator is based on SDR Section F, Item 1. It is the number of scholars that exited the training program through program completion who are currently employed as well as scholars who are not employed and those scholars who the grantee does not know they are employed (i.e., grantee checks “Yes,” “No,” or “Don’t Know” on Section F, Item 1). </a:t>
            </a:r>
          </a:p>
          <a:p>
            <a:pPr>
              <a:spcBef>
                <a:spcPct val="0"/>
              </a:spcBef>
            </a:pPr>
            <a:r>
              <a:rPr lang="en-US" altLang="en-US" dirty="0" smtClean="0"/>
              <a:t> </a:t>
            </a:r>
          </a:p>
          <a:p>
            <a:pPr>
              <a:spcBef>
                <a:spcPct val="0"/>
              </a:spcBef>
            </a:pPr>
            <a:r>
              <a:rPr lang="en-US" altLang="en-US" dirty="0" smtClean="0"/>
              <a:t>Scholars who received a grantee-issued endorsement or course completion only and scholars who were missing data on type of degree earned were excluded from this analysis.</a:t>
            </a:r>
          </a:p>
          <a:p>
            <a:pPr>
              <a:spcBef>
                <a:spcPct val="0"/>
              </a:spcBef>
            </a:pPr>
            <a:endParaRPr lang="en-US" altLang="en-US" dirty="0" smtClean="0"/>
          </a:p>
          <a:p>
            <a:pPr>
              <a:spcBef>
                <a:spcPct val="0"/>
              </a:spcBef>
            </a:pPr>
            <a:r>
              <a:rPr lang="en-US" altLang="en-US" dirty="0" smtClean="0"/>
              <a:t>Of scholars who received degrees and certifications in FY 2011, 81.7% were employed in the areas for which they were trained.</a:t>
            </a:r>
          </a:p>
          <a:p>
            <a:pPr>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147" indent="-296595">
              <a:defRPr>
                <a:solidFill>
                  <a:schemeClr val="tx1"/>
                </a:solidFill>
                <a:latin typeface="Calibri" pitchFamily="34" charset="0"/>
              </a:defRPr>
            </a:lvl2pPr>
            <a:lvl3pPr marL="1186381" indent="-237276">
              <a:defRPr>
                <a:solidFill>
                  <a:schemeClr val="tx1"/>
                </a:solidFill>
                <a:latin typeface="Calibri" pitchFamily="34" charset="0"/>
              </a:defRPr>
            </a:lvl3pPr>
            <a:lvl4pPr marL="1660933" indent="-237276">
              <a:defRPr>
                <a:solidFill>
                  <a:schemeClr val="tx1"/>
                </a:solidFill>
                <a:latin typeface="Calibri" pitchFamily="34" charset="0"/>
              </a:defRPr>
            </a:lvl4pPr>
            <a:lvl5pPr marL="2135486" indent="-237276">
              <a:defRPr>
                <a:solidFill>
                  <a:schemeClr val="tx1"/>
                </a:solidFill>
                <a:latin typeface="Calibri" pitchFamily="34" charset="0"/>
              </a:defRPr>
            </a:lvl5pPr>
            <a:lvl6pPr marL="2610037" indent="-237276" fontAlgn="base">
              <a:spcBef>
                <a:spcPct val="0"/>
              </a:spcBef>
              <a:spcAft>
                <a:spcPct val="0"/>
              </a:spcAft>
              <a:defRPr>
                <a:solidFill>
                  <a:schemeClr val="tx1"/>
                </a:solidFill>
                <a:latin typeface="Calibri" pitchFamily="34" charset="0"/>
              </a:defRPr>
            </a:lvl6pPr>
            <a:lvl7pPr marL="3084590" indent="-237276" fontAlgn="base">
              <a:spcBef>
                <a:spcPct val="0"/>
              </a:spcBef>
              <a:spcAft>
                <a:spcPct val="0"/>
              </a:spcAft>
              <a:defRPr>
                <a:solidFill>
                  <a:schemeClr val="tx1"/>
                </a:solidFill>
                <a:latin typeface="Calibri" pitchFamily="34" charset="0"/>
              </a:defRPr>
            </a:lvl7pPr>
            <a:lvl8pPr marL="3559142" indent="-237276" fontAlgn="base">
              <a:spcBef>
                <a:spcPct val="0"/>
              </a:spcBef>
              <a:spcAft>
                <a:spcPct val="0"/>
              </a:spcAft>
              <a:defRPr>
                <a:solidFill>
                  <a:schemeClr val="tx1"/>
                </a:solidFill>
                <a:latin typeface="Calibri" pitchFamily="34" charset="0"/>
              </a:defRPr>
            </a:lvl8pPr>
            <a:lvl9pPr marL="4033695" indent="-23727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86183A-211B-443B-9731-1A3276EFD4A1}" type="slidenum">
              <a:rPr lang="en-US" altLang="en-US">
                <a:solidFill>
                  <a:prstClr val="black"/>
                </a:solidFill>
              </a:rPr>
              <a:pPr fontAlgn="base">
                <a:spcBef>
                  <a:spcPct val="0"/>
                </a:spcBef>
                <a:spcAft>
                  <a:spcPct val="0"/>
                </a:spcAft>
              </a:pPr>
              <a:t>14</a:t>
            </a:fld>
            <a:endParaRPr lang="en-US"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(Measure 2.3 of 4) The numerator is based on a comparison of SDR Section C, Item 5a (CQ5a) and SDR Section F, Items 6a (FQ6a) and 7 (FQ7). A scholar will be coded “employed in area of training” if the area of training and the area of employment are similar as categorized by OSEP. If none of the responses to these two items are similar, then the scholar is coded as “NOT employed in area of training.” If either CQ5a or FQ6a are missing, then the scholar is considered not employed in the area of training. Responses to FQ7 will then be examined for those scholars identified as “fully qualified under IDEA.”</a:t>
            </a:r>
          </a:p>
          <a:p>
            <a:pPr fontAlgn="auto">
              <a:spcBef>
                <a:spcPts val="0"/>
              </a:spcBef>
              <a:spcAft>
                <a:spcPts val="0"/>
              </a:spcAft>
              <a:defRPr/>
            </a:pPr>
            <a:r>
              <a:rPr lang="en-US" b="1" dirty="0" smtClean="0"/>
              <a:t> </a:t>
            </a:r>
            <a:endParaRPr lang="en-US" dirty="0" smtClean="0"/>
          </a:p>
          <a:p>
            <a:pPr fontAlgn="auto">
              <a:spcBef>
                <a:spcPts val="0"/>
              </a:spcBef>
              <a:spcAft>
                <a:spcPts val="0"/>
              </a:spcAft>
              <a:defRPr/>
            </a:pPr>
            <a:r>
              <a:rPr lang="en-US" dirty="0" smtClean="0"/>
              <a:t>The denominator is based on SDR Section F, Item 1. It is the number of scholars that exited the training program through program completion who are currently employed as well as scholars who are not employed and those scholars who the grantee does not know if they are employed (i.e., grantee checks “Yes,” “No,” or “Don’t Know” on Section F, Item 1).</a:t>
            </a:r>
          </a:p>
          <a:p>
            <a:pPr fontAlgn="auto">
              <a:spcBef>
                <a:spcPts val="0"/>
              </a:spcBef>
              <a:spcAft>
                <a:spcPts val="0"/>
              </a:spcAft>
              <a:defRPr/>
            </a:pPr>
            <a:r>
              <a:rPr lang="en-US" dirty="0" smtClean="0"/>
              <a:t> </a:t>
            </a:r>
          </a:p>
          <a:p>
            <a:pPr fontAlgn="auto">
              <a:spcBef>
                <a:spcPts val="0"/>
              </a:spcBef>
              <a:spcAft>
                <a:spcPts val="0"/>
              </a:spcAft>
              <a:defRPr/>
            </a:pPr>
            <a:r>
              <a:rPr lang="en-US" dirty="0" smtClean="0"/>
              <a:t>Scholars participating in Leadership grants, scholars who received a grantee-issued endorsement or course completion, and scholars who were missing data on type of degree earned were excluded from this analysis. The denominator can also be calculated using only SDR Section C, Question 6 to identify scholars that exited the training program through program completion. Previously, this indicator was calculated by using FQ1 to exclude scholars who were not employed (i.e., FQ1 = No). When OSEP and Budget agreed to include scholars with “No” for FQ1 in the denominators, FQ1 became less of a defining variable for selecting cases. The measure now uses all scholars completing programs as the denominator minus a couple exceptions (i.e., scholars missing data on degree received, scholars who received grantee endorsements/course completion only) </a:t>
            </a:r>
          </a:p>
          <a:p>
            <a:pPr fontAlgn="auto">
              <a:spcBef>
                <a:spcPts val="0"/>
              </a:spcBef>
              <a:spcAft>
                <a:spcPts val="0"/>
              </a:spcAft>
              <a:defRPr/>
            </a:pPr>
            <a:endParaRPr lang="en-US" dirty="0" smtClean="0"/>
          </a:p>
          <a:p>
            <a:pPr fontAlgn="auto">
              <a:spcBef>
                <a:spcPts val="0"/>
              </a:spcBef>
              <a:spcAft>
                <a:spcPts val="0"/>
              </a:spcAft>
              <a:defRPr/>
            </a:pPr>
            <a:r>
              <a:rPr lang="en-US" dirty="0" smtClean="0"/>
              <a:t>Of non-Leadership scholars who received degrees and certifications in FY 2011, 78.6% were employed in the areas for which they were trained and were fully qualified under IDEA.</a:t>
            </a:r>
          </a:p>
          <a:p>
            <a:pPr fontAlgn="auto">
              <a:spcBef>
                <a:spcPts val="0"/>
              </a:spcBef>
              <a:spcAft>
                <a:spcPts val="0"/>
              </a:spcAft>
              <a:defRPr/>
            </a:pPr>
            <a:endParaRPr 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147" indent="-296595">
              <a:defRPr>
                <a:solidFill>
                  <a:schemeClr val="tx1"/>
                </a:solidFill>
                <a:latin typeface="Calibri" pitchFamily="34" charset="0"/>
              </a:defRPr>
            </a:lvl2pPr>
            <a:lvl3pPr marL="1186381" indent="-237276">
              <a:defRPr>
                <a:solidFill>
                  <a:schemeClr val="tx1"/>
                </a:solidFill>
                <a:latin typeface="Calibri" pitchFamily="34" charset="0"/>
              </a:defRPr>
            </a:lvl3pPr>
            <a:lvl4pPr marL="1660933" indent="-237276">
              <a:defRPr>
                <a:solidFill>
                  <a:schemeClr val="tx1"/>
                </a:solidFill>
                <a:latin typeface="Calibri" pitchFamily="34" charset="0"/>
              </a:defRPr>
            </a:lvl4pPr>
            <a:lvl5pPr marL="2135486" indent="-237276">
              <a:defRPr>
                <a:solidFill>
                  <a:schemeClr val="tx1"/>
                </a:solidFill>
                <a:latin typeface="Calibri" pitchFamily="34" charset="0"/>
              </a:defRPr>
            </a:lvl5pPr>
            <a:lvl6pPr marL="2610037" indent="-237276" fontAlgn="base">
              <a:spcBef>
                <a:spcPct val="0"/>
              </a:spcBef>
              <a:spcAft>
                <a:spcPct val="0"/>
              </a:spcAft>
              <a:defRPr>
                <a:solidFill>
                  <a:schemeClr val="tx1"/>
                </a:solidFill>
                <a:latin typeface="Calibri" pitchFamily="34" charset="0"/>
              </a:defRPr>
            </a:lvl6pPr>
            <a:lvl7pPr marL="3084590" indent="-237276" fontAlgn="base">
              <a:spcBef>
                <a:spcPct val="0"/>
              </a:spcBef>
              <a:spcAft>
                <a:spcPct val="0"/>
              </a:spcAft>
              <a:defRPr>
                <a:solidFill>
                  <a:schemeClr val="tx1"/>
                </a:solidFill>
                <a:latin typeface="Calibri" pitchFamily="34" charset="0"/>
              </a:defRPr>
            </a:lvl7pPr>
            <a:lvl8pPr marL="3559142" indent="-237276" fontAlgn="base">
              <a:spcBef>
                <a:spcPct val="0"/>
              </a:spcBef>
              <a:spcAft>
                <a:spcPct val="0"/>
              </a:spcAft>
              <a:defRPr>
                <a:solidFill>
                  <a:schemeClr val="tx1"/>
                </a:solidFill>
                <a:latin typeface="Calibri" pitchFamily="34" charset="0"/>
              </a:defRPr>
            </a:lvl8pPr>
            <a:lvl9pPr marL="4033695" indent="-23727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0A4033A-6EA8-41A6-84DB-8D0B49B73A3A}" type="slidenum">
              <a:rPr lang="en-US" altLang="en-US">
                <a:solidFill>
                  <a:prstClr val="black"/>
                </a:solidFill>
              </a:rPr>
              <a:pPr fontAlgn="base">
                <a:spcBef>
                  <a:spcPct val="0"/>
                </a:spcBef>
                <a:spcAft>
                  <a:spcPct val="0"/>
                </a:spcAft>
              </a:pPr>
              <a:t>15</a:t>
            </a:fld>
            <a:endParaRPr lang="en-US"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a:t>
            </a:r>
            <a:r>
              <a:rPr lang="en-US" dirty="0" smtClean="0"/>
              <a:t>Measure 2.4 of 4)</a:t>
            </a:r>
          </a:p>
          <a:p>
            <a:pPr>
              <a:defRPr/>
            </a:pPr>
            <a:r>
              <a:rPr lang="en-US" dirty="0" smtClean="0"/>
              <a:t>Data reported in 2008 and 2009 were based on a temporary collection methodology using a small sample (n = 9) of the IHEs, which received the most funding under the Personnel Development Program.</a:t>
            </a:r>
            <a:br>
              <a:rPr lang="en-US" dirty="0" smtClean="0"/>
            </a:br>
            <a:r>
              <a:rPr lang="en-US" dirty="0" smtClean="0"/>
              <a:t/>
            </a:r>
            <a:br>
              <a:rPr lang="en-US" dirty="0" smtClean="0"/>
            </a:br>
            <a:r>
              <a:rPr lang="en-US" dirty="0" smtClean="0"/>
              <a:t>Beginning in 2010, the Department shifted the data source for this measure to the National Center for Service Obligation (NCSO) which is contracted by OSEP to track scholars (obligees) after graduation for compliance with the Program’s service obligation requirement beginning with grants awarded in FY 2005. </a:t>
            </a:r>
            <a:endParaRPr lang="en-US" dirty="0"/>
          </a:p>
          <a:p>
            <a:pPr>
              <a:defRPr/>
            </a:pPr>
            <a:r>
              <a:rPr lang="en-US" dirty="0"/>
              <a:t>In recent years, the Department has found it difficult to accurately and meaningfully calculate and report data on this measure. As such, we are currently evaluating this measure and the available methodologies for accurately calculating it. The Department expects a revised measure or methodology to be in place by March 2015. </a:t>
            </a:r>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9594A316-1BCC-4D23-B9ED-6E758AE72D1E}"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a:p>
            <a:pPr>
              <a:spcBef>
                <a:spcPct val="0"/>
              </a:spcBef>
            </a:pPr>
            <a:r>
              <a:rPr lang="en-US" altLang="en-US" dirty="0" smtClean="0"/>
              <a:t>( Measure 3.1 of 1) The numerator is based on funding data from the Department of Education’s grant database, G5. It is the sum of grant funds given to each grant that ended between October 1, 2010, and September 30, 2011. This sum reflects the total funding given to each grant over the life of the grant. The denominator is based on SDR Section C, Item 6. It is the total number of scholars that exited the training program through program completion during the life of grants that ended between October 1, 2010, and September 30, 2011. Scholars who do not earn a degree/certificate during the life of the grant (e.g., exit prior to completion due to grant ending) are excluded from the denominator.</a:t>
            </a:r>
          </a:p>
          <a:p>
            <a:pPr>
              <a:spcBef>
                <a:spcPct val="0"/>
              </a:spcBef>
            </a:pPr>
            <a:endParaRPr lang="en-US" altLang="en-US" dirty="0" smtClean="0"/>
          </a:p>
          <a:p>
            <a:pPr>
              <a:spcBef>
                <a:spcPct val="0"/>
              </a:spcBef>
            </a:pPr>
            <a:r>
              <a:rPr lang="en-US" altLang="en-US" dirty="0" smtClean="0"/>
              <a:t>The results for Measure 3.1 of 1 have varied over the last five years, ranging from an average cost per degree recipient of approximately $22,000 in FY 2007 to an average cost of $32,822 in FY 2010. This variation is also reflected when the data are examined by grant competition and focus area. In addition, the average cost per degree recipient has been greater for Leadership grants than non-Leadership.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147" indent="-296595">
              <a:defRPr>
                <a:solidFill>
                  <a:schemeClr val="tx1"/>
                </a:solidFill>
                <a:latin typeface="Calibri" pitchFamily="34" charset="0"/>
              </a:defRPr>
            </a:lvl2pPr>
            <a:lvl3pPr marL="1186381" indent="-237276">
              <a:defRPr>
                <a:solidFill>
                  <a:schemeClr val="tx1"/>
                </a:solidFill>
                <a:latin typeface="Calibri" pitchFamily="34" charset="0"/>
              </a:defRPr>
            </a:lvl3pPr>
            <a:lvl4pPr marL="1660933" indent="-237276">
              <a:defRPr>
                <a:solidFill>
                  <a:schemeClr val="tx1"/>
                </a:solidFill>
                <a:latin typeface="Calibri" pitchFamily="34" charset="0"/>
              </a:defRPr>
            </a:lvl4pPr>
            <a:lvl5pPr marL="2135486" indent="-237276">
              <a:defRPr>
                <a:solidFill>
                  <a:schemeClr val="tx1"/>
                </a:solidFill>
                <a:latin typeface="Calibri" pitchFamily="34" charset="0"/>
              </a:defRPr>
            </a:lvl5pPr>
            <a:lvl6pPr marL="2610037" indent="-237276" fontAlgn="base">
              <a:spcBef>
                <a:spcPct val="0"/>
              </a:spcBef>
              <a:spcAft>
                <a:spcPct val="0"/>
              </a:spcAft>
              <a:defRPr>
                <a:solidFill>
                  <a:schemeClr val="tx1"/>
                </a:solidFill>
                <a:latin typeface="Calibri" pitchFamily="34" charset="0"/>
              </a:defRPr>
            </a:lvl6pPr>
            <a:lvl7pPr marL="3084590" indent="-237276" fontAlgn="base">
              <a:spcBef>
                <a:spcPct val="0"/>
              </a:spcBef>
              <a:spcAft>
                <a:spcPct val="0"/>
              </a:spcAft>
              <a:defRPr>
                <a:solidFill>
                  <a:schemeClr val="tx1"/>
                </a:solidFill>
                <a:latin typeface="Calibri" pitchFamily="34" charset="0"/>
              </a:defRPr>
            </a:lvl7pPr>
            <a:lvl8pPr marL="3559142" indent="-237276" fontAlgn="base">
              <a:spcBef>
                <a:spcPct val="0"/>
              </a:spcBef>
              <a:spcAft>
                <a:spcPct val="0"/>
              </a:spcAft>
              <a:defRPr>
                <a:solidFill>
                  <a:schemeClr val="tx1"/>
                </a:solidFill>
                <a:latin typeface="Calibri" pitchFamily="34" charset="0"/>
              </a:defRPr>
            </a:lvl8pPr>
            <a:lvl9pPr marL="4033695" indent="-23727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AB8816A-4938-4C41-A7C9-815B317E634D}" type="slidenum">
              <a:rPr lang="en-US" altLang="en-US">
                <a:solidFill>
                  <a:prstClr val="black"/>
                </a:solidFill>
              </a:rPr>
              <a:pPr fontAlgn="base">
                <a:spcBef>
                  <a:spcPct val="0"/>
                </a:spcBef>
                <a:spcAft>
                  <a:spcPct val="0"/>
                </a:spcAft>
              </a:pPr>
              <a:t>17</a:t>
            </a:fld>
            <a:endParaRPr lang="en-US"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16280" y="4645137"/>
            <a:ext cx="5730240" cy="4252125"/>
          </a:xfrm>
        </p:spPr>
        <p:txBody>
          <a:bodyPr>
            <a:normAutofit/>
          </a:bodyPr>
          <a:lstStyle/>
          <a:p>
            <a:pPr>
              <a:defRPr/>
            </a:pPr>
            <a:r>
              <a:rPr lang="en-US" dirty="0" smtClean="0"/>
              <a:t>The Personnel Development Program is </a:t>
            </a:r>
            <a:r>
              <a:rPr lang="en-US" dirty="0" smtClean="0"/>
              <a:t>required to </a:t>
            </a:r>
            <a:r>
              <a:rPr lang="en-US" dirty="0" smtClean="0"/>
              <a:t>develop methodologies for three new outcome measures. You may have noticed these three measures introduced in the Administration’s Blueprint for the ESEA Reauthorization.</a:t>
            </a:r>
          </a:p>
          <a:p>
            <a:pPr>
              <a:defRPr/>
            </a:pPr>
            <a:endParaRPr lang="en-US" dirty="0" smtClean="0"/>
          </a:p>
          <a:p>
            <a:pPr>
              <a:defRPr/>
            </a:pPr>
            <a:r>
              <a:rPr lang="en-US" dirty="0" smtClean="0"/>
              <a:t>We expect to develop methodologies for data collection on these measures over the next year, with piloting of measures </a:t>
            </a:r>
            <a:r>
              <a:rPr lang="en-US" dirty="0" smtClean="0"/>
              <a:t>projected to begin in 2015 for a three year period.</a:t>
            </a:r>
            <a:endParaRPr lang="en-US" dirty="0" smtClean="0"/>
          </a:p>
          <a:p>
            <a:pPr>
              <a:defRPr/>
            </a:pPr>
            <a:endParaRPr lang="en-US" dirty="0"/>
          </a:p>
          <a:p>
            <a:pPr lvl="1">
              <a:defRPr/>
            </a:pPr>
            <a:endParaRPr lang="en-US" sz="1500" b="1" dirty="0"/>
          </a:p>
          <a:p>
            <a:pPr>
              <a:defRPr/>
            </a:pPr>
            <a:endParaRPr lang="en-US" dirty="0"/>
          </a:p>
        </p:txBody>
      </p:sp>
      <p:sp>
        <p:nvSpPr>
          <p:cNvPr id="4" name="Slide Number Placeholder 3"/>
          <p:cNvSpPr>
            <a:spLocks noGrp="1"/>
          </p:cNvSpPr>
          <p:nvPr>
            <p:ph type="sldNum" sz="quarter" idx="5"/>
          </p:nvPr>
        </p:nvSpPr>
        <p:spPr/>
        <p:txBody>
          <a:bodyPr/>
          <a:lstStyle/>
          <a:p>
            <a:pPr>
              <a:defRPr/>
            </a:pPr>
            <a:fld id="{3C15FDA7-0DEA-404A-A621-C15B97609DB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i="1"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BF64C3-FF6D-40ED-B28E-2D4DBA4E0F79}"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3F870C8-3B20-4676-B4AE-3C4B387CC91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D0358D-95C6-48A8-94A8-5F7637995205}" type="slidenum">
              <a:rPr lang="en-US" smtClean="0"/>
              <a:pPr>
                <a:defRPr/>
              </a:pPr>
              <a:t>20</a:t>
            </a:fld>
            <a:endParaRPr lang="en-US" dirty="0"/>
          </a:p>
        </p:txBody>
      </p:sp>
    </p:spTree>
    <p:extLst>
      <p:ext uri="{BB962C8B-B14F-4D97-AF65-F5344CB8AC3E}">
        <p14:creationId xmlns:p14="http://schemas.microsoft.com/office/powerpoint/2010/main" val="1979003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i="1"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BF64C3-FF6D-40ED-B28E-2D4DBA4E0F79}"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136B637-1BBA-4EE3-9654-2B54B892471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50B210-B1E5-4649-9D31-996B36B5F7CD}" type="slidenum">
              <a:rPr lang="en-US" smtClean="0"/>
              <a:pPr fontAlgn="base">
                <a:spcBef>
                  <a:spcPct val="0"/>
                </a:spcBef>
                <a:spcAft>
                  <a:spcPct val="0"/>
                </a:spcAft>
                <a:defRPr/>
              </a:pPr>
              <a:t>4</a:t>
            </a:fld>
            <a:endParaRPr lang="en-US" dirty="0" smtClean="0"/>
          </a:p>
        </p:txBody>
      </p:sp>
      <p:sp>
        <p:nvSpPr>
          <p:cNvPr id="53252"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419E7-534C-4A53-8640-E8732A66ED6E}" type="slidenum">
              <a:rPr lang="en-US" smtClean="0">
                <a:solidFill>
                  <a:prstClr val="black"/>
                </a:solidFill>
              </a:rPr>
              <a:pPr fontAlgn="base">
                <a:spcBef>
                  <a:spcPct val="0"/>
                </a:spcBef>
                <a:spcAft>
                  <a:spcPct val="0"/>
                </a:spcAft>
                <a:defRPr/>
              </a:pPr>
              <a:t>5</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7F53D146-44A8-4E5C-8804-95DCECEC5D8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2690"/>
            <a:endParaRPr lang="en-US" dirty="0" smtClean="0"/>
          </a:p>
          <a:p>
            <a:pPr defTabSz="932690"/>
            <a:r>
              <a:rPr lang="en-US" dirty="0" smtClean="0"/>
              <a:t>Budget Services and </a:t>
            </a:r>
            <a:r>
              <a:rPr lang="en-US" dirty="0" smtClean="0"/>
              <a:t>OMB have approved the definition of fully-qualified as it relates to special education personnel data collection:</a:t>
            </a:r>
          </a:p>
          <a:p>
            <a:pPr lvl="1" defTabSz="932690">
              <a:buFontTx/>
              <a:buChar char="•"/>
            </a:pPr>
            <a:r>
              <a:rPr lang="en-US" dirty="0" smtClean="0"/>
              <a:t> If the position is an elementary or secondary general education/special education teacher, use “highly qualified”; </a:t>
            </a:r>
          </a:p>
          <a:p>
            <a:pPr lvl="1" defTabSz="932690">
              <a:buFontTx/>
              <a:buChar char="•"/>
            </a:pPr>
            <a:r>
              <a:rPr lang="en-US" dirty="0" smtClean="0"/>
              <a:t>if the position is general education/special education paraprofessional/aide or early intervention, early childhood or preschool paraprofessional/aide, use “qualified”; or </a:t>
            </a:r>
          </a:p>
          <a:p>
            <a:pPr lvl="1" defTabSz="932690">
              <a:buFontTx/>
              <a:buChar char="•"/>
            </a:pPr>
            <a:r>
              <a:rPr lang="en-US" dirty="0" smtClean="0"/>
              <a:t>if the position is administrator/coordinator, for related or supportive services in a school setting, or for teacher, related services, or supportive services in early intervention, early childhood, use “fully certified.”)</a:t>
            </a:r>
          </a:p>
          <a:p>
            <a:pPr defTabSz="932690"/>
            <a:endParaRPr lang="en-US" dirty="0" smtClean="0"/>
          </a:p>
          <a:p>
            <a:pPr defTabSz="932690"/>
            <a:endParaRPr lang="en-US" dirty="0" smtClean="0"/>
          </a:p>
          <a:p>
            <a:pPr defTabSz="932690">
              <a:spcBef>
                <a:spcPct val="0"/>
              </a:spcBef>
            </a:pPr>
            <a:endParaRPr lang="en-US" dirty="0" smtClean="0"/>
          </a:p>
          <a:p>
            <a:pPr defTabSz="932690">
              <a:spcBef>
                <a:spcPct val="0"/>
              </a:spcBef>
            </a:pPr>
            <a:endParaRPr lang="en-US" dirty="0" smtClean="0"/>
          </a:p>
          <a:p>
            <a:pPr defTabSz="932690">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A55BA-A08F-46C1-BD6B-6B6214AAE328}" type="slidenum">
              <a:rPr lang="en-US" smtClean="0">
                <a:solidFill>
                  <a:prstClr val="black"/>
                </a:solidFill>
              </a:rPr>
              <a:pPr fontAlgn="base">
                <a:spcBef>
                  <a:spcPct val="0"/>
                </a:spcBef>
                <a:spcAft>
                  <a:spcPct val="0"/>
                </a:spcAft>
                <a:defRPr/>
              </a:pPr>
              <a:t>7</a:t>
            </a:fld>
            <a:endParaRPr 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D0358D-95C6-48A8-94A8-5F7637995205}" type="slidenum">
              <a:rPr lang="en-US" smtClean="0"/>
              <a:pPr>
                <a:defRPr/>
              </a:pPr>
              <a:t>8</a:t>
            </a:fld>
            <a:endParaRPr lang="en-US" dirty="0"/>
          </a:p>
        </p:txBody>
      </p:sp>
    </p:spTree>
    <p:extLst>
      <p:ext uri="{BB962C8B-B14F-4D97-AF65-F5344CB8AC3E}">
        <p14:creationId xmlns:p14="http://schemas.microsoft.com/office/powerpoint/2010/main" val="333396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72A2839-54BE-43C6-BDD5-4C34052D8C77}"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r>
              <a:rPr lang="en-US" dirty="0" smtClean="0"/>
              <a:t>7/21/2014</a:t>
            </a:r>
            <a:endParaRPr lang="en-US" dirty="0"/>
          </a:p>
        </p:txBody>
      </p:sp>
      <p:sp>
        <p:nvSpPr>
          <p:cNvPr id="16" name="Footer Placeholder 16"/>
          <p:cNvSpPr>
            <a:spLocks noGrp="1"/>
          </p:cNvSpPr>
          <p:nvPr>
            <p:ph type="ftr" sz="quarter" idx="11"/>
          </p:nvPr>
        </p:nvSpPr>
        <p:spPr/>
        <p:txBody>
          <a:bodyPr/>
          <a:lstStyle>
            <a:lvl1pPr>
              <a:defRPr dirty="0"/>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F84AAD6-ED1D-4409-87C9-621030E2C064}" type="slidenum">
              <a:rPr lang="en-US"/>
              <a:pPr>
                <a:defRPr/>
              </a:pPr>
              <a:t>‹#›</a:t>
            </a:fld>
            <a:endParaRPr lang="en-US" dirty="0"/>
          </a:p>
        </p:txBody>
      </p:sp>
    </p:spTree>
    <p:extLst>
      <p:ext uri="{BB962C8B-B14F-4D97-AF65-F5344CB8AC3E}">
        <p14:creationId xmlns:p14="http://schemas.microsoft.com/office/powerpoint/2010/main" val="38931660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dirty="0" smtClean="0"/>
              <a:t>7/21/2014</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E47AAD8-7A5C-4CED-B6EE-B1C5B505CDD7}" type="slidenum">
              <a:rPr lang="en-US"/>
              <a:pPr>
                <a:defRPr/>
              </a:pPr>
              <a:t>‹#›</a:t>
            </a:fld>
            <a:endParaRPr lang="en-US" dirty="0"/>
          </a:p>
        </p:txBody>
      </p:sp>
    </p:spTree>
    <p:extLst>
      <p:ext uri="{BB962C8B-B14F-4D97-AF65-F5344CB8AC3E}">
        <p14:creationId xmlns:p14="http://schemas.microsoft.com/office/powerpoint/2010/main" val="325781286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684A2713-CC05-4F1F-B003-EA17277CD487}"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r>
              <a:rPr lang="en-US" dirty="0" smtClean="0"/>
              <a:t>7/21/2014</a:t>
            </a:r>
            <a:endParaRPr lang="en-US" dirty="0"/>
          </a:p>
        </p:txBody>
      </p:sp>
      <p:sp>
        <p:nvSpPr>
          <p:cNvPr id="15" name="Footer Placeholder 4"/>
          <p:cNvSpPr>
            <a:spLocks noGrp="1"/>
          </p:cNvSpPr>
          <p:nvPr>
            <p:ph type="ftr" sz="quarter" idx="12"/>
          </p:nvPr>
        </p:nvSpPr>
        <p:spPr/>
        <p:txBody>
          <a:bodyPr/>
          <a:lstStyle>
            <a:lvl1pPr>
              <a:defRPr dirty="0"/>
            </a:lvl1pPr>
          </a:lstStyle>
          <a:p>
            <a:pPr>
              <a:defRPr/>
            </a:pPr>
            <a:endParaRPr lang="en-US" dirty="0"/>
          </a:p>
        </p:txBody>
      </p:sp>
    </p:spTree>
    <p:extLst>
      <p:ext uri="{BB962C8B-B14F-4D97-AF65-F5344CB8AC3E}">
        <p14:creationId xmlns:p14="http://schemas.microsoft.com/office/powerpoint/2010/main" val="28249812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7/21/2014</a:t>
            </a: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8E583B-8F01-466F-AF8C-A25C30F4406C}" type="slidenum">
              <a:rPr lang="en-US"/>
              <a:pPr>
                <a:defRPr/>
              </a:pPr>
              <a:t>‹#›</a:t>
            </a:fld>
            <a:endParaRPr lang="en-US" dirty="0"/>
          </a:p>
        </p:txBody>
      </p:sp>
    </p:spTree>
    <p:extLst>
      <p:ext uri="{BB962C8B-B14F-4D97-AF65-F5344CB8AC3E}">
        <p14:creationId xmlns:p14="http://schemas.microsoft.com/office/powerpoint/2010/main" val="238655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7/21/2014</a:t>
            </a:r>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F8465CF-6677-4985-AF90-3825F8AB8F6A}" type="slidenum">
              <a:rPr lang="en-US"/>
              <a:pPr>
                <a:defRPr/>
              </a:pPr>
              <a:t>‹#›</a:t>
            </a:fld>
            <a:endParaRPr lang="en-US" dirty="0"/>
          </a:p>
        </p:txBody>
      </p:sp>
    </p:spTree>
    <p:extLst>
      <p:ext uri="{BB962C8B-B14F-4D97-AF65-F5344CB8AC3E}">
        <p14:creationId xmlns:p14="http://schemas.microsoft.com/office/powerpoint/2010/main" val="229196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81A5C-3350-4A2E-A09B-FA7D00BC3CC7}"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714CFB-0B45-4DCF-B840-78345C0F17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03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81A5C-3350-4A2E-A09B-FA7D00BC3CC7}"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714CFB-0B45-4DCF-B840-78345C0F17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031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81A5C-3350-4A2E-A09B-FA7D00BC3CC7}"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714CFB-0B45-4DCF-B840-78345C0F17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03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81A5C-3350-4A2E-A09B-FA7D00BC3CC7}"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714CFB-0B45-4DCF-B840-78345C0F17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03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81A5C-3350-4A2E-A09B-FA7D00BC3CC7}"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714CFB-0B45-4DCF-B840-78345C0F17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03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7/21/2014</a:t>
            </a:r>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939A392-48EB-4F93-A75A-1952F6B233D3}" type="slidenum">
              <a:rPr lang="en-US"/>
              <a:pPr>
                <a:defRPr/>
              </a:pPr>
              <a:t>‹#›</a:t>
            </a:fld>
            <a:endParaRPr lang="en-US" dirty="0"/>
          </a:p>
        </p:txBody>
      </p:sp>
    </p:spTree>
    <p:extLst>
      <p:ext uri="{BB962C8B-B14F-4D97-AF65-F5344CB8AC3E}">
        <p14:creationId xmlns:p14="http://schemas.microsoft.com/office/powerpoint/2010/main" val="360854149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dirty="0"/>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r>
              <a:rPr lang="en-US" dirty="0" smtClean="0"/>
              <a:t>7/21/2014</a:t>
            </a:r>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3685BDD-D55C-4680-ABF3-B88C1CCF272B}" type="slidenum">
              <a:rPr lang="en-US"/>
              <a:pPr>
                <a:defRPr/>
              </a:pPr>
              <a:t>‹#›</a:t>
            </a:fld>
            <a:endParaRPr lang="en-US" dirty="0"/>
          </a:p>
        </p:txBody>
      </p:sp>
    </p:spTree>
    <p:extLst>
      <p:ext uri="{BB962C8B-B14F-4D97-AF65-F5344CB8AC3E}">
        <p14:creationId xmlns:p14="http://schemas.microsoft.com/office/powerpoint/2010/main" val="32154812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r>
              <a:rPr lang="en-US" dirty="0" smtClean="0"/>
              <a:t>7/21/2014</a:t>
            </a:r>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F6AC21E-7F39-4E75-8FEC-AAFEBCF1C382}" type="slidenum">
              <a:rPr lang="en-US"/>
              <a:pPr>
                <a:defRPr/>
              </a:pPr>
              <a:t>‹#›</a:t>
            </a:fld>
            <a:endParaRPr lang="en-US" dirty="0"/>
          </a:p>
        </p:txBody>
      </p:sp>
    </p:spTree>
    <p:extLst>
      <p:ext uri="{BB962C8B-B14F-4D97-AF65-F5344CB8AC3E}">
        <p14:creationId xmlns:p14="http://schemas.microsoft.com/office/powerpoint/2010/main" val="28664401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r>
              <a:rPr lang="en-US" dirty="0" smtClean="0"/>
              <a:t>7/21/2014</a:t>
            </a:r>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dirty="0"/>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CC2AD52-8304-4F76-A06B-12CAD6BE2CEF}" type="slidenum">
              <a:rPr lang="en-US"/>
              <a:pPr>
                <a:defRPr/>
              </a:pPr>
              <a:t>‹#›</a:t>
            </a:fld>
            <a:endParaRPr lang="en-US" dirty="0"/>
          </a:p>
        </p:txBody>
      </p:sp>
    </p:spTree>
    <p:extLst>
      <p:ext uri="{BB962C8B-B14F-4D97-AF65-F5344CB8AC3E}">
        <p14:creationId xmlns:p14="http://schemas.microsoft.com/office/powerpoint/2010/main" val="33839995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t>7/21/2014</a:t>
            </a:r>
            <a:endParaRPr lang="en-US" dirty="0"/>
          </a:p>
        </p:txBody>
      </p:sp>
      <p:sp>
        <p:nvSpPr>
          <p:cNvPr id="4" name="Footer Placeholder 3"/>
          <p:cNvSpPr>
            <a:spLocks noGrp="1"/>
          </p:cNvSpPr>
          <p:nvPr>
            <p:ph type="ftr" sz="quarter" idx="11"/>
          </p:nvPr>
        </p:nvSpPr>
        <p:spPr/>
        <p:txBody>
          <a:bodyPr/>
          <a:lstStyle>
            <a:lvl1pPr>
              <a:defRPr dirty="0"/>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68F0289-E61A-44F3-AC78-70D5A2AA6D21}" type="slidenum">
              <a:rPr lang="en-US"/>
              <a:pPr>
                <a:defRPr/>
              </a:pPr>
              <a:t>‹#›</a:t>
            </a:fld>
            <a:endParaRPr lang="en-US" dirty="0"/>
          </a:p>
        </p:txBody>
      </p:sp>
    </p:spTree>
    <p:extLst>
      <p:ext uri="{BB962C8B-B14F-4D97-AF65-F5344CB8AC3E}">
        <p14:creationId xmlns:p14="http://schemas.microsoft.com/office/powerpoint/2010/main" val="103391324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r>
              <a:rPr lang="en-US" dirty="0" smtClean="0"/>
              <a:t>7/21/2014</a:t>
            </a:r>
            <a:endParaRPr lang="en-US" dirty="0"/>
          </a:p>
        </p:txBody>
      </p:sp>
      <p:sp>
        <p:nvSpPr>
          <p:cNvPr id="9" name="Footer Placeholder 2"/>
          <p:cNvSpPr>
            <a:spLocks noGrp="1"/>
          </p:cNvSpPr>
          <p:nvPr>
            <p:ph type="ftr" sz="quarter" idx="11"/>
          </p:nvPr>
        </p:nvSpPr>
        <p:spPr/>
        <p:txBody>
          <a:bodyPr/>
          <a:lstStyle>
            <a:lvl1pPr>
              <a:defRPr dirty="0"/>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21380D08-F4B6-4A79-AD6C-FF73BD83B212}" type="slidenum">
              <a:rPr lang="en-US"/>
              <a:pPr>
                <a:defRPr/>
              </a:pPr>
              <a:t>‹#›</a:t>
            </a:fld>
            <a:endParaRPr lang="en-US" dirty="0"/>
          </a:p>
        </p:txBody>
      </p:sp>
    </p:spTree>
    <p:extLst>
      <p:ext uri="{BB962C8B-B14F-4D97-AF65-F5344CB8AC3E}">
        <p14:creationId xmlns:p14="http://schemas.microsoft.com/office/powerpoint/2010/main" val="1029732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DB7B4547-9B86-4AF4-A861-B131FFC37C3C}"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r>
              <a:rPr lang="en-US" dirty="0" smtClean="0"/>
              <a:t>7/21/2014</a:t>
            </a:r>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dirty="0"/>
            </a:lvl1pPr>
          </a:lstStyle>
          <a:p>
            <a:pPr>
              <a:defRPr/>
            </a:pPr>
            <a:endParaRPr lang="en-US" dirty="0"/>
          </a:p>
        </p:txBody>
      </p:sp>
    </p:spTree>
    <p:extLst>
      <p:ext uri="{BB962C8B-B14F-4D97-AF65-F5344CB8AC3E}">
        <p14:creationId xmlns:p14="http://schemas.microsoft.com/office/powerpoint/2010/main" val="207056806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0FE2C41-B88C-4F24-A6D6-A35EB5872BF2}"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r>
              <a:rPr lang="en-US" dirty="0" smtClean="0"/>
              <a:t>7/21/2014</a:t>
            </a:r>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dirty="0"/>
            </a:lvl1pPr>
          </a:lstStyle>
          <a:p>
            <a:pPr>
              <a:defRPr/>
            </a:pPr>
            <a:endParaRPr lang="en-US" dirty="0"/>
          </a:p>
        </p:txBody>
      </p:sp>
    </p:spTree>
    <p:extLst>
      <p:ext uri="{BB962C8B-B14F-4D97-AF65-F5344CB8AC3E}">
        <p14:creationId xmlns:p14="http://schemas.microsoft.com/office/powerpoint/2010/main" val="37054173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r>
              <a:rPr lang="en-US" dirty="0" smtClean="0"/>
              <a:t>7/21/2014</a:t>
            </a:r>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8EACE6DE-ACF0-4DFE-9722-9AE3F27A2898}"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50" r:id="rId10"/>
    <p:sldLayoutId id="2147483760" r:id="rId11"/>
  </p:sldLayoutIdLst>
  <p:transition spd="med">
    <p:fade/>
  </p:transition>
  <p:hf sldNum="0"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7/21/2014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55B60854-67FA-4022-B7D4-05D375C6D3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1" r:id="rId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7/21/2014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EFB33A0-2118-49C5-8B53-898623FD99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8" r:id="rId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7C6241-93ED-4EAD-9EFA-A1BB84FE5458}"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90B2A7-EC57-4E86-A805-2271BBACEA5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2"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7C6241-93ED-4EAD-9EFA-A1BB84FE5458}"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90B2A7-EC57-4E86-A805-2271BBACEA5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7C6241-93ED-4EAD-9EFA-A1BB84FE5458}"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90B2A7-EC57-4E86-A805-2271BBACEA5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6"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7C6241-93ED-4EAD-9EFA-A1BB84FE5458}"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90B2A7-EC57-4E86-A805-2271BBACEA5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8"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7C6241-93ED-4EAD-9EFA-A1BB84FE5458}" type="datetimeFigureOut">
              <a:rPr lang="en-US">
                <a:solidFill>
                  <a:prstClr val="black">
                    <a:tint val="75000"/>
                  </a:prstClr>
                </a:solidFill>
              </a:rPr>
              <a:pPr>
                <a:defRPr/>
              </a:pPr>
              <a:t>7/29/2014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90B2A7-EC57-4E86-A805-2271BBACEA5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Microsoft_Excel_97-2003_Worksheet3.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Microsoft_Excel_97-2003_Worksheet4.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Microsoft_Excel_97-2003_Worksheet5.xls"/></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2225" y="2974975"/>
            <a:ext cx="6480175" cy="3121025"/>
          </a:xfrm>
        </p:spPr>
        <p:txBody>
          <a:bodyPr>
            <a:normAutofit fontScale="92500"/>
          </a:bodyPr>
          <a:lstStyle/>
          <a:p>
            <a:pPr eaLnBrk="1" fontAlgn="auto" hangingPunct="1">
              <a:spcBef>
                <a:spcPts val="0"/>
              </a:spcBef>
              <a:spcAft>
                <a:spcPts val="0"/>
              </a:spcAft>
              <a:buFont typeface="Wingdings 2"/>
              <a:buNone/>
              <a:defRPr/>
            </a:pPr>
            <a:r>
              <a:rPr lang="en-US" sz="9600" b="0" i="1" cap="none" dirty="0" smtClean="0">
                <a:solidFill>
                  <a:schemeClr val="accent6">
                    <a:lumMod val="50000"/>
                  </a:schemeClr>
                </a:solidFill>
                <a:effectLst>
                  <a:outerShdw blurRad="38100" dist="38100" dir="2700000" algn="tl">
                    <a:srgbClr val="000000">
                      <a:alpha val="43137"/>
                    </a:srgbClr>
                  </a:outerShdw>
                </a:effectLst>
                <a:latin typeface="Bradley Hand ITC" pitchFamily="66" charset="0"/>
              </a:rPr>
              <a:t>Welcome!</a:t>
            </a:r>
          </a:p>
          <a:p>
            <a:pPr eaLnBrk="1" fontAlgn="auto" hangingPunct="1">
              <a:spcBef>
                <a:spcPts val="0"/>
              </a:spcBef>
              <a:spcAft>
                <a:spcPts val="0"/>
              </a:spcAft>
              <a:buFont typeface="Wingdings 2"/>
              <a:buNone/>
              <a:defRPr/>
            </a:pPr>
            <a:endParaRPr lang="en-US" sz="2800" dirty="0" smtClean="0">
              <a:solidFill>
                <a:schemeClr val="accent6">
                  <a:lumMod val="50000"/>
                </a:schemeClr>
              </a:solidFill>
            </a:endParaRPr>
          </a:p>
          <a:p>
            <a:pPr eaLnBrk="1" fontAlgn="auto" hangingPunct="1">
              <a:spcBef>
                <a:spcPts val="0"/>
              </a:spcBef>
              <a:spcAft>
                <a:spcPts val="0"/>
              </a:spcAft>
              <a:buFont typeface="Wingdings 2"/>
              <a:buNone/>
              <a:defRPr/>
            </a:pPr>
            <a:r>
              <a:rPr lang="en-US" sz="2800" dirty="0" smtClean="0">
                <a:solidFill>
                  <a:schemeClr val="accent6">
                    <a:lumMod val="50000"/>
                  </a:schemeClr>
                </a:solidFill>
              </a:rPr>
              <a:t> </a:t>
            </a:r>
            <a:r>
              <a:rPr lang="en-US" sz="2800" cap="small" dirty="0" smtClean="0">
                <a:solidFill>
                  <a:schemeClr val="accent6">
                    <a:lumMod val="50000"/>
                  </a:schemeClr>
                </a:solidFill>
              </a:rPr>
              <a:t>Program </a:t>
            </a:r>
            <a:r>
              <a:rPr lang="en-US" sz="2800" cap="small" dirty="0" smtClean="0">
                <a:solidFill>
                  <a:schemeClr val="accent6">
                    <a:lumMod val="50000"/>
                  </a:schemeClr>
                </a:solidFill>
              </a:rPr>
              <a:t>Meeting</a:t>
            </a:r>
          </a:p>
          <a:p>
            <a:pPr eaLnBrk="1" fontAlgn="auto" hangingPunct="1">
              <a:spcBef>
                <a:spcPts val="0"/>
              </a:spcBef>
              <a:spcAft>
                <a:spcPts val="0"/>
              </a:spcAft>
              <a:buFont typeface="Wingdings 2"/>
              <a:buNone/>
              <a:defRPr/>
            </a:pPr>
            <a:r>
              <a:rPr lang="en-US" sz="2800" cap="small" dirty="0" smtClean="0">
                <a:solidFill>
                  <a:schemeClr val="accent6">
                    <a:lumMod val="50000"/>
                  </a:schemeClr>
                </a:solidFill>
              </a:rPr>
              <a:t>Bonnie D. Jones, Program Lead</a:t>
            </a:r>
            <a:endParaRPr lang="en-US" sz="2800" cap="small" dirty="0" smtClean="0">
              <a:solidFill>
                <a:schemeClr val="accent6">
                  <a:lumMod val="50000"/>
                </a:schemeClr>
              </a:solidFill>
            </a:endParaRPr>
          </a:p>
          <a:p>
            <a:pPr eaLnBrk="1" fontAlgn="auto" hangingPunct="1">
              <a:spcBef>
                <a:spcPts val="0"/>
              </a:spcBef>
              <a:spcAft>
                <a:spcPts val="0"/>
              </a:spcAft>
              <a:buFont typeface="Wingdings 2"/>
              <a:buNone/>
              <a:defRPr/>
            </a:pPr>
            <a:r>
              <a:rPr lang="en-US" sz="2800" cap="small" dirty="0" smtClean="0">
                <a:solidFill>
                  <a:schemeClr val="accent6">
                    <a:lumMod val="50000"/>
                  </a:schemeClr>
                </a:solidFill>
              </a:rPr>
              <a:t> </a:t>
            </a:r>
            <a:r>
              <a:rPr lang="en-US" sz="2800" cap="small" dirty="0" smtClean="0">
                <a:solidFill>
                  <a:schemeClr val="accent6">
                    <a:lumMod val="50000"/>
                  </a:schemeClr>
                </a:solidFill>
              </a:rPr>
              <a:t>July </a:t>
            </a:r>
            <a:r>
              <a:rPr lang="en-US" sz="2800" cap="small" dirty="0" smtClean="0">
                <a:solidFill>
                  <a:schemeClr val="accent6">
                    <a:lumMod val="50000"/>
                  </a:schemeClr>
                </a:solidFill>
              </a:rPr>
              <a:t>21, 2014</a:t>
            </a:r>
            <a:endParaRPr lang="en-US" sz="2800" cap="small" dirty="0">
              <a:solidFill>
                <a:schemeClr val="accent6">
                  <a:lumMod val="50000"/>
                </a:schemeClr>
              </a:solidFill>
            </a:endParaRPr>
          </a:p>
        </p:txBody>
      </p:sp>
      <p:sp>
        <p:nvSpPr>
          <p:cNvPr id="28675" name="Title 4"/>
          <p:cNvSpPr>
            <a:spLocks noGrp="1"/>
          </p:cNvSpPr>
          <p:nvPr>
            <p:ph type="title"/>
          </p:nvPr>
        </p:nvSpPr>
        <p:spPr>
          <a:xfrm>
            <a:off x="609600" y="228600"/>
            <a:ext cx="7772400" cy="1524000"/>
          </a:xfrm>
        </p:spPr>
        <p:txBody>
          <a:bodyPr/>
          <a:lstStyle/>
          <a:p>
            <a:pPr eaLnBrk="1" hangingPunct="1"/>
            <a:r>
              <a:rPr lang="en-US" sz="4000" dirty="0" smtClean="0"/>
              <a:t>OSEP </a:t>
            </a:r>
            <a:br>
              <a:rPr lang="en-US" sz="4000" dirty="0" smtClean="0"/>
            </a:br>
            <a:r>
              <a:rPr lang="en-US" sz="4000" dirty="0" smtClean="0"/>
              <a:t>Personnel Development Program</a:t>
            </a:r>
          </a:p>
        </p:txBody>
      </p:sp>
      <p:sp>
        <p:nvSpPr>
          <p:cNvPr id="2" name="Date Placeholder 1"/>
          <p:cNvSpPr>
            <a:spLocks noGrp="1"/>
          </p:cNvSpPr>
          <p:nvPr>
            <p:ph type="dt" sz="half" idx="11"/>
          </p:nvPr>
        </p:nvSpPr>
        <p:spPr/>
        <p:txBody>
          <a:bodyPr/>
          <a:lstStyle/>
          <a:p>
            <a:pPr>
              <a:defRPr/>
            </a:pPr>
            <a:r>
              <a:rPr lang="en-US" dirty="0" smtClean="0"/>
              <a:t>7/21/2014</a:t>
            </a:r>
            <a:endParaRPr lang="en-US" dirty="0"/>
          </a:p>
        </p:txBody>
      </p:sp>
      <p:sp>
        <p:nvSpPr>
          <p:cNvPr id="3" name="Footer Placeholder 2"/>
          <p:cNvSpPr>
            <a:spLocks noGrp="1"/>
          </p:cNvSpPr>
          <p:nvPr>
            <p:ph type="ftr" sz="quarter" idx="10"/>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2011  Scholars</a:t>
            </a:r>
            <a:endParaRPr lang="en-US" dirty="0"/>
          </a:p>
        </p:txBody>
      </p:sp>
      <p:graphicFrame>
        <p:nvGraphicFramePr>
          <p:cNvPr id="4" name="Content Placeholder 3" descr="This image is a chart detailing the following information about the Fiscal Year 2011 Scholars: (1) priority area, (2) number of completing scholars, (3) number of scholars exiting prior to completion, and (3) total number of scholars completing or exiting. &#10;&#10;If read by priority areas: &#10;&#10;285 scholars were involved in a 325D project. 165 of these scholars completed their respective programs while 120 did not&#10;&#10;341 scholars were involved in a 325K-EC project. 307 of these scholars completed their respective programs while 34 did not. &#10;&#10;791 scholars were involved in a 325-LI project. 689 of these scholars completed their respective programs while 102 did not.&#10;&#10;364 scholars were involved in a 325-RS project. 341 of these scholars completed their respective programs while 23 did not. &#10;&#10;473 scholars were involved in a 325K-Mi project.  413 of these scholars completed their respective programs while 60 did not. &#10;&#10;All together: 2,366 scholars received OSEP funding during the 2011 fiscal year. Of these scholars, 1,997 successfully completed their programs, while 369 did not. &#10;" title="FY 2011 Scholars"/>
          <p:cNvGraphicFramePr>
            <a:graphicFrameLocks noGrp="1"/>
          </p:cNvGraphicFramePr>
          <p:nvPr>
            <p:ph sz="quarter" idx="1"/>
            <p:extLst>
              <p:ext uri="{D42A27DB-BD31-4B8C-83A1-F6EECF244321}">
                <p14:modId xmlns:p14="http://schemas.microsoft.com/office/powerpoint/2010/main" val="6492295"/>
              </p:ext>
            </p:extLst>
          </p:nvPr>
        </p:nvGraphicFramePr>
        <p:xfrm>
          <a:off x="228600" y="1600200"/>
          <a:ext cx="8610600" cy="3962398"/>
        </p:xfrm>
        <a:graphic>
          <a:graphicData uri="http://schemas.openxmlformats.org/drawingml/2006/table">
            <a:tbl>
              <a:tblPr firstRow="1" bandRow="1">
                <a:tableStyleId>{5C22544A-7EE6-4342-B048-85BDC9FD1C3A}</a:tableStyleId>
              </a:tblPr>
              <a:tblGrid>
                <a:gridCol w="2152650"/>
                <a:gridCol w="2152650"/>
                <a:gridCol w="2152650"/>
                <a:gridCol w="2152650"/>
              </a:tblGrid>
              <a:tr h="1379764">
                <a:tc>
                  <a:txBody>
                    <a:bodyPr/>
                    <a:lstStyle/>
                    <a:p>
                      <a:pPr algn="l"/>
                      <a:r>
                        <a:rPr lang="en-US" dirty="0" smtClean="0"/>
                        <a:t>Priority Area</a:t>
                      </a:r>
                      <a:endParaRPr lang="en-US" dirty="0"/>
                    </a:p>
                  </a:txBody>
                  <a:tcPr anchor="b"/>
                </a:tc>
                <a:tc>
                  <a:txBody>
                    <a:bodyPr/>
                    <a:lstStyle/>
                    <a:p>
                      <a:pPr algn="ctr"/>
                      <a:r>
                        <a:rPr lang="en-US" dirty="0" smtClean="0"/>
                        <a:t>Number of Completing Scholars</a:t>
                      </a:r>
                      <a:endParaRPr lang="en-US" dirty="0"/>
                    </a:p>
                  </a:txBody>
                  <a:tcPr anchor="b"/>
                </a:tc>
                <a:tc>
                  <a:txBody>
                    <a:bodyPr/>
                    <a:lstStyle/>
                    <a:p>
                      <a:pPr algn="ctr"/>
                      <a:r>
                        <a:rPr lang="en-US" dirty="0" smtClean="0"/>
                        <a:t>Number of Scholars Exiting Prior to Completion</a:t>
                      </a:r>
                      <a:endParaRPr lang="en-US" dirty="0"/>
                    </a:p>
                  </a:txBody>
                  <a:tcPr anchor="b"/>
                </a:tc>
                <a:tc>
                  <a:txBody>
                    <a:bodyPr/>
                    <a:lstStyle/>
                    <a:p>
                      <a:pPr algn="ctr"/>
                      <a:r>
                        <a:rPr lang="en-US" dirty="0" smtClean="0"/>
                        <a:t> Total Number of Scholars</a:t>
                      </a:r>
                      <a:r>
                        <a:rPr lang="en-US" baseline="0" dirty="0" smtClean="0"/>
                        <a:t> Completing or Exiting</a:t>
                      </a:r>
                      <a:endParaRPr lang="en-US" dirty="0"/>
                    </a:p>
                  </a:txBody>
                  <a:tcPr anchor="b"/>
                </a:tc>
              </a:tr>
              <a:tr h="430439">
                <a:tc>
                  <a:txBody>
                    <a:bodyPr/>
                    <a:lstStyle/>
                    <a:p>
                      <a:r>
                        <a:rPr lang="en-US" dirty="0" smtClean="0"/>
                        <a:t>325D</a:t>
                      </a:r>
                      <a:endParaRPr lang="en-US" dirty="0"/>
                    </a:p>
                  </a:txBody>
                  <a:tcPr/>
                </a:tc>
                <a:tc>
                  <a:txBody>
                    <a:bodyPr/>
                    <a:lstStyle/>
                    <a:p>
                      <a:pPr algn="ctr"/>
                      <a:r>
                        <a:rPr lang="en-US" dirty="0" smtClean="0"/>
                        <a:t>165</a:t>
                      </a:r>
                      <a:endParaRPr lang="en-US" dirty="0"/>
                    </a:p>
                  </a:txBody>
                  <a:tcPr/>
                </a:tc>
                <a:tc>
                  <a:txBody>
                    <a:bodyPr/>
                    <a:lstStyle/>
                    <a:p>
                      <a:pPr algn="ctr"/>
                      <a:r>
                        <a:rPr lang="en-US" dirty="0" smtClean="0"/>
                        <a:t>120</a:t>
                      </a:r>
                      <a:endParaRPr lang="en-US" dirty="0"/>
                    </a:p>
                  </a:txBody>
                  <a:tcPr/>
                </a:tc>
                <a:tc>
                  <a:txBody>
                    <a:bodyPr/>
                    <a:lstStyle/>
                    <a:p>
                      <a:pPr algn="ctr"/>
                      <a:r>
                        <a:rPr lang="en-US" dirty="0" smtClean="0"/>
                        <a:t>285</a:t>
                      </a:r>
                      <a:endParaRPr lang="en-US" dirty="0"/>
                    </a:p>
                  </a:txBody>
                  <a:tcPr/>
                </a:tc>
              </a:tr>
              <a:tr h="430439">
                <a:tc>
                  <a:txBody>
                    <a:bodyPr/>
                    <a:lstStyle/>
                    <a:p>
                      <a:r>
                        <a:rPr lang="en-US" dirty="0" smtClean="0"/>
                        <a:t>325K</a:t>
                      </a:r>
                      <a:r>
                        <a:rPr lang="en-US" baseline="0" dirty="0" smtClean="0"/>
                        <a:t> </a:t>
                      </a:r>
                      <a:r>
                        <a:rPr lang="en-US" dirty="0" smtClean="0"/>
                        <a:t>– EC</a:t>
                      </a:r>
                      <a:endParaRPr lang="en-US" dirty="0"/>
                    </a:p>
                  </a:txBody>
                  <a:tcPr/>
                </a:tc>
                <a:tc>
                  <a:txBody>
                    <a:bodyPr/>
                    <a:lstStyle/>
                    <a:p>
                      <a:pPr algn="ctr"/>
                      <a:r>
                        <a:rPr lang="en-US" dirty="0" smtClean="0"/>
                        <a:t>307</a:t>
                      </a:r>
                      <a:endParaRPr lang="en-US" dirty="0"/>
                    </a:p>
                  </a:txBody>
                  <a:tcPr/>
                </a:tc>
                <a:tc>
                  <a:txBody>
                    <a:bodyPr/>
                    <a:lstStyle/>
                    <a:p>
                      <a:pPr algn="ctr"/>
                      <a:r>
                        <a:rPr lang="en-US" dirty="0" smtClean="0"/>
                        <a:t>34</a:t>
                      </a:r>
                      <a:endParaRPr lang="en-US" dirty="0"/>
                    </a:p>
                  </a:txBody>
                  <a:tcPr/>
                </a:tc>
                <a:tc>
                  <a:txBody>
                    <a:bodyPr/>
                    <a:lstStyle/>
                    <a:p>
                      <a:pPr algn="ctr"/>
                      <a:r>
                        <a:rPr lang="en-US" dirty="0" smtClean="0"/>
                        <a:t>341</a:t>
                      </a:r>
                      <a:endParaRPr lang="en-US" dirty="0"/>
                    </a:p>
                  </a:txBody>
                  <a:tcPr/>
                </a:tc>
              </a:tr>
              <a:tr h="430439">
                <a:tc>
                  <a:txBody>
                    <a:bodyPr/>
                    <a:lstStyle/>
                    <a:p>
                      <a:r>
                        <a:rPr lang="en-US" dirty="0" smtClean="0"/>
                        <a:t>325K – LI</a:t>
                      </a:r>
                      <a:endParaRPr lang="en-US" dirty="0"/>
                    </a:p>
                  </a:txBody>
                  <a:tcPr/>
                </a:tc>
                <a:tc>
                  <a:txBody>
                    <a:bodyPr/>
                    <a:lstStyle/>
                    <a:p>
                      <a:pPr algn="ctr"/>
                      <a:r>
                        <a:rPr lang="en-US" dirty="0" smtClean="0"/>
                        <a:t>689</a:t>
                      </a:r>
                      <a:endParaRPr lang="en-US" dirty="0"/>
                    </a:p>
                  </a:txBody>
                  <a:tcPr/>
                </a:tc>
                <a:tc>
                  <a:txBody>
                    <a:bodyPr/>
                    <a:lstStyle/>
                    <a:p>
                      <a:pPr algn="ctr"/>
                      <a:r>
                        <a:rPr lang="en-US" dirty="0" smtClean="0"/>
                        <a:t>102</a:t>
                      </a:r>
                      <a:endParaRPr lang="en-US" dirty="0"/>
                    </a:p>
                  </a:txBody>
                  <a:tcPr/>
                </a:tc>
                <a:tc>
                  <a:txBody>
                    <a:bodyPr/>
                    <a:lstStyle/>
                    <a:p>
                      <a:pPr algn="ctr"/>
                      <a:r>
                        <a:rPr lang="en-US" dirty="0" smtClean="0"/>
                        <a:t>791</a:t>
                      </a:r>
                      <a:endParaRPr lang="en-US" dirty="0"/>
                    </a:p>
                  </a:txBody>
                  <a:tcPr/>
                </a:tc>
              </a:tr>
              <a:tr h="430439">
                <a:tc>
                  <a:txBody>
                    <a:bodyPr/>
                    <a:lstStyle/>
                    <a:p>
                      <a:r>
                        <a:rPr lang="en-US" dirty="0" smtClean="0"/>
                        <a:t>325K– RS</a:t>
                      </a:r>
                      <a:endParaRPr lang="en-US" dirty="0"/>
                    </a:p>
                  </a:txBody>
                  <a:tcPr/>
                </a:tc>
                <a:tc>
                  <a:txBody>
                    <a:bodyPr/>
                    <a:lstStyle/>
                    <a:p>
                      <a:pPr algn="ctr"/>
                      <a:r>
                        <a:rPr lang="en-US" dirty="0" smtClean="0"/>
                        <a:t>341</a:t>
                      </a:r>
                      <a:endParaRPr lang="en-US" dirty="0"/>
                    </a:p>
                  </a:txBody>
                  <a:tcPr/>
                </a:tc>
                <a:tc>
                  <a:txBody>
                    <a:bodyPr/>
                    <a:lstStyle/>
                    <a:p>
                      <a:pPr algn="ctr"/>
                      <a:r>
                        <a:rPr lang="en-US" dirty="0" smtClean="0"/>
                        <a:t>23</a:t>
                      </a:r>
                      <a:endParaRPr lang="en-US" dirty="0"/>
                    </a:p>
                  </a:txBody>
                  <a:tcPr/>
                </a:tc>
                <a:tc>
                  <a:txBody>
                    <a:bodyPr/>
                    <a:lstStyle/>
                    <a:p>
                      <a:pPr algn="ctr"/>
                      <a:r>
                        <a:rPr lang="en-US" dirty="0" smtClean="0"/>
                        <a:t>364</a:t>
                      </a:r>
                      <a:endParaRPr lang="en-US" dirty="0"/>
                    </a:p>
                  </a:txBody>
                  <a:tcPr/>
                </a:tc>
              </a:tr>
              <a:tr h="430439">
                <a:tc>
                  <a:txBody>
                    <a:bodyPr/>
                    <a:lstStyle/>
                    <a:p>
                      <a:r>
                        <a:rPr lang="en-US" dirty="0" smtClean="0"/>
                        <a:t>325K – MI</a:t>
                      </a:r>
                      <a:endParaRPr lang="en-US" dirty="0"/>
                    </a:p>
                  </a:txBody>
                  <a:tcPr/>
                </a:tc>
                <a:tc>
                  <a:txBody>
                    <a:bodyPr/>
                    <a:lstStyle/>
                    <a:p>
                      <a:pPr algn="ctr"/>
                      <a:r>
                        <a:rPr lang="en-US" dirty="0" smtClean="0"/>
                        <a:t>413</a:t>
                      </a:r>
                      <a:endParaRPr lang="en-US" dirty="0"/>
                    </a:p>
                  </a:txBody>
                  <a:tcPr/>
                </a:tc>
                <a:tc>
                  <a:txBody>
                    <a:bodyPr/>
                    <a:lstStyle/>
                    <a:p>
                      <a:pPr algn="ctr"/>
                      <a:r>
                        <a:rPr lang="en-US" dirty="0" smtClean="0"/>
                        <a:t>60</a:t>
                      </a:r>
                      <a:endParaRPr lang="en-US" dirty="0"/>
                    </a:p>
                  </a:txBody>
                  <a:tcPr/>
                </a:tc>
                <a:tc>
                  <a:txBody>
                    <a:bodyPr/>
                    <a:lstStyle/>
                    <a:p>
                      <a:pPr algn="ctr"/>
                      <a:r>
                        <a:rPr lang="en-US" dirty="0" smtClean="0"/>
                        <a:t>473</a:t>
                      </a:r>
                      <a:endParaRPr lang="en-US" dirty="0"/>
                    </a:p>
                  </a:txBody>
                  <a:tcPr/>
                </a:tc>
              </a:tr>
              <a:tr h="430439">
                <a:tc>
                  <a:txBody>
                    <a:bodyPr/>
                    <a:lstStyle/>
                    <a:p>
                      <a:r>
                        <a:rPr lang="en-US" dirty="0" smtClean="0"/>
                        <a:t>All Areas</a:t>
                      </a:r>
                      <a:r>
                        <a:rPr lang="en-US" baseline="30000" dirty="0" smtClean="0"/>
                        <a:t>1</a:t>
                      </a:r>
                      <a:endParaRPr lang="en-US" baseline="30000" dirty="0"/>
                    </a:p>
                  </a:txBody>
                  <a:tcPr/>
                </a:tc>
                <a:tc>
                  <a:txBody>
                    <a:bodyPr/>
                    <a:lstStyle/>
                    <a:p>
                      <a:pPr algn="ctr"/>
                      <a:r>
                        <a:rPr lang="en-US" dirty="0" smtClean="0"/>
                        <a:t>1,997</a:t>
                      </a:r>
                      <a:endParaRPr lang="en-US" dirty="0"/>
                    </a:p>
                  </a:txBody>
                  <a:tcPr/>
                </a:tc>
                <a:tc>
                  <a:txBody>
                    <a:bodyPr/>
                    <a:lstStyle/>
                    <a:p>
                      <a:pPr algn="ctr"/>
                      <a:r>
                        <a:rPr lang="en-US" dirty="0" smtClean="0"/>
                        <a:t>369</a:t>
                      </a:r>
                      <a:endParaRPr lang="en-US" dirty="0"/>
                    </a:p>
                  </a:txBody>
                  <a:tcPr/>
                </a:tc>
                <a:tc>
                  <a:txBody>
                    <a:bodyPr/>
                    <a:lstStyle/>
                    <a:p>
                      <a:pPr algn="ctr"/>
                      <a:r>
                        <a:rPr lang="en-US" dirty="0" smtClean="0"/>
                        <a:t>2,366</a:t>
                      </a:r>
                      <a:endParaRPr lang="en-US" dirty="0"/>
                    </a:p>
                  </a:txBody>
                  <a:tcPr/>
                </a:tc>
              </a:tr>
            </a:tbl>
          </a:graphicData>
        </a:graphic>
      </p:graphicFrame>
      <p:sp>
        <p:nvSpPr>
          <p:cNvPr id="7" name="Oval 6" descr="The presented used an oval to highlight the total number of scholars receiving OSEP funding for Fiscal Year 2011. " title="Image1"/>
          <p:cNvSpPr/>
          <p:nvPr/>
        </p:nvSpPr>
        <p:spPr>
          <a:xfrm>
            <a:off x="2971800" y="5029200"/>
            <a:ext cx="914400" cy="7620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pPr>
              <a:defRPr/>
            </a:pPr>
            <a:r>
              <a:rPr lang="en-US" dirty="0" smtClean="0"/>
              <a:t>7/21/2014</a:t>
            </a:r>
            <a:endParaRPr lang="en-US" dirty="0"/>
          </a:p>
        </p:txBody>
      </p:sp>
    </p:spTree>
    <p:extLst>
      <p:ext uri="{BB962C8B-B14F-4D97-AF65-F5344CB8AC3E}">
        <p14:creationId xmlns:p14="http://schemas.microsoft.com/office/powerpoint/2010/main" val="9993259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143000"/>
          </a:xfrm>
        </p:spPr>
        <p:txBody>
          <a:bodyPr rtlCol="0">
            <a:normAutofit fontScale="90000"/>
          </a:bodyPr>
          <a:lstStyle/>
          <a:p>
            <a:pPr fontAlgn="auto">
              <a:spcAft>
                <a:spcPts val="0"/>
              </a:spcAft>
              <a:defRPr/>
            </a:pPr>
            <a:r>
              <a:rPr lang="en-US" b="1" dirty="0" smtClean="0"/>
              <a:t>Performance  Measure 2</a:t>
            </a:r>
            <a:br>
              <a:rPr lang="en-US" b="1" dirty="0" smtClean="0"/>
            </a:br>
            <a:r>
              <a:rPr lang="en-US" sz="2700" i="1" dirty="0" smtClean="0"/>
              <a:t>Percentage of scholars completing OSEP- funded training programs who are knowledgeable and skilled in evidence based practices for infants, toddlers, children, and youth with disabilities.</a:t>
            </a:r>
            <a:endParaRPr lang="en-US" sz="2700" i="1" dirty="0"/>
          </a:p>
        </p:txBody>
      </p:sp>
      <p:graphicFrame>
        <p:nvGraphicFramePr>
          <p:cNvPr id="3075" name="Content Placeholder 3" descr="This image presents a bar graph displaying performance data on Measure 2: percentage of scholars completing OSEP-funded training programs who are knowledgeable and skilled in evidence based practices for infants, toddlers, children, and youth with disabilities.  &#10;&#10;If read from left to right, 39.1 percent completed for 2009, 40.6 for 2010, 90.6 for 2011, 92.9 for 2012, and 87.7 for 2013.  The target is performance percentage was 85%.  " title="performance measure 2 bar graph "/>
          <p:cNvGraphicFramePr>
            <a:graphicFrameLocks noGrp="1"/>
          </p:cNvGraphicFramePr>
          <p:nvPr>
            <p:ph idx="1"/>
            <p:extLst>
              <p:ext uri="{D42A27DB-BD31-4B8C-83A1-F6EECF244321}">
                <p14:modId xmlns:p14="http://schemas.microsoft.com/office/powerpoint/2010/main" val="1075670617"/>
              </p:ext>
            </p:extLst>
          </p:nvPr>
        </p:nvGraphicFramePr>
        <p:xfrm>
          <a:off x="406400" y="1854200"/>
          <a:ext cx="8331200" cy="4627563"/>
        </p:xfrm>
        <a:graphic>
          <a:graphicData uri="http://schemas.openxmlformats.org/presentationml/2006/ole">
            <mc:AlternateContent xmlns:mc="http://schemas.openxmlformats.org/markup-compatibility/2006">
              <mc:Choice xmlns:v="urn:schemas-microsoft-com:vml" Requires="v">
                <p:oleObj spid="_x0000_s1053"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854200"/>
                        <a:ext cx="8331200" cy="4627563"/>
                      </a:xfrm>
                      <a:prstGeom prst="rect">
                        <a:avLst/>
                      </a:prstGeom>
                    </p:spPr>
                  </p:pic>
                </p:oleObj>
              </mc:Fallback>
            </mc:AlternateContent>
          </a:graphicData>
        </a:graphic>
      </p:graphicFrame>
      <p:sp>
        <p:nvSpPr>
          <p:cNvPr id="5" name="Footer Placeholder 4" hidden="1"/>
          <p:cNvSpPr>
            <a:spLocks noGrp="1"/>
          </p:cNvSpPr>
          <p:nvPr>
            <p:ph type="ftr" sz="quarter" idx="11"/>
          </p:nvPr>
        </p:nvSpPr>
        <p:spPr>
          <a:xfrm>
            <a:off x="3200400" y="6997700"/>
            <a:ext cx="2819400" cy="317500"/>
          </a:xfrm>
        </p:spPr>
        <p:txBody>
          <a:bodyPr/>
          <a:lstStyle/>
          <a:p>
            <a:pPr>
              <a:defRPr/>
            </a:pPr>
            <a:endParaRPr lang="en-US" dirty="0">
              <a:solidFill>
                <a:prstClr val="black">
                  <a:tint val="75000"/>
                </a:prstClr>
              </a:solidFill>
            </a:endParaRPr>
          </a:p>
        </p:txBody>
      </p:sp>
      <p:sp>
        <p:nvSpPr>
          <p:cNvPr id="4" name="Rectangle 3"/>
          <p:cNvSpPr/>
          <p:nvPr/>
        </p:nvSpPr>
        <p:spPr>
          <a:xfrm>
            <a:off x="7620000" y="3079539"/>
            <a:ext cx="1349728" cy="369332"/>
          </a:xfrm>
          <a:prstGeom prst="rect">
            <a:avLst/>
          </a:prstGeom>
        </p:spPr>
        <p:txBody>
          <a:bodyPr wrap="none">
            <a:spAutoFit/>
          </a:bodyPr>
          <a:lstStyle/>
          <a:p>
            <a:r>
              <a:rPr lang="en-US" i="1" dirty="0"/>
              <a:t>Target </a:t>
            </a:r>
            <a:r>
              <a:rPr lang="en-US" i="1" dirty="0" smtClean="0"/>
              <a:t>= 85</a:t>
            </a:r>
            <a:endParaRPr lang="en-US" i="1" dirty="0"/>
          </a:p>
        </p:txBody>
      </p:sp>
      <p:sp>
        <p:nvSpPr>
          <p:cNvPr id="3" name="Date Placeholder 2"/>
          <p:cNvSpPr>
            <a:spLocks noGrp="1"/>
          </p:cNvSpPr>
          <p:nvPr>
            <p:ph type="dt" sz="quarter" idx="10"/>
          </p:nvPr>
        </p:nvSpPr>
        <p:spPr/>
        <p:txBody>
          <a:bodyPr/>
          <a:lstStyle/>
          <a:p>
            <a:pPr>
              <a:defRPr/>
            </a:pPr>
            <a:r>
              <a:rPr lang="en-US" dirty="0">
                <a:solidFill>
                  <a:prstClr val="black">
                    <a:tint val="75000"/>
                  </a:prstClr>
                </a:solidFill>
              </a:rPr>
              <a:t>7/21/2014</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Performance</a:t>
            </a:r>
            <a:r>
              <a:rPr lang="en-US" baseline="0" dirty="0" smtClean="0"/>
              <a:t> Measure 2- Additional Analyses</a:t>
            </a:r>
            <a:endParaRPr lang="en-US" dirty="0"/>
          </a:p>
        </p:txBody>
      </p:sp>
      <p:graphicFrame>
        <p:nvGraphicFramePr>
          <p:cNvPr id="5" name="Content Placeholder 3" descr="This graph provides data on Measure 2 across fiscal years 2008-2011 in the following areas:  (1) scholars who took an exam/measure and passed; (2) scholars who took an exam/measure and did not pass; (3) scholars who did not take any exam/measure; (4) scholars who exam/measure completion status was unknown. &#10;&#10;If read from left to right: &#10;&#10;Scholars who took an exam/measure and passed: 40.6 for FY 2008; 90.6 for FY 2009; 92.9 for FY 2010; and 87.7 for FY 2011&#10;&#10;Scholars who took an exam/measure and did not pass: 1.8 for FY 2008; 1.2 for FY 2009; 0.3 for FY 2010; and 1.7 for FY 2011&#10;&#10;Scholars who did not take any exam/measure: 33.5 for FY 2008; 6.7 for FY 2009; 5.8 for FY 2010; and 9.4 for FY 2011&#10;&#10;Scholars who exam/measure completion status was unknown: 24.1 for FY 2008; 1.4 for FY 2009; 0.9 for FY 2010; and 1.2 for FY 2011&#10;&#10;The totals across sub-analysis areas for each fiscal year was: 100, 99.9, 99.9, 100 across FY 2008-2011, respectively.&#10;&#10;It should be noted that totals across sub-analysis areas for measure 2 may not sum to 100 due to rounding &#10;" title="Graph"/>
          <p:cNvGraphicFramePr>
            <a:graphicFrameLocks/>
          </p:cNvGraphicFramePr>
          <p:nvPr>
            <p:extLst>
              <p:ext uri="{D42A27DB-BD31-4B8C-83A1-F6EECF244321}">
                <p14:modId xmlns:p14="http://schemas.microsoft.com/office/powerpoint/2010/main" val="2740829962"/>
              </p:ext>
            </p:extLst>
          </p:nvPr>
        </p:nvGraphicFramePr>
        <p:xfrm>
          <a:off x="-41563" y="0"/>
          <a:ext cx="9220199" cy="6934200"/>
        </p:xfrm>
        <a:graphic>
          <a:graphicData uri="http://schemas.openxmlformats.org/drawingml/2006/table">
            <a:tbl>
              <a:tblPr firstRow="1" bandRow="1">
                <a:tableStyleId>{5C22544A-7EE6-4342-B048-85BDC9FD1C3A}</a:tableStyleId>
              </a:tblPr>
              <a:tblGrid>
                <a:gridCol w="4080163"/>
                <a:gridCol w="1295400"/>
                <a:gridCol w="1295400"/>
                <a:gridCol w="1295400"/>
                <a:gridCol w="1253836"/>
              </a:tblGrid>
              <a:tr h="1868015">
                <a:tc rowSpan="2">
                  <a:txBody>
                    <a:bodyPr/>
                    <a:lstStyle/>
                    <a:p>
                      <a:pPr marL="0" marR="0">
                        <a:lnSpc>
                          <a:spcPct val="115000"/>
                        </a:lnSpc>
                        <a:spcBef>
                          <a:spcPts val="0"/>
                        </a:spcBef>
                        <a:spcAft>
                          <a:spcPts val="0"/>
                        </a:spcAft>
                      </a:pPr>
                      <a:r>
                        <a:rPr lang="en-US" sz="4000" b="0" dirty="0" smtClean="0">
                          <a:latin typeface="+mj-lt"/>
                          <a:ea typeface="Calibri"/>
                          <a:cs typeface="Times New Roman"/>
                        </a:rPr>
                        <a:t>  </a:t>
                      </a:r>
                    </a:p>
                    <a:p>
                      <a:pPr marL="0" marR="0">
                        <a:lnSpc>
                          <a:spcPct val="115000"/>
                        </a:lnSpc>
                        <a:spcBef>
                          <a:spcPts val="0"/>
                        </a:spcBef>
                        <a:spcAft>
                          <a:spcPts val="0"/>
                        </a:spcAft>
                      </a:pPr>
                      <a:r>
                        <a:rPr lang="en-US" sz="4000" b="0" dirty="0" smtClean="0">
                          <a:latin typeface="+mj-lt"/>
                          <a:ea typeface="Calibri"/>
                          <a:cs typeface="Times New Roman"/>
                        </a:rPr>
                        <a:t>    Measure 2:</a:t>
                      </a:r>
                    </a:p>
                    <a:p>
                      <a:pPr marL="0" marR="0">
                        <a:lnSpc>
                          <a:spcPct val="115000"/>
                        </a:lnSpc>
                        <a:spcBef>
                          <a:spcPts val="0"/>
                        </a:spcBef>
                        <a:spcAft>
                          <a:spcPts val="0"/>
                        </a:spcAft>
                      </a:pPr>
                      <a:r>
                        <a:rPr lang="en-US" sz="4000" b="0" dirty="0" smtClean="0">
                          <a:latin typeface="+mj-lt"/>
                          <a:ea typeface="Calibri"/>
                          <a:cs typeface="Times New Roman"/>
                        </a:rPr>
                        <a:t>    Additional</a:t>
                      </a:r>
                      <a:r>
                        <a:rPr lang="en-US" sz="4000" b="0" baseline="0" dirty="0" smtClean="0">
                          <a:latin typeface="+mj-lt"/>
                          <a:ea typeface="Calibri"/>
                          <a:cs typeface="Times New Roman"/>
                        </a:rPr>
                        <a:t> </a:t>
                      </a:r>
                    </a:p>
                    <a:p>
                      <a:pPr marL="0" marR="0">
                        <a:lnSpc>
                          <a:spcPct val="115000"/>
                        </a:lnSpc>
                        <a:spcBef>
                          <a:spcPts val="0"/>
                        </a:spcBef>
                        <a:spcAft>
                          <a:spcPts val="0"/>
                        </a:spcAft>
                      </a:pPr>
                      <a:r>
                        <a:rPr lang="en-US" sz="4000" b="0" baseline="0" dirty="0" smtClean="0">
                          <a:latin typeface="+mj-lt"/>
                          <a:ea typeface="Calibri"/>
                          <a:cs typeface="Times New Roman"/>
                        </a:rPr>
                        <a:t>    Analyses</a:t>
                      </a:r>
                      <a:endParaRPr lang="en-US" sz="4000" b="0" dirty="0">
                        <a:latin typeface="+mj-lt"/>
                        <a:ea typeface="Calibri"/>
                        <a:cs typeface="Times New Roman"/>
                      </a:endParaRPr>
                    </a:p>
                  </a:txBody>
                  <a:tcPr marL="68580" marR="68580" marT="0" marB="0"/>
                </a:tc>
                <a:tc gridSpan="4">
                  <a:txBody>
                    <a:bodyPr/>
                    <a:lstStyle/>
                    <a:p>
                      <a:pPr marL="0" marR="0" algn="ctr">
                        <a:lnSpc>
                          <a:spcPct val="115000"/>
                        </a:lnSpc>
                        <a:spcBef>
                          <a:spcPts val="0"/>
                        </a:spcBef>
                        <a:spcAft>
                          <a:spcPts val="0"/>
                        </a:spcAft>
                      </a:pPr>
                      <a:endParaRPr lang="en-US" sz="1400" dirty="0" smtClean="0"/>
                    </a:p>
                    <a:p>
                      <a:pPr marL="0" marR="0" algn="ctr">
                        <a:lnSpc>
                          <a:spcPct val="115000"/>
                        </a:lnSpc>
                        <a:spcBef>
                          <a:spcPts val="0"/>
                        </a:spcBef>
                        <a:spcAft>
                          <a:spcPts val="0"/>
                        </a:spcAft>
                      </a:pPr>
                      <a:endParaRPr lang="en-US" sz="3200" dirty="0" smtClean="0"/>
                    </a:p>
                    <a:p>
                      <a:pPr marL="0" marR="0" algn="ctr">
                        <a:lnSpc>
                          <a:spcPct val="115000"/>
                        </a:lnSpc>
                        <a:spcBef>
                          <a:spcPts val="0"/>
                        </a:spcBef>
                        <a:spcAft>
                          <a:spcPts val="0"/>
                        </a:spcAft>
                      </a:pPr>
                      <a:r>
                        <a:rPr lang="en-US" sz="3200" b="0" dirty="0" smtClean="0"/>
                        <a:t>Percent</a:t>
                      </a:r>
                      <a:endParaRPr lang="en-US" sz="3200" b="0" dirty="0">
                        <a:latin typeface="+mn-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400" dirty="0">
                        <a:latin typeface="+mn-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400" dirty="0">
                        <a:latin typeface="+mn-lt"/>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400" dirty="0">
                        <a:latin typeface="+mn-lt"/>
                        <a:ea typeface="Calibri"/>
                        <a:cs typeface="Times New Roman"/>
                      </a:endParaRPr>
                    </a:p>
                  </a:txBody>
                  <a:tcPr marL="68580" marR="68580" marT="0" marB="0">
                    <a:solidFill>
                      <a:schemeClr val="bg2">
                        <a:lumMod val="25000"/>
                      </a:schemeClr>
                    </a:solidFill>
                  </a:tcPr>
                </a:tc>
              </a:tr>
              <a:tr h="1501182">
                <a:tc vMerge="1">
                  <a:txBody>
                    <a:bodyPr/>
                    <a:lstStyle/>
                    <a:p>
                      <a:endParaRPr lang="en-US"/>
                    </a:p>
                  </a:txBody>
                  <a:tcPr/>
                </a:tc>
                <a:tc>
                  <a:txBody>
                    <a:bodyPr/>
                    <a:lstStyle/>
                    <a:p>
                      <a:pPr marL="0" marR="0" algn="ctr">
                        <a:lnSpc>
                          <a:spcPct val="115000"/>
                        </a:lnSpc>
                        <a:spcBef>
                          <a:spcPts val="0"/>
                        </a:spcBef>
                        <a:spcAft>
                          <a:spcPts val="0"/>
                        </a:spcAft>
                      </a:pPr>
                      <a:r>
                        <a:rPr lang="en-US" sz="1600" b="1" dirty="0" smtClean="0"/>
                        <a:t>RY 2010</a:t>
                      </a:r>
                    </a:p>
                    <a:p>
                      <a:pPr marL="0" marR="0" algn="ctr">
                        <a:lnSpc>
                          <a:spcPct val="115000"/>
                        </a:lnSpc>
                        <a:spcBef>
                          <a:spcPts val="0"/>
                        </a:spcBef>
                        <a:spcAft>
                          <a:spcPts val="0"/>
                        </a:spcAft>
                      </a:pPr>
                      <a:r>
                        <a:rPr lang="en-US" sz="1600" b="1" dirty="0" smtClean="0"/>
                        <a:t>(FY 2008)</a:t>
                      </a:r>
                      <a:endParaRPr lang="en-US" sz="1600" b="1" dirty="0" smtClean="0">
                        <a:latin typeface="+mn-lt"/>
                        <a:ea typeface="Calibri"/>
                        <a:cs typeface="Times New Roman"/>
                      </a:endParaRPr>
                    </a:p>
                  </a:txBody>
                  <a:tcPr marL="68580" marR="68580" marT="0" marB="0" anchor="b"/>
                </a:tc>
                <a:tc>
                  <a:txBody>
                    <a:bodyPr/>
                    <a:lstStyle/>
                    <a:p>
                      <a:pPr marL="0" marR="0" algn="ctr">
                        <a:lnSpc>
                          <a:spcPct val="115000"/>
                        </a:lnSpc>
                        <a:spcBef>
                          <a:spcPts val="0"/>
                        </a:spcBef>
                        <a:spcAft>
                          <a:spcPts val="0"/>
                        </a:spcAft>
                      </a:pPr>
                      <a:endParaRPr lang="en-US" sz="1600" b="1" dirty="0" smtClean="0"/>
                    </a:p>
                    <a:p>
                      <a:pPr marL="0" marR="0" algn="ctr">
                        <a:lnSpc>
                          <a:spcPct val="115000"/>
                        </a:lnSpc>
                        <a:spcBef>
                          <a:spcPts val="0"/>
                        </a:spcBef>
                        <a:spcAft>
                          <a:spcPts val="0"/>
                        </a:spcAft>
                      </a:pPr>
                      <a:r>
                        <a:rPr lang="en-US" sz="1600" b="1" dirty="0" smtClean="0"/>
                        <a:t>RY 2011</a:t>
                      </a:r>
                    </a:p>
                    <a:p>
                      <a:pPr marL="0" marR="0" algn="ctr">
                        <a:lnSpc>
                          <a:spcPct val="115000"/>
                        </a:lnSpc>
                        <a:spcBef>
                          <a:spcPts val="0"/>
                        </a:spcBef>
                        <a:spcAft>
                          <a:spcPts val="0"/>
                        </a:spcAft>
                      </a:pPr>
                      <a:r>
                        <a:rPr lang="en-US" sz="1600" b="1" dirty="0" smtClean="0"/>
                        <a:t>(FY 2009)</a:t>
                      </a:r>
                      <a:endParaRPr lang="en-US" sz="1600" b="1" dirty="0" smtClean="0">
                        <a:latin typeface="+mn-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smtClean="0"/>
                        <a:t>RY 2012</a:t>
                      </a:r>
                    </a:p>
                    <a:p>
                      <a:pPr marL="0" marR="0" algn="ctr">
                        <a:lnSpc>
                          <a:spcPct val="115000"/>
                        </a:lnSpc>
                        <a:spcBef>
                          <a:spcPts val="0"/>
                        </a:spcBef>
                        <a:spcAft>
                          <a:spcPts val="0"/>
                        </a:spcAft>
                      </a:pPr>
                      <a:r>
                        <a:rPr lang="en-US" sz="1600" b="1" dirty="0" smtClean="0"/>
                        <a:t>(FY 2010)</a:t>
                      </a:r>
                      <a:endParaRPr lang="en-US" sz="1600" b="1" dirty="0" smtClean="0">
                        <a:latin typeface="+mn-lt"/>
                        <a:ea typeface="Calibri"/>
                        <a:cs typeface="Times New Roman"/>
                      </a:endParaRPr>
                    </a:p>
                  </a:txBody>
                  <a:tcPr marL="68580" marR="68580" marT="0" marB="0" anchor="b"/>
                </a:tc>
                <a:tc>
                  <a:txBody>
                    <a:bodyPr/>
                    <a:lstStyle/>
                    <a:p>
                      <a:pPr marL="0" marR="0" algn="ctr">
                        <a:lnSpc>
                          <a:spcPct val="115000"/>
                        </a:lnSpc>
                        <a:spcBef>
                          <a:spcPts val="0"/>
                        </a:spcBef>
                        <a:spcAft>
                          <a:spcPts val="0"/>
                        </a:spcAft>
                      </a:pPr>
                      <a:endParaRPr lang="en-US" sz="1600" b="1" dirty="0" smtClean="0"/>
                    </a:p>
                    <a:p>
                      <a:pPr marL="0" marR="0" algn="ctr">
                        <a:lnSpc>
                          <a:spcPct val="115000"/>
                        </a:lnSpc>
                        <a:spcBef>
                          <a:spcPts val="0"/>
                        </a:spcBef>
                        <a:spcAft>
                          <a:spcPts val="0"/>
                        </a:spcAft>
                      </a:pPr>
                      <a:r>
                        <a:rPr lang="en-US" sz="1600" b="1" dirty="0" smtClean="0"/>
                        <a:t>RY 2013</a:t>
                      </a:r>
                    </a:p>
                    <a:p>
                      <a:pPr marL="0" marR="0" algn="ctr">
                        <a:lnSpc>
                          <a:spcPct val="115000"/>
                        </a:lnSpc>
                        <a:spcBef>
                          <a:spcPts val="0"/>
                        </a:spcBef>
                        <a:spcAft>
                          <a:spcPts val="0"/>
                        </a:spcAft>
                      </a:pPr>
                      <a:r>
                        <a:rPr lang="en-US" sz="1600" b="1" dirty="0" smtClean="0"/>
                        <a:t>(FY 2011)</a:t>
                      </a:r>
                      <a:endParaRPr lang="en-US" sz="1600" b="1" dirty="0" smtClean="0">
                        <a:latin typeface="+mn-lt"/>
                        <a:ea typeface="Calibri"/>
                        <a:cs typeface="Times New Roman"/>
                      </a:endParaRPr>
                    </a:p>
                  </a:txBody>
                  <a:tcPr marL="68580" marR="68580" marT="0" marB="0" anchor="b"/>
                </a:tc>
              </a:tr>
              <a:tr h="750591">
                <a:tc>
                  <a:txBody>
                    <a:bodyPr/>
                    <a:lstStyle/>
                    <a:p>
                      <a:pPr marL="0" marR="0">
                        <a:lnSpc>
                          <a:spcPct val="115000"/>
                        </a:lnSpc>
                        <a:spcBef>
                          <a:spcPts val="0"/>
                        </a:spcBef>
                        <a:spcAft>
                          <a:spcPts val="0"/>
                        </a:spcAft>
                      </a:pPr>
                      <a:r>
                        <a:rPr lang="en-US" sz="2000" dirty="0" smtClean="0"/>
                        <a:t>Scholars </a:t>
                      </a:r>
                      <a:r>
                        <a:rPr lang="en-US" sz="2000" dirty="0"/>
                        <a:t>who took an exam/measure </a:t>
                      </a:r>
                      <a:r>
                        <a:rPr lang="en-US" sz="2000" dirty="0" smtClean="0"/>
                        <a:t>and </a:t>
                      </a:r>
                      <a:r>
                        <a:rPr lang="en-US" sz="2000" dirty="0"/>
                        <a:t>passed</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t>40.6</a:t>
                      </a:r>
                      <a:endParaRPr lang="en-US" sz="2000" dirty="0">
                        <a:latin typeface="Calibri"/>
                        <a:ea typeface="Calibri"/>
                        <a:cs typeface="Times New Roman"/>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2000" kern="1200" dirty="0" smtClean="0"/>
                        <a:t>90.6</a:t>
                      </a:r>
                      <a:endParaRPr kumimoji="0" lang="en-US" sz="20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92.9</a:t>
                      </a:r>
                      <a:endParaRPr kumimoji="0" lang="en-US" sz="2000" kern="1200" dirty="0">
                        <a:solidFill>
                          <a:schemeClr val="dk1"/>
                        </a:solidFill>
                        <a:latin typeface="+mn-lt"/>
                        <a:ea typeface="+mn-ea"/>
                        <a:cs typeface="+mn-cs"/>
                      </a:endParaRPr>
                    </a:p>
                  </a:txBody>
                  <a:tcPr marL="68580" marR="68580" marT="0" marB="0" anchor="ctr"/>
                </a:tc>
                <a:tc>
                  <a:txBody>
                    <a:bodyPr/>
                    <a:lstStyle/>
                    <a:p>
                      <a:pPr algn="ctr"/>
                      <a:r>
                        <a:rPr lang="en-US" sz="2000" kern="1200" dirty="0" smtClean="0">
                          <a:solidFill>
                            <a:schemeClr val="dk1"/>
                          </a:solidFill>
                          <a:latin typeface="+mn-lt"/>
                          <a:ea typeface="+mn-ea"/>
                          <a:cs typeface="+mn-cs"/>
                        </a:rPr>
                        <a:t>87.7</a:t>
                      </a:r>
                      <a:endParaRPr lang="en-US" sz="2000" kern="1200" dirty="0">
                        <a:solidFill>
                          <a:schemeClr val="dk1"/>
                        </a:solidFill>
                        <a:latin typeface="+mn-lt"/>
                        <a:ea typeface="+mn-ea"/>
                        <a:cs typeface="+mn-cs"/>
                      </a:endParaRPr>
                    </a:p>
                  </a:txBody>
                  <a:tcPr marL="68580" marR="68580" marT="0" marB="0" anchor="ctr"/>
                </a:tc>
              </a:tr>
              <a:tr h="750591">
                <a:tc>
                  <a:txBody>
                    <a:bodyPr/>
                    <a:lstStyle/>
                    <a:p>
                      <a:pPr marL="0" marR="0">
                        <a:lnSpc>
                          <a:spcPct val="115000"/>
                        </a:lnSpc>
                        <a:spcBef>
                          <a:spcPts val="0"/>
                        </a:spcBef>
                        <a:spcAft>
                          <a:spcPts val="0"/>
                        </a:spcAft>
                      </a:pPr>
                      <a:r>
                        <a:rPr lang="en-US" sz="2000" dirty="0"/>
                        <a:t>Scholars who took an exam/measure and did not pass</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t>1.8</a:t>
                      </a:r>
                      <a:endParaRPr lang="en-US" sz="2000" dirty="0">
                        <a:latin typeface="Calibri"/>
                        <a:ea typeface="Calibri"/>
                        <a:cs typeface="Times New Roman"/>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2000" kern="1200" dirty="0" smtClean="0"/>
                        <a:t>1.2</a:t>
                      </a:r>
                      <a:endParaRPr kumimoji="0" lang="en-US" sz="20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0.3</a:t>
                      </a:r>
                      <a:endParaRPr kumimoji="0" lang="en-US" sz="2000" kern="1200" dirty="0">
                        <a:solidFill>
                          <a:schemeClr val="dk1"/>
                        </a:solidFill>
                        <a:latin typeface="+mn-lt"/>
                        <a:ea typeface="+mn-ea"/>
                        <a:cs typeface="+mn-cs"/>
                      </a:endParaRPr>
                    </a:p>
                  </a:txBody>
                  <a:tcPr marL="68580" marR="68580" marT="0" marB="0" anchor="ctr"/>
                </a:tc>
                <a:tc>
                  <a:txBody>
                    <a:bodyPr/>
                    <a:lstStyle/>
                    <a:p>
                      <a:pPr algn="ctr"/>
                      <a:r>
                        <a:rPr lang="en-US" sz="2000" kern="1200" dirty="0" smtClean="0">
                          <a:solidFill>
                            <a:schemeClr val="dk1"/>
                          </a:solidFill>
                          <a:latin typeface="+mn-lt"/>
                          <a:ea typeface="+mn-ea"/>
                          <a:cs typeface="+mn-cs"/>
                        </a:rPr>
                        <a:t>1.7</a:t>
                      </a:r>
                      <a:endParaRPr lang="en-US" sz="2000" kern="1200" dirty="0">
                        <a:solidFill>
                          <a:schemeClr val="dk1"/>
                        </a:solidFill>
                        <a:latin typeface="+mn-lt"/>
                        <a:ea typeface="+mn-ea"/>
                        <a:cs typeface="+mn-cs"/>
                      </a:endParaRPr>
                    </a:p>
                  </a:txBody>
                  <a:tcPr marL="68580" marR="68580" marT="0" marB="0" anchor="ctr"/>
                </a:tc>
              </a:tr>
              <a:tr h="750591">
                <a:tc>
                  <a:txBody>
                    <a:bodyPr/>
                    <a:lstStyle/>
                    <a:p>
                      <a:pPr marL="0" marR="0">
                        <a:lnSpc>
                          <a:spcPct val="115000"/>
                        </a:lnSpc>
                        <a:spcBef>
                          <a:spcPts val="0"/>
                        </a:spcBef>
                        <a:spcAft>
                          <a:spcPts val="0"/>
                        </a:spcAft>
                      </a:pPr>
                      <a:r>
                        <a:rPr lang="en-US" sz="2000" dirty="0"/>
                        <a:t>Scholars who did not take any exam/measure</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t>33.5</a:t>
                      </a:r>
                      <a:endParaRPr lang="en-US" sz="2000" dirty="0">
                        <a:latin typeface="Calibri"/>
                        <a:ea typeface="Calibri"/>
                        <a:cs typeface="Times New Roman"/>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2000" kern="1200" dirty="0" smtClean="0"/>
                        <a:t>6.7</a:t>
                      </a:r>
                      <a:endParaRPr kumimoji="0" lang="en-US" sz="20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5.8</a:t>
                      </a:r>
                      <a:endParaRPr kumimoji="0" lang="en-US" sz="2000" kern="1200" dirty="0">
                        <a:solidFill>
                          <a:schemeClr val="dk1"/>
                        </a:solidFill>
                        <a:latin typeface="+mn-lt"/>
                        <a:ea typeface="+mn-ea"/>
                        <a:cs typeface="+mn-cs"/>
                      </a:endParaRPr>
                    </a:p>
                  </a:txBody>
                  <a:tcPr marL="68580" marR="68580" marT="0" marB="0" anchor="ctr"/>
                </a:tc>
                <a:tc>
                  <a:txBody>
                    <a:bodyPr/>
                    <a:lstStyle/>
                    <a:p>
                      <a:pPr algn="ctr"/>
                      <a:r>
                        <a:rPr lang="en-US" sz="2000" kern="1200" dirty="0" smtClean="0">
                          <a:solidFill>
                            <a:schemeClr val="dk1"/>
                          </a:solidFill>
                          <a:latin typeface="+mn-lt"/>
                          <a:ea typeface="+mn-ea"/>
                          <a:cs typeface="+mn-cs"/>
                        </a:rPr>
                        <a:t>9.4</a:t>
                      </a:r>
                      <a:endParaRPr lang="en-US" sz="2000" kern="1200" dirty="0">
                        <a:solidFill>
                          <a:schemeClr val="dk1"/>
                        </a:solidFill>
                        <a:latin typeface="+mn-lt"/>
                        <a:ea typeface="+mn-ea"/>
                        <a:cs typeface="+mn-cs"/>
                      </a:endParaRPr>
                    </a:p>
                  </a:txBody>
                  <a:tcPr marL="68580" marR="68580" marT="0" marB="0" anchor="ctr"/>
                </a:tc>
              </a:tr>
              <a:tr h="750591">
                <a:tc>
                  <a:txBody>
                    <a:bodyPr/>
                    <a:lstStyle/>
                    <a:p>
                      <a:pPr marL="0" marR="0">
                        <a:lnSpc>
                          <a:spcPct val="115000"/>
                        </a:lnSpc>
                        <a:spcBef>
                          <a:spcPts val="0"/>
                        </a:spcBef>
                        <a:spcAft>
                          <a:spcPts val="0"/>
                        </a:spcAft>
                      </a:pPr>
                      <a:r>
                        <a:rPr lang="en-US" sz="2000" dirty="0"/>
                        <a:t>Scholars whose exam/measure completion status was unknown</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t>24.1</a:t>
                      </a:r>
                      <a:endParaRPr lang="en-US" sz="2000" dirty="0">
                        <a:latin typeface="Calibri"/>
                        <a:ea typeface="Calibri"/>
                        <a:cs typeface="Times New Roman"/>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2000" kern="1200" dirty="0" smtClean="0"/>
                        <a:t>1.4</a:t>
                      </a:r>
                      <a:endParaRPr kumimoji="0" lang="en-US" sz="20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0.9</a:t>
                      </a:r>
                      <a:endParaRPr kumimoji="0" lang="en-US" sz="2000" kern="1200" dirty="0">
                        <a:solidFill>
                          <a:schemeClr val="dk1"/>
                        </a:solidFill>
                        <a:latin typeface="+mn-lt"/>
                        <a:ea typeface="+mn-ea"/>
                        <a:cs typeface="+mn-cs"/>
                      </a:endParaRPr>
                    </a:p>
                  </a:txBody>
                  <a:tcPr marL="68580" marR="68580" marT="0" marB="0" anchor="ctr"/>
                </a:tc>
                <a:tc>
                  <a:txBody>
                    <a:bodyPr/>
                    <a:lstStyle/>
                    <a:p>
                      <a:pPr algn="ctr"/>
                      <a:r>
                        <a:rPr lang="en-US" sz="2000" kern="1200" dirty="0" smtClean="0">
                          <a:solidFill>
                            <a:schemeClr val="dk1"/>
                          </a:solidFill>
                          <a:latin typeface="+mn-lt"/>
                          <a:ea typeface="+mn-ea"/>
                          <a:cs typeface="+mn-cs"/>
                        </a:rPr>
                        <a:t>1.2</a:t>
                      </a:r>
                      <a:endParaRPr lang="en-US" sz="2000" kern="1200" dirty="0">
                        <a:solidFill>
                          <a:schemeClr val="dk1"/>
                        </a:solidFill>
                        <a:latin typeface="+mn-lt"/>
                        <a:ea typeface="+mn-ea"/>
                        <a:cs typeface="+mn-cs"/>
                      </a:endParaRPr>
                    </a:p>
                  </a:txBody>
                  <a:tcPr marL="68580" marR="68580" marT="0" marB="0" anchor="ctr"/>
                </a:tc>
              </a:tr>
              <a:tr h="562639">
                <a:tc>
                  <a:txBody>
                    <a:bodyPr/>
                    <a:lstStyle/>
                    <a:p>
                      <a:pPr marL="0" marR="0">
                        <a:lnSpc>
                          <a:spcPct val="115000"/>
                        </a:lnSpc>
                        <a:spcBef>
                          <a:spcPts val="0"/>
                        </a:spcBef>
                        <a:spcAft>
                          <a:spcPts val="0"/>
                        </a:spcAft>
                      </a:pPr>
                      <a:r>
                        <a:rPr lang="en-US" sz="2000" dirty="0"/>
                        <a:t>Total</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t>100.0</a:t>
                      </a:r>
                      <a:endParaRPr lang="en-US" sz="20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000" kern="1200" dirty="0" smtClean="0"/>
                        <a:t>99.9</a:t>
                      </a:r>
                      <a:endParaRPr kumimoji="0" lang="en-US" sz="2000" kern="1200" dirty="0" smtClean="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000" kern="1200" dirty="0" smtClean="0">
                          <a:solidFill>
                            <a:schemeClr val="dk1"/>
                          </a:solidFill>
                          <a:latin typeface="+mn-lt"/>
                          <a:ea typeface="+mn-ea"/>
                          <a:cs typeface="+mn-cs"/>
                        </a:rPr>
                        <a:t>99.9</a:t>
                      </a:r>
                      <a:endParaRPr kumimoji="0" lang="en-US" sz="2000" kern="1200" dirty="0">
                        <a:solidFill>
                          <a:schemeClr val="dk1"/>
                        </a:solidFill>
                        <a:latin typeface="+mn-lt"/>
                        <a:ea typeface="+mn-ea"/>
                        <a:cs typeface="+mn-cs"/>
                      </a:endParaRPr>
                    </a:p>
                  </a:txBody>
                  <a:tcPr marL="68580" marR="68580" marT="0" marB="0" anchor="ctr"/>
                </a:tc>
                <a:tc>
                  <a:txBody>
                    <a:bodyPr/>
                    <a:lstStyle/>
                    <a:p>
                      <a:pPr algn="ctr"/>
                      <a:r>
                        <a:rPr lang="en-US" sz="2000" kern="1200" dirty="0" smtClean="0">
                          <a:solidFill>
                            <a:schemeClr val="dk1"/>
                          </a:solidFill>
                          <a:latin typeface="+mn-lt"/>
                          <a:ea typeface="+mn-ea"/>
                          <a:cs typeface="+mn-cs"/>
                        </a:rPr>
                        <a:t>100.0</a:t>
                      </a:r>
                      <a:endParaRPr lang="en-US" sz="2000" kern="1200" dirty="0">
                        <a:solidFill>
                          <a:schemeClr val="dk1"/>
                        </a:solidFill>
                        <a:latin typeface="+mn-lt"/>
                        <a:ea typeface="+mn-ea"/>
                        <a:cs typeface="+mn-cs"/>
                      </a:endParaRPr>
                    </a:p>
                  </a:txBody>
                  <a:tcPr marL="68580" marR="68580" marT="0" marB="0" anchor="ctr"/>
                </a:tc>
              </a:tr>
            </a:tbl>
          </a:graphicData>
        </a:graphic>
      </p:graphicFrame>
      <p:sp>
        <p:nvSpPr>
          <p:cNvPr id="14" name="Oval 13" descr="An oval was included to highlight the data for sub-analysis area 3 of Measure 2 ( Percent of Scholars who did not take any exam/measure) for fiscal year 2011. The Percent was 9.4. " title="Image"/>
          <p:cNvSpPr/>
          <p:nvPr/>
        </p:nvSpPr>
        <p:spPr>
          <a:xfrm>
            <a:off x="8077200" y="4876800"/>
            <a:ext cx="914400" cy="9144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 name="TextBox 5"/>
          <p:cNvSpPr txBox="1"/>
          <p:nvPr/>
        </p:nvSpPr>
        <p:spPr>
          <a:xfrm>
            <a:off x="533400" y="6477000"/>
            <a:ext cx="5029200" cy="276999"/>
          </a:xfrm>
          <a:prstGeom prst="rect">
            <a:avLst/>
          </a:prstGeom>
          <a:noFill/>
        </p:spPr>
        <p:txBody>
          <a:bodyPr wrap="square" rtlCol="0">
            <a:spAutoFit/>
          </a:bodyPr>
          <a:lstStyle/>
          <a:p>
            <a:r>
              <a:rPr lang="en-US" sz="1200" dirty="0" smtClean="0"/>
              <a:t>Totals may not sum to 100 due to rounding.</a:t>
            </a:r>
            <a:endParaRPr lang="en-US" sz="1200" dirty="0"/>
          </a:p>
        </p:txBody>
      </p:sp>
      <p:sp>
        <p:nvSpPr>
          <p:cNvPr id="2" name="Date Placeholder 1"/>
          <p:cNvSpPr>
            <a:spLocks noGrp="1"/>
          </p:cNvSpPr>
          <p:nvPr>
            <p:ph type="dt" sz="half" idx="10"/>
          </p:nvPr>
        </p:nvSpPr>
        <p:spPr>
          <a:xfrm>
            <a:off x="6099175" y="6675437"/>
            <a:ext cx="3044825" cy="365125"/>
          </a:xfrm>
        </p:spPr>
        <p:txBody>
          <a:bodyPr/>
          <a:lstStyle/>
          <a:p>
            <a:pPr>
              <a:defRPr/>
            </a:pPr>
            <a:r>
              <a:rPr lang="en-US" dirty="0" smtClean="0"/>
              <a:t>7/21/2014</a:t>
            </a:r>
            <a:endParaRPr lang="en-US" dirty="0"/>
          </a:p>
        </p:txBody>
      </p:sp>
    </p:spTree>
    <p:extLst>
      <p:ext uri="{BB962C8B-B14F-4D97-AF65-F5344CB8AC3E}">
        <p14:creationId xmlns:p14="http://schemas.microsoft.com/office/powerpoint/2010/main" val="703978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10600" cy="1585912"/>
          </a:xfrm>
        </p:spPr>
        <p:txBody>
          <a:bodyPr rtlCol="0">
            <a:normAutofit fontScale="90000"/>
          </a:bodyPr>
          <a:lstStyle/>
          <a:p>
            <a:pPr fontAlgn="auto">
              <a:spcAft>
                <a:spcPts val="0"/>
              </a:spcAft>
              <a:defRPr/>
            </a:pPr>
            <a:r>
              <a:rPr lang="en-US" b="1" dirty="0" smtClean="0"/>
              <a:t>Performance  Measure 3</a:t>
            </a:r>
            <a:br>
              <a:rPr lang="en-US" b="1" dirty="0" smtClean="0"/>
            </a:br>
            <a:r>
              <a:rPr lang="en-US" sz="2700" i="1" dirty="0" smtClean="0">
                <a:cs typeface="Calibri" panose="020F0502020204030204" pitchFamily="34" charset="0"/>
              </a:rPr>
              <a:t>Percentage of program scholars who exit preparation programs prior to completion due to poor academic performance</a:t>
            </a:r>
            <a:br>
              <a:rPr lang="en-US" sz="2700" i="1" dirty="0" smtClean="0">
                <a:cs typeface="Calibri" panose="020F0502020204030204" pitchFamily="34" charset="0"/>
              </a:rPr>
            </a:br>
            <a:endParaRPr lang="en-US" sz="2700" i="1" dirty="0">
              <a:cs typeface="Calibri" panose="020F0502020204030204" pitchFamily="34" charset="0"/>
            </a:endParaRPr>
          </a:p>
        </p:txBody>
      </p:sp>
      <p:graphicFrame>
        <p:nvGraphicFramePr>
          <p:cNvPr id="4099" name="Content Placeholder 3" descr="This image presents a bar graph displaying performance data on Measure 3: percentage of program scholars who exit preparation programs prior to completion due to poor academic performance.  &#10;&#10;If read from left to right: 1.4. for 2009; 1.6 for 2010;&#10;1.95 for 2011; 1.84 for 2012; 1.73 for 2013&#10;&#10;The target was 1.9 percent. &#10;" title="Performance Measure 3 Graph"/>
          <p:cNvGraphicFramePr>
            <a:graphicFrameLocks noGrp="1"/>
          </p:cNvGraphicFramePr>
          <p:nvPr>
            <p:ph idx="1"/>
            <p:extLst>
              <p:ext uri="{D42A27DB-BD31-4B8C-83A1-F6EECF244321}">
                <p14:modId xmlns:p14="http://schemas.microsoft.com/office/powerpoint/2010/main" val="2752296645"/>
              </p:ext>
            </p:extLst>
          </p:nvPr>
        </p:nvGraphicFramePr>
        <p:xfrm>
          <a:off x="330200" y="1522413"/>
          <a:ext cx="7569200" cy="4627562"/>
        </p:xfrm>
        <a:graphic>
          <a:graphicData uri="http://schemas.openxmlformats.org/presentationml/2006/ole">
            <mc:AlternateContent xmlns:mc="http://schemas.openxmlformats.org/markup-compatibility/2006">
              <mc:Choice xmlns:v="urn:schemas-microsoft-com:vml" Requires="v">
                <p:oleObj spid="_x0000_s2078" r:id="rId4" imgW="7571888" imgH="4627265" progId="Excel.Chart.8">
                  <p:embed/>
                </p:oleObj>
              </mc:Choice>
              <mc:Fallback>
                <p:oleObj r:id="rId4" imgW="757188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522413"/>
                        <a:ext cx="7569200" cy="4627562"/>
                      </a:xfrm>
                      <a:prstGeom prst="rect">
                        <a:avLst/>
                      </a:prstGeom>
                    </p:spPr>
                  </p:pic>
                </p:oleObj>
              </mc:Fallback>
            </mc:AlternateContent>
          </a:graphicData>
        </a:graphic>
      </p:graphicFrame>
      <p:sp>
        <p:nvSpPr>
          <p:cNvPr id="4" name="Rectangle 3"/>
          <p:cNvSpPr/>
          <p:nvPr/>
        </p:nvSpPr>
        <p:spPr>
          <a:xfrm>
            <a:off x="7467600" y="2875002"/>
            <a:ext cx="1409425" cy="369332"/>
          </a:xfrm>
          <a:prstGeom prst="rect">
            <a:avLst/>
          </a:prstGeom>
        </p:spPr>
        <p:txBody>
          <a:bodyPr wrap="none">
            <a:spAutoFit/>
          </a:bodyPr>
          <a:lstStyle/>
          <a:p>
            <a:r>
              <a:rPr lang="en-US" i="1" dirty="0" smtClean="0"/>
              <a:t>Target = 1.9</a:t>
            </a:r>
            <a:endParaRPr lang="en-US" i="1" dirty="0"/>
          </a:p>
        </p:txBody>
      </p:sp>
      <p:sp>
        <p:nvSpPr>
          <p:cNvPr id="3" name="Date Placeholder 2"/>
          <p:cNvSpPr>
            <a:spLocks noGrp="1"/>
          </p:cNvSpPr>
          <p:nvPr>
            <p:ph type="dt" sz="quarter" idx="10"/>
          </p:nvPr>
        </p:nvSpPr>
        <p:spPr/>
        <p:txBody>
          <a:bodyPr/>
          <a:lstStyle/>
          <a:p>
            <a:pPr>
              <a:defRPr/>
            </a:pPr>
            <a:r>
              <a:rPr lang="en-US" dirty="0">
                <a:solidFill>
                  <a:prstClr val="black">
                    <a:tint val="75000"/>
                  </a:prstClr>
                </a:solidFill>
              </a:rPr>
              <a:t>7/21/2014</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431800"/>
            <a:ext cx="8610600" cy="1143000"/>
          </a:xfrm>
        </p:spPr>
        <p:txBody>
          <a:bodyPr rtlCol="0">
            <a:normAutofit fontScale="90000"/>
          </a:bodyPr>
          <a:lstStyle/>
          <a:p>
            <a:pPr fontAlgn="auto">
              <a:spcAft>
                <a:spcPts val="0"/>
              </a:spcAft>
              <a:defRPr/>
            </a:pPr>
            <a:r>
              <a:rPr lang="en-US" b="1" dirty="0" smtClean="0"/>
              <a:t>Performance  Measure 4</a:t>
            </a:r>
            <a:br>
              <a:rPr lang="en-US" b="1" dirty="0" smtClean="0"/>
            </a:br>
            <a:r>
              <a:rPr lang="en-US" sz="2200" i="1" dirty="0" smtClean="0"/>
              <a:t>Percentage of funded degree/certification program recipients who are working in the area(s) in which they were trained upon program completion.</a:t>
            </a:r>
            <a:r>
              <a:rPr lang="en-US" sz="2700" i="1" dirty="0" smtClean="0"/>
              <a:t/>
            </a:r>
            <a:br>
              <a:rPr lang="en-US" sz="2700" i="1" dirty="0" smtClean="0"/>
            </a:br>
            <a:endParaRPr lang="en-US" sz="2700" i="1" dirty="0"/>
          </a:p>
        </p:txBody>
      </p:sp>
      <p:graphicFrame>
        <p:nvGraphicFramePr>
          <p:cNvPr id="5123" name="Content Placeholder 3" descr="This image presents a bar graph displaying performance data on Measure 4: percentage of funded degree/certification program recipients who are working in the area(s) in which they were trained upon program completions   &#10;&#10;If read from left to right: 75.3 for 2009; 69.4 for 2010; 76.6 for 2011; 79.8 for 2012; 81.7 for 2013&#10;The target was 84 percent. &#10;" title="Performance Measure 4 Bar Graph"/>
          <p:cNvGraphicFramePr>
            <a:graphicFrameLocks noGrp="1"/>
          </p:cNvGraphicFramePr>
          <p:nvPr>
            <p:ph idx="1"/>
            <p:extLst>
              <p:ext uri="{D42A27DB-BD31-4B8C-83A1-F6EECF244321}">
                <p14:modId xmlns:p14="http://schemas.microsoft.com/office/powerpoint/2010/main" val="1428263278"/>
              </p:ext>
            </p:extLst>
          </p:nvPr>
        </p:nvGraphicFramePr>
        <p:xfrm>
          <a:off x="381000" y="1447800"/>
          <a:ext cx="8331200" cy="4627563"/>
        </p:xfrm>
        <a:graphic>
          <a:graphicData uri="http://schemas.openxmlformats.org/presentationml/2006/ole">
            <mc:AlternateContent xmlns:mc="http://schemas.openxmlformats.org/markup-compatibility/2006">
              <mc:Choice xmlns:v="urn:schemas-microsoft-com:vml" Requires="v">
                <p:oleObj spid="_x0000_s3101" r:id="rId4" imgW="8333954" imgH="4627265" progId="Excel.Chart.8">
                  <p:embed/>
                </p:oleObj>
              </mc:Choice>
              <mc:Fallback>
                <p:oleObj r:id="rId4" imgW="8333954"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47800"/>
                        <a:ext cx="8331200" cy="4627563"/>
                      </a:xfrm>
                      <a:prstGeom prst="rect">
                        <a:avLst/>
                      </a:prstGeom>
                    </p:spPr>
                  </p:pic>
                </p:oleObj>
              </mc:Fallback>
            </mc:AlternateContent>
          </a:graphicData>
        </a:graphic>
      </p:graphicFrame>
      <p:sp>
        <p:nvSpPr>
          <p:cNvPr id="4" name="Rectangle 3"/>
          <p:cNvSpPr/>
          <p:nvPr/>
        </p:nvSpPr>
        <p:spPr>
          <a:xfrm>
            <a:off x="7620000" y="2667000"/>
            <a:ext cx="1345305" cy="369332"/>
          </a:xfrm>
          <a:prstGeom prst="rect">
            <a:avLst/>
          </a:prstGeom>
        </p:spPr>
        <p:txBody>
          <a:bodyPr wrap="none">
            <a:spAutoFit/>
          </a:bodyPr>
          <a:lstStyle/>
          <a:p>
            <a:r>
              <a:rPr lang="en-US" i="1" dirty="0" smtClean="0">
                <a:solidFill>
                  <a:srgbClr val="FF0000"/>
                </a:solidFill>
              </a:rPr>
              <a:t>Target = 84</a:t>
            </a:r>
            <a:endParaRPr lang="en-US" i="1" dirty="0">
              <a:solidFill>
                <a:srgbClr val="FF0000"/>
              </a:solidFill>
            </a:endParaRPr>
          </a:p>
        </p:txBody>
      </p:sp>
      <p:sp>
        <p:nvSpPr>
          <p:cNvPr id="3" name="Date Placeholder 2"/>
          <p:cNvSpPr>
            <a:spLocks noGrp="1"/>
          </p:cNvSpPr>
          <p:nvPr>
            <p:ph type="dt" sz="quarter" idx="10"/>
          </p:nvPr>
        </p:nvSpPr>
        <p:spPr/>
        <p:txBody>
          <a:bodyPr/>
          <a:lstStyle/>
          <a:p>
            <a:pPr>
              <a:defRPr/>
            </a:pPr>
            <a:r>
              <a:rPr lang="en-US" dirty="0">
                <a:solidFill>
                  <a:prstClr val="black">
                    <a:tint val="75000"/>
                  </a:prstClr>
                </a:solidFill>
              </a:rPr>
              <a:t>7/21/2014</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447800"/>
          </a:xfrm>
        </p:spPr>
        <p:txBody>
          <a:bodyPr rtlCol="0">
            <a:normAutofit fontScale="90000"/>
          </a:bodyPr>
          <a:lstStyle/>
          <a:p>
            <a:pPr fontAlgn="auto">
              <a:spcAft>
                <a:spcPts val="0"/>
              </a:spcAft>
              <a:defRPr/>
            </a:pPr>
            <a:r>
              <a:rPr lang="en-US" b="1" dirty="0" smtClean="0"/>
              <a:t/>
            </a:r>
            <a:br>
              <a:rPr lang="en-US" b="1" dirty="0" smtClean="0"/>
            </a:br>
            <a:r>
              <a:rPr lang="en-US" b="1" dirty="0" smtClean="0"/>
              <a:t>Performance  Measure 5</a:t>
            </a:r>
            <a:br>
              <a:rPr lang="en-US" b="1" dirty="0" smtClean="0"/>
            </a:br>
            <a:r>
              <a:rPr lang="en-US" sz="2400" i="1" dirty="0" smtClean="0"/>
              <a:t> </a:t>
            </a:r>
            <a:r>
              <a:rPr lang="en-US" sz="2200" i="1" dirty="0" smtClean="0"/>
              <a:t>Percentage of funded degree/certification program recipients who are working in the area(s) in which they were trained upon program completion and who are fully qualified under IDEA.</a:t>
            </a:r>
            <a:r>
              <a:rPr lang="en-US" sz="2700" i="1" dirty="0" smtClean="0"/>
              <a:t/>
            </a:r>
            <a:br>
              <a:rPr lang="en-US" sz="2700" i="1" dirty="0" smtClean="0"/>
            </a:br>
            <a:endParaRPr lang="en-US" sz="2700" i="1" dirty="0"/>
          </a:p>
        </p:txBody>
      </p:sp>
      <p:graphicFrame>
        <p:nvGraphicFramePr>
          <p:cNvPr id="6147" name="Content Placeholder 3" descr="This image presents a bar graph displaying performance data on Measure 5: percentage of funded degree/certification program recipients who are working in the area(s) in which they were trained upon program completion and who are fully qualified under IDEA. &#10;&#10;If read from left to right: 70.2 for 2009; 65.3 for 2010; 73.1 for 2011; 76.3 for 2012; 78.6 for 2013.&#10;&#10;The target was 80 percent. &#10;" title="performance measure 5 bar graph"/>
          <p:cNvGraphicFramePr>
            <a:graphicFrameLocks noGrp="1"/>
          </p:cNvGraphicFramePr>
          <p:nvPr>
            <p:ph idx="1"/>
            <p:extLst>
              <p:ext uri="{D42A27DB-BD31-4B8C-83A1-F6EECF244321}">
                <p14:modId xmlns:p14="http://schemas.microsoft.com/office/powerpoint/2010/main" val="2131284029"/>
              </p:ext>
            </p:extLst>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4125" r:id="rId4" imgW="8327858" imgH="4627265" progId="Excel.Chart.8">
                  <p:embed/>
                </p:oleObj>
              </mc:Choice>
              <mc:Fallback>
                <p:oleObj r:id="rId4" imgW="8327858"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p:spPr>
                  </p:pic>
                </p:oleObj>
              </mc:Fallback>
            </mc:AlternateContent>
          </a:graphicData>
        </a:graphic>
      </p:graphicFrame>
      <p:sp>
        <p:nvSpPr>
          <p:cNvPr id="4" name="Rectangle 3"/>
          <p:cNvSpPr/>
          <p:nvPr/>
        </p:nvSpPr>
        <p:spPr>
          <a:xfrm>
            <a:off x="7620000" y="3089164"/>
            <a:ext cx="1345305" cy="369332"/>
          </a:xfrm>
          <a:prstGeom prst="rect">
            <a:avLst/>
          </a:prstGeom>
        </p:spPr>
        <p:txBody>
          <a:bodyPr wrap="none">
            <a:spAutoFit/>
          </a:bodyPr>
          <a:lstStyle/>
          <a:p>
            <a:r>
              <a:rPr lang="en-US" i="1" dirty="0">
                <a:solidFill>
                  <a:srgbClr val="FF0000"/>
                </a:solidFill>
              </a:rPr>
              <a:t>Target </a:t>
            </a:r>
            <a:r>
              <a:rPr lang="en-US" i="1" dirty="0" smtClean="0">
                <a:solidFill>
                  <a:srgbClr val="FF0000"/>
                </a:solidFill>
              </a:rPr>
              <a:t>= 80</a:t>
            </a:r>
            <a:endParaRPr lang="en-US" i="1" dirty="0">
              <a:solidFill>
                <a:srgbClr val="FF0000"/>
              </a:solidFill>
            </a:endParaRPr>
          </a:p>
        </p:txBody>
      </p:sp>
      <p:sp>
        <p:nvSpPr>
          <p:cNvPr id="3" name="Date Placeholder 2"/>
          <p:cNvSpPr>
            <a:spLocks noGrp="1"/>
          </p:cNvSpPr>
          <p:nvPr>
            <p:ph type="dt" sz="quarter" idx="10"/>
          </p:nvPr>
        </p:nvSpPr>
        <p:spPr/>
        <p:txBody>
          <a:bodyPr/>
          <a:lstStyle/>
          <a:p>
            <a:pPr>
              <a:defRPr/>
            </a:pPr>
            <a:r>
              <a:rPr lang="en-US" dirty="0">
                <a:solidFill>
                  <a:prstClr val="black">
                    <a:tint val="75000"/>
                  </a:prstClr>
                </a:solidFill>
              </a:rPr>
              <a:t>7/21/2014</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4343400"/>
          </a:xfrm>
        </p:spPr>
        <p:txBody>
          <a:bodyPr rtlCol="0">
            <a:normAutofit/>
          </a:bodyPr>
          <a:lstStyle/>
          <a:p>
            <a:pPr fontAlgn="auto">
              <a:spcAft>
                <a:spcPts val="0"/>
              </a:spcAft>
              <a:defRPr/>
            </a:pPr>
            <a:r>
              <a:rPr lang="en-US" b="1" dirty="0" smtClean="0"/>
              <a:t/>
            </a:r>
            <a:br>
              <a:rPr lang="en-US" b="1" dirty="0" smtClean="0"/>
            </a:br>
            <a:r>
              <a:rPr lang="en-US" sz="3000" b="1" dirty="0" smtClean="0">
                <a:latin typeface="Georgia" pitchFamily="18" charset="0"/>
              </a:rPr>
              <a:t>Performance  Measure 6</a:t>
            </a:r>
            <a:r>
              <a:rPr lang="en-US" b="1" dirty="0" smtClean="0"/>
              <a:t/>
            </a:r>
            <a:br>
              <a:rPr lang="en-US" b="1" dirty="0" smtClean="0"/>
            </a:br>
            <a:r>
              <a:rPr lang="en-US" sz="2400" i="1" dirty="0" smtClean="0"/>
              <a:t> Percentage of funded degree/certification program recipients who maintain employment in the area(s) for which they were trained for 3 or more years and who are fully qualified under IDEA.</a:t>
            </a:r>
            <a:r>
              <a:rPr lang="en-US" sz="2700" i="1" dirty="0" smtClean="0"/>
              <a:t/>
            </a:r>
            <a:br>
              <a:rPr lang="en-US" sz="2700" i="1" dirty="0" smtClean="0"/>
            </a:br>
            <a:endParaRPr lang="en-US" sz="2700" i="1" dirty="0"/>
          </a:p>
        </p:txBody>
      </p:sp>
      <p:sp>
        <p:nvSpPr>
          <p:cNvPr id="4" name="Date Placeholder 3"/>
          <p:cNvSpPr>
            <a:spLocks noGrp="1"/>
          </p:cNvSpPr>
          <p:nvPr>
            <p:ph type="dt" sz="half" idx="10"/>
          </p:nvPr>
        </p:nvSpPr>
        <p:spPr/>
        <p:txBody>
          <a:bodyPr/>
          <a:lstStyle/>
          <a:p>
            <a:pPr>
              <a:defRPr/>
            </a:pPr>
            <a:r>
              <a:rPr lang="en-US" dirty="0" smtClean="0"/>
              <a:t>7/21/2014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447800"/>
          </a:xfrm>
        </p:spPr>
        <p:txBody>
          <a:bodyPr rtlCol="0">
            <a:normAutofit fontScale="90000"/>
          </a:bodyPr>
          <a:lstStyle/>
          <a:p>
            <a:pPr fontAlgn="auto">
              <a:spcAft>
                <a:spcPts val="0"/>
              </a:spcAft>
              <a:defRPr/>
            </a:pPr>
            <a:r>
              <a:rPr lang="en-US" b="1" dirty="0" smtClean="0"/>
              <a:t/>
            </a:r>
            <a:br>
              <a:rPr lang="en-US" b="1" dirty="0" smtClean="0"/>
            </a:br>
            <a:r>
              <a:rPr lang="en-US" b="1" dirty="0" smtClean="0"/>
              <a:t>Performance  Measure 7</a:t>
            </a:r>
            <a:br>
              <a:rPr lang="en-US" b="1" dirty="0" smtClean="0"/>
            </a:br>
            <a:r>
              <a:rPr lang="en-US" sz="2400" i="1" dirty="0" smtClean="0"/>
              <a:t> </a:t>
            </a:r>
            <a:r>
              <a:rPr lang="en-US" sz="2200" i="1" dirty="0" smtClean="0"/>
              <a:t>The Federal cost per degree/certification program recipient </a:t>
            </a:r>
            <a:br>
              <a:rPr lang="en-US" sz="2200" i="1" dirty="0" smtClean="0"/>
            </a:br>
            <a:r>
              <a:rPr lang="en-US" sz="2200" i="1" dirty="0" smtClean="0"/>
              <a:t>who completed the program</a:t>
            </a:r>
            <a:r>
              <a:rPr lang="en-US" sz="2700" i="1" dirty="0" smtClean="0"/>
              <a:t>.</a:t>
            </a:r>
            <a:br>
              <a:rPr lang="en-US" sz="2700" i="1" dirty="0" smtClean="0"/>
            </a:br>
            <a:endParaRPr lang="en-US" sz="2700" i="1" dirty="0"/>
          </a:p>
        </p:txBody>
      </p:sp>
      <p:graphicFrame>
        <p:nvGraphicFramePr>
          <p:cNvPr id="7171" name="Content Placeholder 3" descr="This image presents a bar graph displaying performance data on Measure 7: the federal cost per degree/certification program recipient who completed the program &#10;&#10;If read from left to right: $ 21, 944 for 2009; $ 24,197 for 2010; $27,398  for 2011; $22,333  for 2012; $ 32,822 for 2013&#10;&#10;The target was $25, 000  &#10;" title="performance measure 7 bar graph "/>
          <p:cNvGraphicFramePr>
            <a:graphicFrameLocks noGrp="1"/>
          </p:cNvGraphicFramePr>
          <p:nvPr>
            <p:ph idx="1"/>
            <p:extLst>
              <p:ext uri="{D42A27DB-BD31-4B8C-83A1-F6EECF244321}">
                <p14:modId xmlns:p14="http://schemas.microsoft.com/office/powerpoint/2010/main" val="507343137"/>
              </p:ext>
            </p:extLst>
          </p:nvPr>
        </p:nvGraphicFramePr>
        <p:xfrm>
          <a:off x="330200" y="2006600"/>
          <a:ext cx="8331200" cy="4627563"/>
        </p:xfrm>
        <a:graphic>
          <a:graphicData uri="http://schemas.openxmlformats.org/presentationml/2006/ole">
            <mc:AlternateContent xmlns:mc="http://schemas.openxmlformats.org/markup-compatibility/2006">
              <mc:Choice xmlns:v="urn:schemas-microsoft-com:vml" Requires="v">
                <p:oleObj spid="_x0000_s5150" r:id="rId4" imgW="8333954" imgH="4627265" progId="Excel.Chart.8">
                  <p:embed/>
                </p:oleObj>
              </mc:Choice>
              <mc:Fallback>
                <p:oleObj r:id="rId4" imgW="8333954"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006600"/>
                        <a:ext cx="8331200" cy="4627563"/>
                      </a:xfrm>
                      <a:prstGeom prst="rect">
                        <a:avLst/>
                      </a:prstGeom>
                    </p:spPr>
                  </p:pic>
                </p:oleObj>
              </mc:Fallback>
            </mc:AlternateContent>
          </a:graphicData>
        </a:graphic>
      </p:graphicFrame>
      <p:sp>
        <p:nvSpPr>
          <p:cNvPr id="4" name="Rectangle 3"/>
          <p:cNvSpPr/>
          <p:nvPr/>
        </p:nvSpPr>
        <p:spPr>
          <a:xfrm>
            <a:off x="7391400" y="3124200"/>
            <a:ext cx="1691553" cy="369332"/>
          </a:xfrm>
          <a:prstGeom prst="rect">
            <a:avLst/>
          </a:prstGeom>
        </p:spPr>
        <p:txBody>
          <a:bodyPr wrap="none">
            <a:spAutoFit/>
          </a:bodyPr>
          <a:lstStyle/>
          <a:p>
            <a:r>
              <a:rPr lang="en-US" i="1" dirty="0" smtClean="0">
                <a:solidFill>
                  <a:srgbClr val="FF0000"/>
                </a:solidFill>
              </a:rPr>
              <a:t>Target =  $25K</a:t>
            </a:r>
            <a:endParaRPr lang="en-US" i="1" dirty="0">
              <a:solidFill>
                <a:srgbClr val="FF0000"/>
              </a:solidFill>
            </a:endParaRPr>
          </a:p>
        </p:txBody>
      </p:sp>
      <p:sp>
        <p:nvSpPr>
          <p:cNvPr id="3" name="Date Placeholder 2"/>
          <p:cNvSpPr>
            <a:spLocks noGrp="1"/>
          </p:cNvSpPr>
          <p:nvPr>
            <p:ph type="dt" sz="quarter" idx="10"/>
          </p:nvPr>
        </p:nvSpPr>
        <p:spPr/>
        <p:txBody>
          <a:bodyPr/>
          <a:lstStyle/>
          <a:p>
            <a:pPr>
              <a:defRPr/>
            </a:pPr>
            <a:r>
              <a:rPr lang="en-US" dirty="0">
                <a:solidFill>
                  <a:prstClr val="black">
                    <a:tint val="75000"/>
                  </a:prstClr>
                </a:solidFill>
              </a:rPr>
              <a:t>7/21/2014</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722313" y="533400"/>
            <a:ext cx="7772400" cy="1143000"/>
          </a:xfrm>
        </p:spPr>
        <p:txBody>
          <a:bodyPr/>
          <a:lstStyle/>
          <a:p>
            <a:pPr algn="l"/>
            <a:r>
              <a:rPr lang="en-US" dirty="0" smtClean="0"/>
              <a:t>  New Outcome Measures</a:t>
            </a:r>
          </a:p>
        </p:txBody>
      </p:sp>
      <p:sp>
        <p:nvSpPr>
          <p:cNvPr id="2" name="Text Placeholder 1"/>
          <p:cNvSpPr>
            <a:spLocks noGrp="1"/>
          </p:cNvSpPr>
          <p:nvPr>
            <p:ph type="body" idx="1"/>
          </p:nvPr>
        </p:nvSpPr>
        <p:spPr>
          <a:xfrm>
            <a:off x="1053042" y="3352800"/>
            <a:ext cx="7870825" cy="3124200"/>
          </a:xfrm>
        </p:spPr>
        <p:txBody>
          <a:bodyPr/>
          <a:lstStyle/>
          <a:p>
            <a:pPr marL="514350" indent="-514350" algn="l">
              <a:buFont typeface="Wingdings 2" pitchFamily="18" charset="2"/>
              <a:buAutoNum type="arabicPeriod"/>
              <a:defRPr/>
            </a:pPr>
            <a:r>
              <a:rPr lang="en-US" sz="2800" b="0" cap="none" dirty="0" smtClean="0">
                <a:solidFill>
                  <a:schemeClr val="tx1"/>
                </a:solidFill>
                <a:cs typeface="Calibri" panose="020F0502020204030204" pitchFamily="34" charset="0"/>
              </a:rPr>
              <a:t>Employment in High-Need Schools </a:t>
            </a:r>
          </a:p>
          <a:p>
            <a:pPr marL="514350" indent="-514350" algn="l">
              <a:buFont typeface="Wingdings 2" pitchFamily="18" charset="2"/>
              <a:buAutoNum type="arabicPeriod"/>
              <a:defRPr/>
            </a:pPr>
            <a:r>
              <a:rPr lang="en-US" sz="2800" b="0" cap="none" dirty="0" smtClean="0">
                <a:solidFill>
                  <a:schemeClr val="tx1"/>
                </a:solidFill>
                <a:cs typeface="Calibri" panose="020F0502020204030204" pitchFamily="34" charset="0"/>
              </a:rPr>
              <a:t>Teacher Retention</a:t>
            </a:r>
          </a:p>
          <a:p>
            <a:pPr marL="514350" indent="-514350" algn="l">
              <a:buFont typeface="Wingdings 2" pitchFamily="18" charset="2"/>
              <a:buAutoNum type="arabicPeriod"/>
              <a:defRPr/>
            </a:pPr>
            <a:r>
              <a:rPr lang="en-US" sz="2800" b="0" cap="none" dirty="0" smtClean="0">
                <a:solidFill>
                  <a:schemeClr val="tx1"/>
                </a:solidFill>
                <a:cs typeface="Calibri" panose="020F0502020204030204" pitchFamily="34" charset="0"/>
              </a:rPr>
              <a:t>Effectiveness of Employees</a:t>
            </a:r>
            <a:endParaRPr lang="en-US" sz="2800" b="0" cap="none" dirty="0">
              <a:solidFill>
                <a:schemeClr val="tx1"/>
              </a:solidFill>
              <a:cs typeface="Calibri" panose="020F0502020204030204" pitchFamily="34" charset="0"/>
            </a:endParaRPr>
          </a:p>
        </p:txBody>
      </p:sp>
      <p:pic>
        <p:nvPicPr>
          <p:cNvPr id="1027" name="Picture 3" descr="This is an image of a roadwork sign with a red light on top that reads: under construction. "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762000"/>
            <a:ext cx="228600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1"/>
          </p:nvPr>
        </p:nvSpPr>
        <p:spPr/>
        <p:txBody>
          <a:bodyPr/>
          <a:lstStyle/>
          <a:p>
            <a:pPr>
              <a:defRPr/>
            </a:pPr>
            <a:r>
              <a:rPr lang="en-US" dirty="0" smtClean="0"/>
              <a:t>7/21/2014</a:t>
            </a:r>
            <a:endParaRPr lang="en-US" dirty="0"/>
          </a:p>
        </p:txBody>
      </p:sp>
      <p:sp>
        <p:nvSpPr>
          <p:cNvPr id="5" name="Footer Placeholder 4" hidden="1"/>
          <p:cNvSpPr>
            <a:spLocks noGrp="1"/>
          </p:cNvSpPr>
          <p:nvPr>
            <p:ph type="ftr" sz="quarter" idx="10"/>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This is a non-descript image of an arrow with a stem that goes up and down but the pointed end points upward. "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
            <a:ext cx="40846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Rectangle 2"/>
          <p:cNvSpPr>
            <a:spLocks noGrp="1" noChangeArrowheads="1"/>
          </p:cNvSpPr>
          <p:nvPr>
            <p:ph type="title"/>
          </p:nvPr>
        </p:nvSpPr>
        <p:spPr>
          <a:xfrm>
            <a:off x="-304800" y="381000"/>
            <a:ext cx="9144000" cy="533400"/>
          </a:xfrm>
        </p:spPr>
        <p:txBody>
          <a:bodyPr rtlCol="0">
            <a:noAutofit/>
          </a:bodyPr>
          <a:lstStyle/>
          <a:p>
            <a:pPr eaLnBrk="1" fontAlgn="auto" hangingPunct="1">
              <a:spcAft>
                <a:spcPts val="0"/>
              </a:spcAft>
              <a:defRPr/>
            </a:pPr>
            <a:r>
              <a:rPr lang="en-US" sz="4000" b="1" dirty="0" smtClean="0">
                <a:solidFill>
                  <a:schemeClr val="accent1"/>
                </a:solidFill>
                <a:latin typeface="+mn-lt"/>
              </a:rPr>
              <a:t/>
            </a:r>
            <a:br>
              <a:rPr lang="en-US" sz="4000" b="1" dirty="0" smtClean="0">
                <a:solidFill>
                  <a:schemeClr val="accent1"/>
                </a:solidFill>
                <a:latin typeface="+mn-lt"/>
              </a:rPr>
            </a:br>
            <a:r>
              <a:rPr lang="en-US" sz="4000" b="1" dirty="0" smtClean="0">
                <a:solidFill>
                  <a:schemeClr val="accent1"/>
                </a:solidFill>
                <a:latin typeface="+mn-lt"/>
              </a:rPr>
              <a:t>      </a:t>
            </a:r>
            <a:r>
              <a:rPr lang="en-US" sz="4000" b="1" dirty="0" smtClean="0">
                <a:solidFill>
                  <a:schemeClr val="tx2"/>
                </a:solidFill>
                <a:latin typeface="+mn-lt"/>
              </a:rPr>
              <a:t>Program Improvement </a:t>
            </a:r>
            <a:endParaRPr lang="en-US" sz="4000" b="1" dirty="0" smtClean="0">
              <a:solidFill>
                <a:schemeClr val="tx2"/>
              </a:solidFill>
              <a:effectLst>
                <a:outerShdw blurRad="38100" dist="38100" dir="2700000" algn="tl">
                  <a:srgbClr val="000000"/>
                </a:outerShdw>
              </a:effectLst>
              <a:latin typeface="+mn-lt"/>
            </a:endParaRPr>
          </a:p>
        </p:txBody>
      </p:sp>
      <p:sp>
        <p:nvSpPr>
          <p:cNvPr id="16387" name="Rectangle 3"/>
          <p:cNvSpPr>
            <a:spLocks noGrp="1" noChangeArrowheads="1"/>
          </p:cNvSpPr>
          <p:nvPr>
            <p:ph sz="quarter" idx="1"/>
          </p:nvPr>
        </p:nvSpPr>
        <p:spPr>
          <a:xfrm>
            <a:off x="500743" y="2057400"/>
            <a:ext cx="8428038" cy="5105400"/>
          </a:xfrm>
        </p:spPr>
        <p:txBody>
          <a:bodyPr/>
          <a:lstStyle/>
          <a:p>
            <a:pPr eaLnBrk="1" hangingPunct="1">
              <a:buFont typeface="Wingdings 2" pitchFamily="18" charset="2"/>
              <a:buNone/>
              <a:defRPr/>
            </a:pPr>
            <a:r>
              <a:rPr lang="en-US" sz="3200" b="1" dirty="0" smtClean="0">
                <a:solidFill>
                  <a:schemeClr val="accent6">
                    <a:lumMod val="50000"/>
                  </a:schemeClr>
                </a:solidFill>
              </a:rPr>
              <a:t>Grantee Training on – </a:t>
            </a:r>
            <a:endParaRPr lang="en-US" sz="3200" dirty="0" smtClean="0">
              <a:solidFill>
                <a:schemeClr val="accent6">
                  <a:lumMod val="50000"/>
                </a:schemeClr>
              </a:solidFill>
            </a:endParaRPr>
          </a:p>
          <a:p>
            <a:pPr eaLnBrk="1" hangingPunct="1">
              <a:buFont typeface="Wingdings" pitchFamily="2" charset="2"/>
              <a:buChar char="ü"/>
              <a:defRPr/>
            </a:pPr>
            <a:r>
              <a:rPr lang="en-US" sz="2800" dirty="0" smtClean="0">
                <a:solidFill>
                  <a:schemeClr val="accent6">
                    <a:lumMod val="50000"/>
                  </a:schemeClr>
                </a:solidFill>
              </a:rPr>
              <a:t>Preparing Annual Performance Reports</a:t>
            </a:r>
          </a:p>
          <a:p>
            <a:pPr eaLnBrk="1" hangingPunct="1">
              <a:buFont typeface="Wingdings" pitchFamily="2" charset="2"/>
              <a:buChar char="ü"/>
              <a:defRPr/>
            </a:pPr>
            <a:r>
              <a:rPr lang="en-US" sz="2800" dirty="0" smtClean="0">
                <a:solidFill>
                  <a:schemeClr val="accent6">
                    <a:lumMod val="50000"/>
                  </a:schemeClr>
                </a:solidFill>
              </a:rPr>
              <a:t>Using Logic Models</a:t>
            </a:r>
          </a:p>
          <a:p>
            <a:pPr eaLnBrk="1" hangingPunct="1">
              <a:buFont typeface="Wingdings" pitchFamily="2" charset="2"/>
              <a:buChar char="ü"/>
              <a:defRPr/>
            </a:pPr>
            <a:r>
              <a:rPr lang="en-US" sz="2800" dirty="0" smtClean="0">
                <a:solidFill>
                  <a:schemeClr val="accent6">
                    <a:lumMod val="50000"/>
                  </a:schemeClr>
                </a:solidFill>
              </a:rPr>
              <a:t>Writing Performance Measures</a:t>
            </a:r>
          </a:p>
          <a:p>
            <a:pPr eaLnBrk="1" hangingPunct="1">
              <a:buFont typeface="Wingdings" pitchFamily="2" charset="2"/>
              <a:buChar char="ü"/>
              <a:defRPr/>
            </a:pPr>
            <a:r>
              <a:rPr lang="en-US" sz="2800" dirty="0" smtClean="0">
                <a:solidFill>
                  <a:schemeClr val="accent6">
                    <a:lumMod val="50000"/>
                  </a:schemeClr>
                </a:solidFill>
              </a:rPr>
              <a:t>Improving Performance Measurement Data Quality</a:t>
            </a:r>
          </a:p>
          <a:p>
            <a:pPr eaLnBrk="1" hangingPunct="1">
              <a:buFont typeface="Wingdings" pitchFamily="2" charset="2"/>
              <a:buChar char="ü"/>
              <a:defRPr/>
            </a:pPr>
            <a:r>
              <a:rPr lang="en-US" sz="2800" dirty="0" smtClean="0">
                <a:solidFill>
                  <a:schemeClr val="accent6">
                    <a:lumMod val="50000"/>
                  </a:schemeClr>
                </a:solidFill>
              </a:rPr>
              <a:t>Training for Peer Reviewers</a:t>
            </a:r>
          </a:p>
          <a:p>
            <a:pPr eaLnBrk="1" hangingPunct="1">
              <a:buFont typeface="Wingdings" pitchFamily="2" charset="2"/>
              <a:buChar char="ü"/>
              <a:defRPr/>
            </a:pPr>
            <a:r>
              <a:rPr lang="en-US" sz="2800" dirty="0" smtClean="0">
                <a:solidFill>
                  <a:schemeClr val="accent6">
                    <a:lumMod val="50000"/>
                  </a:schemeClr>
                </a:solidFill>
              </a:rPr>
              <a:t>Data Reporting Requirements for New Grantees</a:t>
            </a:r>
          </a:p>
          <a:p>
            <a:pPr eaLnBrk="1" hangingPunct="1">
              <a:buFont typeface="Wingdings" pitchFamily="2" charset="2"/>
              <a:buChar char="ü"/>
              <a:defRPr/>
            </a:pPr>
            <a:endParaRPr lang="en-US" sz="2800" dirty="0" smtClean="0">
              <a:solidFill>
                <a:schemeClr val="accent6">
                  <a:lumMod val="50000"/>
                </a:schemeClr>
              </a:solidFill>
            </a:endParaRPr>
          </a:p>
        </p:txBody>
      </p:sp>
      <p:sp>
        <p:nvSpPr>
          <p:cNvPr id="2" name="Date Placeholder 1"/>
          <p:cNvSpPr>
            <a:spLocks noGrp="1"/>
          </p:cNvSpPr>
          <p:nvPr>
            <p:ph type="dt" sz="half" idx="10"/>
          </p:nvPr>
        </p:nvSpPr>
        <p:spPr/>
        <p:txBody>
          <a:bodyPr/>
          <a:lstStyle/>
          <a:p>
            <a:pPr>
              <a:defRPr/>
            </a:pPr>
            <a:r>
              <a:rPr lang="en-US" dirty="0" smtClean="0"/>
              <a:t>7/21/2014</a:t>
            </a:r>
            <a:endParaRPr lang="en-US" dirty="0"/>
          </a:p>
        </p:txBody>
      </p:sp>
      <p:sp>
        <p:nvSpPr>
          <p:cNvPr id="3" name="Footer Placeholder 2" hidden="1"/>
          <p:cNvSpPr>
            <a:spLocks noGrp="1"/>
          </p:cNvSpPr>
          <p:nvPr>
            <p:ph type="ftr" sz="quarter" idx="11"/>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330575" y="1752600"/>
            <a:ext cx="5410200" cy="762000"/>
          </a:xfrm>
        </p:spPr>
        <p:txBody>
          <a:bodyPr/>
          <a:lstStyle/>
          <a:p>
            <a:r>
              <a:rPr lang="en-US" sz="4400" dirty="0" smtClean="0">
                <a:solidFill>
                  <a:schemeClr val="accent1"/>
                </a:solidFill>
              </a:rPr>
              <a:t>Agenda</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t/>
            </a:r>
            <a:br>
              <a:rPr lang="en-US" sz="4400" dirty="0" smtClean="0"/>
            </a:br>
            <a:r>
              <a:rPr lang="en-US" sz="4400" dirty="0" smtClean="0"/>
              <a:t/>
            </a:r>
            <a:br>
              <a:rPr lang="en-US" sz="4400" dirty="0" smtClean="0"/>
            </a:br>
            <a:endParaRPr lang="en-US" sz="4400" dirty="0" smtClean="0"/>
          </a:p>
        </p:txBody>
      </p:sp>
      <p:sp>
        <p:nvSpPr>
          <p:cNvPr id="7" name="TextBox 6"/>
          <p:cNvSpPr txBox="1"/>
          <p:nvPr/>
        </p:nvSpPr>
        <p:spPr>
          <a:xfrm>
            <a:off x="3352799" y="3106325"/>
            <a:ext cx="5562599" cy="1031051"/>
          </a:xfrm>
          <a:prstGeom prst="rect">
            <a:avLst/>
          </a:prstGeom>
          <a:noFill/>
        </p:spPr>
        <p:txBody>
          <a:bodyPr wrap="square">
            <a:spAutoFit/>
          </a:bodyPr>
          <a:lstStyle/>
          <a:p>
            <a:pPr>
              <a:spcAft>
                <a:spcPts val="600"/>
              </a:spcAft>
              <a:buFont typeface="Wingdings" pitchFamily="2" charset="2"/>
              <a:buChar char="§"/>
              <a:defRPr/>
            </a:pPr>
            <a:r>
              <a:rPr lang="en-US" sz="2800" i="1" dirty="0" smtClean="0">
                <a:solidFill>
                  <a:schemeClr val="accent1">
                    <a:lumMod val="75000"/>
                  </a:schemeClr>
                </a:solidFill>
                <a:latin typeface="+mn-lt"/>
                <a:cs typeface="Arial" pitchFamily="34" charset="0"/>
              </a:rPr>
              <a:t>   Performance Measure Results</a:t>
            </a:r>
          </a:p>
          <a:p>
            <a:pPr>
              <a:spcAft>
                <a:spcPts val="600"/>
              </a:spcAft>
              <a:buFont typeface="Wingdings" pitchFamily="2" charset="2"/>
              <a:buChar char="§"/>
              <a:defRPr/>
            </a:pPr>
            <a:r>
              <a:rPr lang="en-US" sz="2800" i="1" dirty="0" smtClean="0">
                <a:solidFill>
                  <a:schemeClr val="accent1">
                    <a:lumMod val="75000"/>
                  </a:schemeClr>
                </a:solidFill>
                <a:latin typeface="+mn-lt"/>
                <a:cs typeface="Arial" pitchFamily="34" charset="0"/>
              </a:rPr>
              <a:t>   Discussion Groups</a:t>
            </a:r>
            <a:endParaRPr lang="en-US" sz="2800" i="1" dirty="0">
              <a:solidFill>
                <a:schemeClr val="accent1">
                  <a:lumMod val="75000"/>
                </a:schemeClr>
              </a:solidFill>
              <a:latin typeface="+mn-lt"/>
              <a:cs typeface="Arial" pitchFamily="34" charset="0"/>
            </a:endParaRPr>
          </a:p>
        </p:txBody>
      </p:sp>
      <p:sp>
        <p:nvSpPr>
          <p:cNvPr id="29699" name="Text Placeholder 3" hidden="1"/>
          <p:cNvSpPr>
            <a:spLocks noGrp="1"/>
          </p:cNvSpPr>
          <p:nvPr>
            <p:ph type="body" sz="half" idx="2"/>
          </p:nvPr>
        </p:nvSpPr>
        <p:spPr>
          <a:xfrm>
            <a:off x="-304800" y="990600"/>
            <a:ext cx="3124200" cy="5257800"/>
          </a:xfrm>
        </p:spPr>
        <p:txBody>
          <a:bodyPr/>
          <a:lstStyle/>
          <a:p>
            <a:pPr>
              <a:spcBef>
                <a:spcPct val="0"/>
              </a:spcBef>
              <a:spcAft>
                <a:spcPct val="0"/>
              </a:spcAft>
            </a:pPr>
            <a:r>
              <a:rPr lang="en-US" sz="2400" dirty="0" smtClean="0"/>
              <a:t>         </a:t>
            </a:r>
            <a:endParaRPr lang="en-US" sz="2400" dirty="0" smtClean="0">
              <a:solidFill>
                <a:schemeClr val="bg1"/>
              </a:solidFill>
            </a:endParaRPr>
          </a:p>
          <a:p>
            <a:endParaRPr lang="en-US" dirty="0" smtClean="0"/>
          </a:p>
        </p:txBody>
      </p:sp>
      <p:pic>
        <p:nvPicPr>
          <p:cNvPr id="29700" name="Picture 5" descr="This image is a copy of the U.S. Department of Education Seal " title="Imag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1901" b="21901"/>
          <a:stretch>
            <a:fillRect/>
          </a:stretch>
        </p:blipFill>
        <p:spPr>
          <a:xfrm>
            <a:off x="0" y="1447800"/>
            <a:ext cx="2895600" cy="2057400"/>
          </a:xfrm>
        </p:spPr>
      </p:pic>
      <p:pic>
        <p:nvPicPr>
          <p:cNvPr id="29701" name="Picture 11" descr="Ideas That Work"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297485"/>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1"/>
          </p:nvPr>
        </p:nvSpPr>
        <p:spPr/>
        <p:txBody>
          <a:bodyPr/>
          <a:lstStyle/>
          <a:p>
            <a:pPr>
              <a:defRPr/>
            </a:pPr>
            <a:r>
              <a:rPr lang="en-US" dirty="0" smtClean="0"/>
              <a:t>7/21/2014</a:t>
            </a: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2"/>
          </p:nvPr>
        </p:nvSpPr>
        <p:spPr/>
        <p:txBody>
          <a:bodyPr/>
          <a:lstStyle/>
          <a:p>
            <a:pPr>
              <a:spcAft>
                <a:spcPts val="600"/>
              </a:spcAft>
            </a:pPr>
            <a:r>
              <a:rPr lang="en-US" sz="3600" dirty="0" smtClean="0"/>
              <a:t>Technical Assistance</a:t>
            </a:r>
          </a:p>
          <a:p>
            <a:pPr>
              <a:spcAft>
                <a:spcPts val="600"/>
              </a:spcAft>
            </a:pPr>
            <a:r>
              <a:rPr lang="en-US" sz="2800" i="1" dirty="0" smtClean="0"/>
              <a:t>Supporting Improved Preparation Programs</a:t>
            </a:r>
          </a:p>
          <a:p>
            <a:pPr>
              <a:spcAft>
                <a:spcPts val="600"/>
              </a:spcAft>
            </a:pPr>
            <a:endParaRPr lang="en-US" sz="3600" dirty="0" smtClean="0"/>
          </a:p>
        </p:txBody>
      </p:sp>
      <p:sp>
        <p:nvSpPr>
          <p:cNvPr id="4" name="Content Placeholder 3"/>
          <p:cNvSpPr>
            <a:spLocks noGrp="1"/>
          </p:cNvSpPr>
          <p:nvPr>
            <p:ph sz="quarter" idx="1"/>
          </p:nvPr>
        </p:nvSpPr>
        <p:spPr>
          <a:xfrm>
            <a:off x="3048000" y="457200"/>
            <a:ext cx="5638800" cy="5410200"/>
          </a:xfrm>
        </p:spPr>
        <p:txBody>
          <a:bodyPr/>
          <a:lstStyle/>
          <a:p>
            <a:endParaRPr lang="en-US" dirty="0" smtClean="0"/>
          </a:p>
          <a:p>
            <a:r>
              <a:rPr lang="en-US" dirty="0" smtClean="0"/>
              <a:t>Early </a:t>
            </a:r>
            <a:r>
              <a:rPr lang="en-US" dirty="0"/>
              <a:t>Childhood Personnel </a:t>
            </a:r>
            <a:r>
              <a:rPr lang="en-US" dirty="0" smtClean="0"/>
              <a:t>Center</a:t>
            </a:r>
          </a:p>
          <a:p>
            <a:pPr marL="274638" lvl="1" indent="0">
              <a:buNone/>
            </a:pPr>
            <a:r>
              <a:rPr lang="en-US" dirty="0" smtClean="0">
                <a:solidFill>
                  <a:srgbClr val="0070C0"/>
                </a:solidFill>
              </a:rPr>
              <a:t>	http</a:t>
            </a:r>
            <a:r>
              <a:rPr lang="en-US" dirty="0">
                <a:solidFill>
                  <a:srgbClr val="0070C0"/>
                </a:solidFill>
              </a:rPr>
              <a:t>://www.ecpcta.org/</a:t>
            </a:r>
          </a:p>
          <a:p>
            <a:r>
              <a:rPr lang="en-US" dirty="0" smtClean="0"/>
              <a:t>Collaboration for Effective Educator Development, Accountability, and Reform (CEEDAR)</a:t>
            </a:r>
          </a:p>
          <a:p>
            <a:pPr marL="593725" lvl="2" indent="0">
              <a:buNone/>
            </a:pPr>
            <a:r>
              <a:rPr lang="en-US" sz="2200" dirty="0" smtClean="0"/>
              <a:t>	</a:t>
            </a:r>
            <a:r>
              <a:rPr lang="en-US" sz="2200" dirty="0" smtClean="0">
                <a:solidFill>
                  <a:srgbClr val="0070C0"/>
                </a:solidFill>
              </a:rPr>
              <a:t>http://www.ceedar.org/</a:t>
            </a:r>
            <a:endParaRPr lang="en-US" dirty="0" smtClean="0"/>
          </a:p>
          <a:p>
            <a:r>
              <a:rPr lang="en-US" dirty="0" smtClean="0"/>
              <a:t>Great Teachers and Leaders (GTL Center) </a:t>
            </a:r>
            <a:r>
              <a:rPr lang="en-US" sz="2200" dirty="0" smtClean="0">
                <a:solidFill>
                  <a:srgbClr val="0070C0"/>
                </a:solidFill>
              </a:rPr>
              <a:t>http://www.gtlcenter.org/</a:t>
            </a:r>
          </a:p>
          <a:p>
            <a:r>
              <a:rPr lang="en-US" dirty="0"/>
              <a:t>IRIS Center </a:t>
            </a:r>
            <a:endParaRPr lang="en-US" dirty="0" smtClean="0"/>
          </a:p>
          <a:p>
            <a:pPr marL="593725" lvl="2" indent="0">
              <a:buNone/>
            </a:pPr>
            <a:r>
              <a:rPr lang="en-US" dirty="0">
                <a:solidFill>
                  <a:srgbClr val="0070C0"/>
                </a:solidFill>
              </a:rPr>
              <a:t>http://iris.peabody.vanderbilt.edu/</a:t>
            </a:r>
            <a:endParaRPr lang="en-US" dirty="0" smtClean="0">
              <a:solidFill>
                <a:srgbClr val="0070C0"/>
              </a:solidFill>
            </a:endParaRPr>
          </a:p>
        </p:txBody>
      </p:sp>
      <p:sp>
        <p:nvSpPr>
          <p:cNvPr id="5" name="Date Placeholder 4"/>
          <p:cNvSpPr>
            <a:spLocks noGrp="1"/>
          </p:cNvSpPr>
          <p:nvPr>
            <p:ph type="dt" sz="half" idx="11"/>
          </p:nvPr>
        </p:nvSpPr>
        <p:spPr/>
        <p:txBody>
          <a:bodyPr/>
          <a:lstStyle/>
          <a:p>
            <a:pPr>
              <a:defRPr/>
            </a:pPr>
            <a:r>
              <a:rPr lang="en-US" dirty="0" smtClean="0"/>
              <a:t>7/21/2014</a:t>
            </a:r>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85964390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04800" y="533400"/>
            <a:ext cx="8534400" cy="533400"/>
          </a:xfrm>
        </p:spPr>
        <p:txBody>
          <a:bodyPr rtlCol="0">
            <a:noAutofit/>
          </a:bodyPr>
          <a:lstStyle/>
          <a:p>
            <a:pPr eaLnBrk="1" fontAlgn="auto" hangingPunct="1">
              <a:spcAft>
                <a:spcPts val="0"/>
              </a:spcAft>
              <a:defRPr/>
            </a:pPr>
            <a:r>
              <a:rPr lang="en-US" sz="4000" b="1" dirty="0" smtClean="0">
                <a:solidFill>
                  <a:schemeClr val="accent1"/>
                </a:solidFill>
                <a:latin typeface="+mn-lt"/>
              </a:rPr>
              <a:t/>
            </a:r>
            <a:br>
              <a:rPr lang="en-US" sz="4000" b="1" dirty="0" smtClean="0">
                <a:solidFill>
                  <a:schemeClr val="accent1"/>
                </a:solidFill>
                <a:latin typeface="+mn-lt"/>
              </a:rPr>
            </a:br>
            <a:r>
              <a:rPr lang="en-US" sz="4000" dirty="0" smtClean="0">
                <a:solidFill>
                  <a:schemeClr val="tx2"/>
                </a:solidFill>
                <a:latin typeface="+mn-lt"/>
              </a:rPr>
              <a:t>Program Reminders</a:t>
            </a:r>
            <a:endParaRPr lang="en-US" sz="4000" dirty="0" smtClean="0">
              <a:solidFill>
                <a:schemeClr val="tx2"/>
              </a:solidFill>
              <a:effectLst>
                <a:outerShdw blurRad="38100" dist="38100" dir="2700000" algn="tl">
                  <a:srgbClr val="000000"/>
                </a:outerShdw>
              </a:effectLst>
              <a:latin typeface="+mn-lt"/>
            </a:endParaRPr>
          </a:p>
        </p:txBody>
      </p:sp>
      <p:sp>
        <p:nvSpPr>
          <p:cNvPr id="16387" name="Rectangle 3"/>
          <p:cNvSpPr>
            <a:spLocks noGrp="1" noChangeArrowheads="1"/>
          </p:cNvSpPr>
          <p:nvPr>
            <p:ph sz="quarter" idx="1"/>
          </p:nvPr>
        </p:nvSpPr>
        <p:spPr>
          <a:xfrm>
            <a:off x="457200" y="1447800"/>
            <a:ext cx="8305800" cy="5105400"/>
          </a:xfrm>
        </p:spPr>
        <p:txBody>
          <a:bodyPr/>
          <a:lstStyle/>
          <a:p>
            <a:pPr eaLnBrk="1" hangingPunct="1">
              <a:buFont typeface="Wingdings" pitchFamily="2" charset="2"/>
              <a:buChar char="ü"/>
              <a:defRPr/>
            </a:pPr>
            <a:r>
              <a:rPr lang="en-US" sz="2400" b="1" dirty="0"/>
              <a:t>Personnel Development Program Data Collection System (DCS). </a:t>
            </a:r>
            <a:r>
              <a:rPr lang="en-US" sz="2400" dirty="0">
                <a:solidFill>
                  <a:schemeClr val="accent6">
                    <a:lumMod val="50000"/>
                  </a:schemeClr>
                </a:solidFill>
              </a:rPr>
              <a:t>DCS launched on July 2, 2014. Phased data entry: grantees now; scholars this fall. </a:t>
            </a:r>
            <a:r>
              <a:rPr lang="en-US" sz="2400" dirty="0">
                <a:solidFill>
                  <a:schemeClr val="accent1"/>
                </a:solidFill>
              </a:rPr>
              <a:t>https://</a:t>
            </a:r>
            <a:r>
              <a:rPr lang="en-US" sz="2400" dirty="0" smtClean="0">
                <a:solidFill>
                  <a:schemeClr val="accent1"/>
                </a:solidFill>
              </a:rPr>
              <a:t>pdp.ed.gov/osep</a:t>
            </a:r>
          </a:p>
          <a:p>
            <a:pPr eaLnBrk="1" hangingPunct="1">
              <a:buFont typeface="Wingdings" pitchFamily="2" charset="2"/>
              <a:buChar char="ü"/>
              <a:defRPr/>
            </a:pPr>
            <a:endParaRPr lang="en-US" sz="2400" dirty="0">
              <a:solidFill>
                <a:schemeClr val="accent1"/>
              </a:solidFill>
            </a:endParaRPr>
          </a:p>
          <a:p>
            <a:pPr eaLnBrk="1" hangingPunct="1">
              <a:buFont typeface="Wingdings" pitchFamily="2" charset="2"/>
              <a:buChar char="ü"/>
              <a:defRPr/>
            </a:pPr>
            <a:r>
              <a:rPr lang="en-US" sz="2400" b="1" dirty="0" smtClean="0"/>
              <a:t>Required use </a:t>
            </a:r>
            <a:r>
              <a:rPr lang="en-US" sz="2400" dirty="0" smtClean="0">
                <a:solidFill>
                  <a:schemeClr val="accent6">
                    <a:lumMod val="50000"/>
                  </a:schemeClr>
                </a:solidFill>
              </a:rPr>
              <a:t>of OMB-approved Pre-Scholarship Agreements and Exit Certification forms.  Must be signed and </a:t>
            </a:r>
            <a:r>
              <a:rPr lang="en-US" sz="2400" dirty="0" smtClean="0">
                <a:solidFill>
                  <a:schemeClr val="accent6">
                    <a:lumMod val="50000"/>
                  </a:schemeClr>
                </a:solidFill>
              </a:rPr>
              <a:t>uploaded</a:t>
            </a:r>
            <a:r>
              <a:rPr lang="en-US" sz="2400" dirty="0" smtClean="0">
                <a:solidFill>
                  <a:schemeClr val="accent6">
                    <a:lumMod val="50000"/>
                  </a:schemeClr>
                </a:solidFill>
              </a:rPr>
              <a:t> into </a:t>
            </a:r>
            <a:r>
              <a:rPr lang="en-US" sz="2400" dirty="0" smtClean="0">
                <a:solidFill>
                  <a:schemeClr val="accent6">
                    <a:lumMod val="50000"/>
                  </a:schemeClr>
                </a:solidFill>
              </a:rPr>
              <a:t>DCS.</a:t>
            </a:r>
          </a:p>
          <a:p>
            <a:pPr marL="0" indent="0" eaLnBrk="1" hangingPunct="1">
              <a:buNone/>
              <a:defRPr/>
            </a:pPr>
            <a:endParaRPr lang="en-US" sz="2400" dirty="0" smtClean="0">
              <a:solidFill>
                <a:schemeClr val="accent6">
                  <a:lumMod val="50000"/>
                </a:schemeClr>
              </a:solidFill>
            </a:endParaRPr>
          </a:p>
          <a:p>
            <a:pPr eaLnBrk="1" hangingPunct="1">
              <a:buFont typeface="Wingdings" pitchFamily="2" charset="2"/>
              <a:buChar char="ü"/>
              <a:defRPr/>
            </a:pPr>
            <a:r>
              <a:rPr lang="en-US" sz="2400" b="1" dirty="0" smtClean="0"/>
              <a:t>Quarterly monitoring </a:t>
            </a:r>
            <a:r>
              <a:rPr lang="en-US" sz="2400" dirty="0" smtClean="0">
                <a:solidFill>
                  <a:schemeClr val="accent6">
                    <a:lumMod val="50000"/>
                  </a:schemeClr>
                </a:solidFill>
              </a:rPr>
              <a:t>by OSEP of grantee reporting. Monitoring </a:t>
            </a:r>
            <a:r>
              <a:rPr lang="en-US" sz="2400" dirty="0" smtClean="0">
                <a:solidFill>
                  <a:schemeClr val="accent6">
                    <a:lumMod val="50000"/>
                  </a:schemeClr>
                </a:solidFill>
              </a:rPr>
              <a:t>includes key </a:t>
            </a:r>
            <a:r>
              <a:rPr lang="en-US" sz="2400" dirty="0" smtClean="0">
                <a:solidFill>
                  <a:schemeClr val="accent6">
                    <a:lumMod val="50000"/>
                  </a:schemeClr>
                </a:solidFill>
              </a:rPr>
              <a:t>performance measures: (# Enrolled, exited, completed, employed.) </a:t>
            </a:r>
          </a:p>
          <a:p>
            <a:pPr marL="0" indent="0" eaLnBrk="1" hangingPunct="1">
              <a:buNone/>
              <a:defRPr/>
            </a:pPr>
            <a:endParaRPr lang="en-US" sz="2800" dirty="0" smtClean="0">
              <a:solidFill>
                <a:schemeClr val="accent6">
                  <a:lumMod val="50000"/>
                </a:schemeClr>
              </a:solidFill>
            </a:endParaRPr>
          </a:p>
          <a:p>
            <a:pPr eaLnBrk="1" hangingPunct="1">
              <a:buFont typeface="Wingdings" pitchFamily="2" charset="2"/>
              <a:buChar char="ü"/>
              <a:defRPr/>
            </a:pPr>
            <a:endParaRPr lang="en-US" sz="3200" dirty="0" smtClean="0">
              <a:solidFill>
                <a:schemeClr val="accent6">
                  <a:lumMod val="50000"/>
                </a:schemeClr>
              </a:solidFill>
            </a:endParaRPr>
          </a:p>
          <a:p>
            <a:pPr eaLnBrk="1" hangingPunct="1">
              <a:buFont typeface="Wingdings" pitchFamily="2" charset="2"/>
              <a:buChar char="ü"/>
              <a:defRPr/>
            </a:pPr>
            <a:endParaRPr lang="en-US" sz="3000" dirty="0" smtClean="0">
              <a:solidFill>
                <a:schemeClr val="accent6">
                  <a:lumMod val="50000"/>
                </a:schemeClr>
              </a:solidFill>
            </a:endParaRPr>
          </a:p>
        </p:txBody>
      </p:sp>
      <p:sp>
        <p:nvSpPr>
          <p:cNvPr id="2" name="Date Placeholder 1"/>
          <p:cNvSpPr>
            <a:spLocks noGrp="1"/>
          </p:cNvSpPr>
          <p:nvPr>
            <p:ph type="dt" sz="half" idx="10"/>
          </p:nvPr>
        </p:nvSpPr>
        <p:spPr/>
        <p:txBody>
          <a:bodyPr/>
          <a:lstStyle/>
          <a:p>
            <a:pPr>
              <a:defRPr/>
            </a:pPr>
            <a:r>
              <a:rPr lang="en-US" dirty="0" smtClean="0"/>
              <a:t>7/21/2014</a:t>
            </a: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5115574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algn="ctr">
              <a:defRPr/>
            </a:pPr>
            <a:r>
              <a:rPr dirty="0"/>
              <a:t>Grant  Priority or Focus</a:t>
            </a:r>
          </a:p>
        </p:txBody>
      </p:sp>
      <p:sp>
        <p:nvSpPr>
          <p:cNvPr id="3" name="Text Placeholder 2"/>
          <p:cNvSpPr>
            <a:spLocks noGrp="1"/>
          </p:cNvSpPr>
          <p:nvPr>
            <p:ph type="body" sz="half" idx="3"/>
          </p:nvPr>
        </p:nvSpPr>
        <p:spPr>
          <a:xfrm>
            <a:off x="4791075" y="1524000"/>
            <a:ext cx="4041775" cy="731838"/>
          </a:xfrm>
        </p:spPr>
        <p:txBody>
          <a:bodyPr/>
          <a:lstStyle/>
          <a:p>
            <a:pPr algn="ctr">
              <a:defRPr/>
            </a:pPr>
            <a:r>
              <a:rPr lang="en-US" dirty="0" smtClean="0"/>
              <a:t>Room Number</a:t>
            </a:r>
            <a:endParaRPr lang="en-US" dirty="0"/>
          </a:p>
        </p:txBody>
      </p:sp>
      <p:sp>
        <p:nvSpPr>
          <p:cNvPr id="4" name="Content Placeholder 3"/>
          <p:cNvSpPr>
            <a:spLocks noGrp="1"/>
          </p:cNvSpPr>
          <p:nvPr>
            <p:ph sz="quarter" idx="2"/>
          </p:nvPr>
        </p:nvSpPr>
        <p:spPr>
          <a:xfrm>
            <a:off x="457200" y="2667000"/>
            <a:ext cx="4194175" cy="3817937"/>
          </a:xfrm>
        </p:spPr>
        <p:txBody>
          <a:bodyPr/>
          <a:lstStyle/>
          <a:p>
            <a:pPr>
              <a:defRPr/>
            </a:pPr>
            <a:r>
              <a:rPr lang="en-US" sz="2400" dirty="0" smtClean="0">
                <a:solidFill>
                  <a:schemeClr val="accent6">
                    <a:lumMod val="50000"/>
                  </a:schemeClr>
                </a:solidFill>
              </a:rPr>
              <a:t>Early </a:t>
            </a:r>
            <a:r>
              <a:rPr lang="en-US" sz="2400" dirty="0">
                <a:solidFill>
                  <a:schemeClr val="accent6">
                    <a:lumMod val="50000"/>
                  </a:schemeClr>
                </a:solidFill>
              </a:rPr>
              <a:t>Childhood</a:t>
            </a:r>
          </a:p>
          <a:p>
            <a:pPr>
              <a:defRPr/>
            </a:pPr>
            <a:r>
              <a:rPr lang="en-US" sz="2400" dirty="0">
                <a:solidFill>
                  <a:schemeClr val="accent6">
                    <a:lumMod val="50000"/>
                  </a:schemeClr>
                </a:solidFill>
              </a:rPr>
              <a:t>High </a:t>
            </a:r>
            <a:r>
              <a:rPr lang="en-US" sz="2400" dirty="0" smtClean="0">
                <a:solidFill>
                  <a:schemeClr val="accent6">
                    <a:lumMod val="50000"/>
                  </a:schemeClr>
                </a:solidFill>
              </a:rPr>
              <a:t>Incidence (Ts) </a:t>
            </a:r>
            <a:endParaRPr lang="en-US" sz="2400" dirty="0">
              <a:solidFill>
                <a:schemeClr val="accent6">
                  <a:lumMod val="50000"/>
                </a:schemeClr>
              </a:solidFill>
            </a:endParaRPr>
          </a:p>
          <a:p>
            <a:pPr>
              <a:defRPr/>
            </a:pPr>
            <a:r>
              <a:rPr lang="en-US" sz="2400" dirty="0" smtClean="0">
                <a:solidFill>
                  <a:schemeClr val="accent6">
                    <a:lumMod val="50000"/>
                  </a:schemeClr>
                </a:solidFill>
              </a:rPr>
              <a:t>Leadership</a:t>
            </a:r>
          </a:p>
          <a:p>
            <a:pPr>
              <a:defRPr/>
            </a:pPr>
            <a:r>
              <a:rPr lang="en-US" sz="2400" dirty="0" smtClean="0">
                <a:solidFill>
                  <a:schemeClr val="accent6">
                    <a:lumMod val="50000"/>
                  </a:schemeClr>
                </a:solidFill>
              </a:rPr>
              <a:t>Minority Institutions</a:t>
            </a:r>
          </a:p>
          <a:p>
            <a:pPr>
              <a:defRPr/>
            </a:pPr>
            <a:r>
              <a:rPr lang="en-US" sz="2400" dirty="0">
                <a:solidFill>
                  <a:schemeClr val="accent6">
                    <a:lumMod val="50000"/>
                  </a:schemeClr>
                </a:solidFill>
              </a:rPr>
              <a:t>Paraprofessional </a:t>
            </a:r>
          </a:p>
          <a:p>
            <a:pPr>
              <a:defRPr/>
            </a:pPr>
            <a:r>
              <a:rPr lang="en-US" sz="2400" dirty="0" smtClean="0">
                <a:solidFill>
                  <a:schemeClr val="accent6">
                    <a:lumMod val="50000"/>
                  </a:schemeClr>
                </a:solidFill>
              </a:rPr>
              <a:t>Related </a:t>
            </a:r>
            <a:r>
              <a:rPr lang="en-US" sz="2400" dirty="0">
                <a:solidFill>
                  <a:schemeClr val="accent6">
                    <a:lumMod val="50000"/>
                  </a:schemeClr>
                </a:solidFill>
              </a:rPr>
              <a:t>Services/Low  </a:t>
            </a:r>
            <a:r>
              <a:rPr lang="en-US" sz="2400" dirty="0" smtClean="0">
                <a:solidFill>
                  <a:schemeClr val="accent6">
                    <a:lumMod val="50000"/>
                  </a:schemeClr>
                </a:solidFill>
              </a:rPr>
              <a:t>Incidence</a:t>
            </a:r>
          </a:p>
          <a:p>
            <a:pPr>
              <a:defRPr/>
            </a:pPr>
            <a:endParaRPr lang="en-US" sz="2400" dirty="0">
              <a:solidFill>
                <a:schemeClr val="accent6">
                  <a:lumMod val="50000"/>
                </a:schemeClr>
              </a:solidFill>
            </a:endParaRPr>
          </a:p>
          <a:p>
            <a:pPr>
              <a:defRPr/>
            </a:pPr>
            <a:endParaRPr lang="en-US" sz="2400" dirty="0" smtClean="0">
              <a:solidFill>
                <a:schemeClr val="accent6">
                  <a:lumMod val="50000"/>
                </a:schemeClr>
              </a:solidFill>
            </a:endParaRPr>
          </a:p>
          <a:p>
            <a:pPr>
              <a:buFont typeface="Wingdings 2" pitchFamily="18" charset="2"/>
              <a:buNone/>
              <a:defRPr/>
            </a:pPr>
            <a:endParaRPr lang="en-US" dirty="0"/>
          </a:p>
        </p:txBody>
      </p:sp>
      <p:sp>
        <p:nvSpPr>
          <p:cNvPr id="5" name="Content Placeholder 4"/>
          <p:cNvSpPr>
            <a:spLocks noGrp="1"/>
          </p:cNvSpPr>
          <p:nvPr>
            <p:ph sz="quarter" idx="4"/>
          </p:nvPr>
        </p:nvSpPr>
        <p:spPr>
          <a:xfrm>
            <a:off x="4800600" y="2667000"/>
            <a:ext cx="4038600" cy="3821112"/>
          </a:xfrm>
        </p:spPr>
        <p:txBody>
          <a:bodyPr/>
          <a:lstStyle/>
          <a:p>
            <a:pPr>
              <a:defRPr/>
            </a:pPr>
            <a:r>
              <a:rPr lang="en-US" sz="2400" dirty="0" smtClean="0">
                <a:solidFill>
                  <a:schemeClr val="accent6">
                    <a:lumMod val="50000"/>
                  </a:schemeClr>
                </a:solidFill>
              </a:rPr>
              <a:t>Exhibit Hall A</a:t>
            </a:r>
            <a:endParaRPr lang="en-US" sz="2400" dirty="0">
              <a:solidFill>
                <a:schemeClr val="accent6">
                  <a:lumMod val="50000"/>
                </a:schemeClr>
              </a:solidFill>
            </a:endParaRPr>
          </a:p>
          <a:p>
            <a:pPr>
              <a:defRPr/>
            </a:pPr>
            <a:r>
              <a:rPr lang="en-US" sz="2400" dirty="0" smtClean="0">
                <a:solidFill>
                  <a:schemeClr val="accent6">
                    <a:lumMod val="50000"/>
                  </a:schemeClr>
                </a:solidFill>
              </a:rPr>
              <a:t>Washington 5 &amp; 6</a:t>
            </a:r>
          </a:p>
          <a:p>
            <a:pPr>
              <a:defRPr/>
            </a:pPr>
            <a:r>
              <a:rPr lang="en-US" sz="2400" dirty="0">
                <a:solidFill>
                  <a:schemeClr val="accent6">
                    <a:lumMod val="50000"/>
                  </a:schemeClr>
                </a:solidFill>
              </a:rPr>
              <a:t>Washington 4</a:t>
            </a:r>
          </a:p>
          <a:p>
            <a:pPr>
              <a:defRPr/>
            </a:pPr>
            <a:r>
              <a:rPr lang="en-US" sz="2400" dirty="0" smtClean="0">
                <a:solidFill>
                  <a:schemeClr val="accent6">
                    <a:lumMod val="50000"/>
                  </a:schemeClr>
                </a:solidFill>
              </a:rPr>
              <a:t>Washington </a:t>
            </a:r>
            <a:r>
              <a:rPr lang="en-US" sz="2400" dirty="0">
                <a:solidFill>
                  <a:schemeClr val="accent6">
                    <a:lumMod val="50000"/>
                  </a:schemeClr>
                </a:solidFill>
              </a:rPr>
              <a:t>1</a:t>
            </a:r>
          </a:p>
          <a:p>
            <a:pPr>
              <a:defRPr/>
            </a:pPr>
            <a:r>
              <a:rPr lang="en-US" sz="2400" dirty="0">
                <a:solidFill>
                  <a:schemeClr val="accent6">
                    <a:lumMod val="50000"/>
                  </a:schemeClr>
                </a:solidFill>
              </a:rPr>
              <a:t>Balcony B (7/22)</a:t>
            </a:r>
          </a:p>
          <a:p>
            <a:pPr>
              <a:defRPr/>
            </a:pPr>
            <a:r>
              <a:rPr lang="en-US" sz="2400" dirty="0" smtClean="0">
                <a:solidFill>
                  <a:schemeClr val="accent6">
                    <a:lumMod val="50000"/>
                  </a:schemeClr>
                </a:solidFill>
              </a:rPr>
              <a:t>Washington 2</a:t>
            </a:r>
          </a:p>
          <a:p>
            <a:pPr>
              <a:defRPr/>
            </a:pPr>
            <a:endParaRPr lang="en-US" sz="2400" dirty="0" smtClean="0">
              <a:solidFill>
                <a:schemeClr val="accent6">
                  <a:lumMod val="50000"/>
                </a:schemeClr>
              </a:solidFill>
            </a:endParaRPr>
          </a:p>
        </p:txBody>
      </p:sp>
      <p:sp>
        <p:nvSpPr>
          <p:cNvPr id="6" name="Date Placeholder 5"/>
          <p:cNvSpPr>
            <a:spLocks noGrp="1"/>
          </p:cNvSpPr>
          <p:nvPr>
            <p:ph type="dt" sz="half" idx="10"/>
          </p:nvPr>
        </p:nvSpPr>
        <p:spPr/>
        <p:txBody>
          <a:bodyPr/>
          <a:lstStyle/>
          <a:p>
            <a:pPr>
              <a:defRPr/>
            </a:pPr>
            <a:r>
              <a:rPr lang="en-US" dirty="0" smtClean="0"/>
              <a:t>7/21/2014</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12" name="Title 11"/>
          <p:cNvSpPr>
            <a:spLocks noGrp="1"/>
          </p:cNvSpPr>
          <p:nvPr>
            <p:ph type="title"/>
          </p:nvPr>
        </p:nvSpPr>
        <p:spPr/>
        <p:txBody>
          <a:bodyPr/>
          <a:lstStyle/>
          <a:p>
            <a:r>
              <a:rPr lang="en-US" b="1" dirty="0"/>
              <a:t>Discussions (4:30-6:00)</a:t>
            </a:r>
            <a:endParaRPr lang="en-US" b="1" dirty="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sz="3600" b="1" dirty="0" smtClean="0">
                <a:solidFill>
                  <a:schemeClr val="tx2"/>
                </a:solidFill>
              </a:rPr>
              <a:t>Summe</a:t>
            </a:r>
            <a:r>
              <a:rPr lang="en-US" sz="3600" b="1" dirty="0" smtClean="0">
                <a:solidFill>
                  <a:schemeClr val="accent6">
                    <a:lumMod val="50000"/>
                  </a:schemeClr>
                </a:solidFill>
              </a:rPr>
              <a:t>r 2014 Doctoral Interns</a:t>
            </a:r>
            <a:endParaRPr lang="en-US" b="1" dirty="0" smtClean="0">
              <a:solidFill>
                <a:schemeClr val="accent6">
                  <a:lumMod val="50000"/>
                </a:schemeClr>
              </a:solidFill>
            </a:endParaRPr>
          </a:p>
        </p:txBody>
      </p:sp>
      <p:sp>
        <p:nvSpPr>
          <p:cNvPr id="20483" name="Content Placeholder 2"/>
          <p:cNvSpPr>
            <a:spLocks noGrp="1"/>
          </p:cNvSpPr>
          <p:nvPr>
            <p:ph sz="quarter" idx="1"/>
          </p:nvPr>
        </p:nvSpPr>
        <p:spPr>
          <a:xfrm>
            <a:off x="334962" y="1288143"/>
            <a:ext cx="8504238" cy="4343400"/>
          </a:xfrm>
        </p:spPr>
        <p:txBody>
          <a:bodyPr/>
          <a:lstStyle/>
          <a:p>
            <a:pPr eaLnBrk="1" hangingPunct="1">
              <a:buFont typeface="Wingdings 2" pitchFamily="18" charset="2"/>
              <a:buChar char="P"/>
              <a:defRPr/>
            </a:pPr>
            <a:r>
              <a:rPr lang="en-US" sz="2800" dirty="0" smtClean="0">
                <a:solidFill>
                  <a:schemeClr val="accent6">
                    <a:lumMod val="50000"/>
                  </a:schemeClr>
                </a:solidFill>
              </a:rPr>
              <a:t> American University</a:t>
            </a:r>
          </a:p>
          <a:p>
            <a:pPr eaLnBrk="1" hangingPunct="1">
              <a:buFont typeface="Wingdings 2" pitchFamily="18" charset="2"/>
              <a:buChar char="P"/>
              <a:defRPr/>
            </a:pPr>
            <a:r>
              <a:rPr lang="en-US" sz="2800" dirty="0" smtClean="0">
                <a:solidFill>
                  <a:schemeClr val="accent6">
                    <a:lumMod val="50000"/>
                  </a:schemeClr>
                </a:solidFill>
              </a:rPr>
              <a:t> George Mason University </a:t>
            </a:r>
          </a:p>
          <a:p>
            <a:pPr eaLnBrk="1" hangingPunct="1">
              <a:buFont typeface="Wingdings 2" pitchFamily="18" charset="2"/>
              <a:buChar char="P"/>
              <a:defRPr/>
            </a:pPr>
            <a:r>
              <a:rPr lang="en-US" sz="2800" dirty="0" smtClean="0">
                <a:solidFill>
                  <a:schemeClr val="accent6">
                    <a:lumMod val="50000"/>
                  </a:schemeClr>
                </a:solidFill>
              </a:rPr>
              <a:t> Howard University</a:t>
            </a:r>
          </a:p>
          <a:p>
            <a:pPr eaLnBrk="1" hangingPunct="1">
              <a:buFont typeface="Wingdings 2" pitchFamily="18" charset="2"/>
              <a:buChar char="P"/>
              <a:defRPr/>
            </a:pPr>
            <a:r>
              <a:rPr lang="en-US" sz="2800" dirty="0" smtClean="0">
                <a:solidFill>
                  <a:schemeClr val="accent6">
                    <a:lumMod val="50000"/>
                  </a:schemeClr>
                </a:solidFill>
              </a:rPr>
              <a:t> University of Central </a:t>
            </a:r>
          </a:p>
          <a:p>
            <a:pPr marL="0" indent="0" eaLnBrk="1" hangingPunct="1">
              <a:buNone/>
              <a:defRPr/>
            </a:pPr>
            <a:r>
              <a:rPr lang="en-US" sz="2800" dirty="0">
                <a:solidFill>
                  <a:schemeClr val="accent6">
                    <a:lumMod val="50000"/>
                  </a:schemeClr>
                </a:solidFill>
              </a:rPr>
              <a:t> </a:t>
            </a:r>
            <a:r>
              <a:rPr lang="en-US" sz="2800" dirty="0" smtClean="0">
                <a:solidFill>
                  <a:schemeClr val="accent6">
                    <a:lumMod val="50000"/>
                  </a:schemeClr>
                </a:solidFill>
              </a:rPr>
              <a:t>   Florida</a:t>
            </a:r>
          </a:p>
          <a:p>
            <a:pPr eaLnBrk="1" hangingPunct="1">
              <a:buFont typeface="Wingdings" panose="05000000000000000000" pitchFamily="2" charset="2"/>
              <a:buChar char="ü"/>
              <a:defRPr/>
            </a:pPr>
            <a:r>
              <a:rPr lang="en-US" sz="2800" dirty="0" smtClean="0">
                <a:solidFill>
                  <a:schemeClr val="accent6">
                    <a:lumMod val="50000"/>
                  </a:schemeClr>
                </a:solidFill>
              </a:rPr>
              <a:t> University of Maryland</a:t>
            </a:r>
          </a:p>
          <a:p>
            <a:pPr eaLnBrk="1" hangingPunct="1">
              <a:buFont typeface="Wingdings" panose="05000000000000000000" pitchFamily="2" charset="2"/>
              <a:buChar char="ü"/>
              <a:defRPr/>
            </a:pPr>
            <a:r>
              <a:rPr lang="en-US" sz="2800" dirty="0" smtClean="0">
                <a:solidFill>
                  <a:schemeClr val="accent6">
                    <a:lumMod val="50000"/>
                  </a:schemeClr>
                </a:solidFill>
              </a:rPr>
              <a:t> University of Pennsylvania</a:t>
            </a:r>
          </a:p>
          <a:p>
            <a:pPr eaLnBrk="1" hangingPunct="1">
              <a:buFont typeface="Wingdings 2" pitchFamily="18" charset="2"/>
              <a:buChar char="P"/>
              <a:defRPr/>
            </a:pPr>
            <a:r>
              <a:rPr lang="en-US" sz="2800" dirty="0" smtClean="0">
                <a:solidFill>
                  <a:schemeClr val="accent6">
                    <a:lumMod val="50000"/>
                  </a:schemeClr>
                </a:solidFill>
              </a:rPr>
              <a:t> University of South Florida</a:t>
            </a:r>
          </a:p>
          <a:p>
            <a:pPr eaLnBrk="1" hangingPunct="1">
              <a:buFont typeface="Wingdings 2" pitchFamily="18" charset="2"/>
              <a:buChar char="P"/>
              <a:defRPr/>
            </a:pPr>
            <a:r>
              <a:rPr lang="en-US" sz="2800" dirty="0" smtClean="0">
                <a:solidFill>
                  <a:schemeClr val="accent6">
                    <a:lumMod val="50000"/>
                  </a:schemeClr>
                </a:solidFill>
              </a:rPr>
              <a:t> University of California, Los Angeles</a:t>
            </a:r>
          </a:p>
          <a:p>
            <a:pPr eaLnBrk="1" hangingPunct="1">
              <a:buFont typeface="Wingdings 2" pitchFamily="18" charset="2"/>
              <a:buChar char="P"/>
              <a:defRPr/>
            </a:pPr>
            <a:r>
              <a:rPr lang="en-US" sz="2800" dirty="0" smtClean="0">
                <a:solidFill>
                  <a:schemeClr val="accent6">
                    <a:lumMod val="50000"/>
                  </a:schemeClr>
                </a:solidFill>
              </a:rPr>
              <a:t> Vanderbilt University </a:t>
            </a:r>
          </a:p>
          <a:p>
            <a:pPr eaLnBrk="1" hangingPunct="1">
              <a:buFont typeface="Wingdings 2" pitchFamily="18" charset="2"/>
              <a:buChar char="P"/>
              <a:defRPr/>
            </a:pPr>
            <a:endParaRPr lang="en-US" dirty="0" smtClean="0">
              <a:solidFill>
                <a:schemeClr val="accent6">
                  <a:lumMod val="50000"/>
                </a:schemeClr>
              </a:solidFill>
            </a:endParaRPr>
          </a:p>
        </p:txBody>
      </p:sp>
      <p:pic>
        <p:nvPicPr>
          <p:cNvPr id="31746" name="Picture 3" descr="This is a non-descriptive image of the U.S.A map that is illustrated with red and white stripes and a few stars randomly placed on top. " title="Image"/>
          <p:cNvPicPr>
            <a:picLocks noChangeAspect="1" noChangeArrowheads="1"/>
          </p:cNvPicPr>
          <p:nvPr/>
        </p:nvPicPr>
        <p:blipFill>
          <a:blip r:embed="rId3">
            <a:extLst>
              <a:ext uri="{28A0092B-C50C-407E-A947-70E740481C1C}">
                <a14:useLocalDpi xmlns:a14="http://schemas.microsoft.com/office/drawing/2010/main" val="0"/>
              </a:ext>
            </a:extLst>
          </a:blip>
          <a:srcRect t="43333"/>
          <a:stretch>
            <a:fillRect/>
          </a:stretch>
        </p:blipFill>
        <p:spPr bwMode="auto">
          <a:xfrm>
            <a:off x="3962400" y="2590800"/>
            <a:ext cx="4876800" cy="304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his is an image of a golden star. It is placed on the right-side of the non-descriptive image of the USA map. " hidden="1" title="Imag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34438">
            <a:off x="7937278" y="3378829"/>
            <a:ext cx="445000" cy="1186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is text box contains no text. " hidden="1" title="text box1"/>
          <p:cNvSpPr txBox="1"/>
          <p:nvPr/>
        </p:nvSpPr>
        <p:spPr>
          <a:xfrm>
            <a:off x="8159778" y="3733800"/>
            <a:ext cx="559353" cy="369332"/>
          </a:xfrm>
          <a:prstGeom prst="rect">
            <a:avLst/>
          </a:prstGeom>
          <a:solidFill>
            <a:schemeClr val="bg1"/>
          </a:solidFill>
        </p:spPr>
        <p:txBody>
          <a:bodyPr wrap="square" rtlCol="0">
            <a:spAutoFit/>
          </a:bodyPr>
          <a:lstStyle/>
          <a:p>
            <a:endParaRPr lang="en-US" dirty="0"/>
          </a:p>
        </p:txBody>
      </p:sp>
      <p:sp>
        <p:nvSpPr>
          <p:cNvPr id="3" name="TextBox 2" descr="This text box contains no text. " hidden="1" title="Text box2"/>
          <p:cNvSpPr txBox="1"/>
          <p:nvPr/>
        </p:nvSpPr>
        <p:spPr>
          <a:xfrm>
            <a:off x="8159778" y="4037527"/>
            <a:ext cx="508172" cy="553998"/>
          </a:xfrm>
          <a:prstGeom prst="rect">
            <a:avLst/>
          </a:prstGeom>
          <a:solidFill>
            <a:schemeClr val="bg1"/>
          </a:solidFill>
        </p:spPr>
        <p:txBody>
          <a:bodyPr wrap="square" rtlCol="0">
            <a:spAutoFit/>
          </a:bodyPr>
          <a:lstStyle/>
          <a:p>
            <a:endParaRPr lang="en-US" dirty="0"/>
          </a:p>
        </p:txBody>
      </p:sp>
      <p:sp>
        <p:nvSpPr>
          <p:cNvPr id="4" name="Date Placeholder 3"/>
          <p:cNvSpPr>
            <a:spLocks noGrp="1"/>
          </p:cNvSpPr>
          <p:nvPr>
            <p:ph type="dt" sz="half" idx="10"/>
          </p:nvPr>
        </p:nvSpPr>
        <p:spPr/>
        <p:txBody>
          <a:bodyPr/>
          <a:lstStyle/>
          <a:p>
            <a:pPr>
              <a:defRPr/>
            </a:pPr>
            <a:r>
              <a:rPr lang="en-US" dirty="0" smtClean="0"/>
              <a:t>7/21/2014</a:t>
            </a:r>
            <a:endParaRPr lang="en-US" dirty="0"/>
          </a:p>
        </p:txBody>
      </p:sp>
      <p:sp>
        <p:nvSpPr>
          <p:cNvPr id="5" name="Footer Placeholder 4" hidden="1"/>
          <p:cNvSpPr>
            <a:spLocks noGrp="1"/>
          </p:cNvSpPr>
          <p:nvPr>
            <p:ph type="ftr" sz="quarter" idx="11"/>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28600"/>
            <a:ext cx="8229600" cy="838200"/>
          </a:xfrm>
        </p:spPr>
        <p:txBody>
          <a:bodyPr/>
          <a:lstStyle/>
          <a:p>
            <a:pPr eaLnBrk="1" hangingPunct="1"/>
            <a:r>
              <a:rPr lang="en-US" sz="4000" dirty="0" smtClean="0"/>
              <a:t>Program Goal &amp; Objectives</a:t>
            </a:r>
            <a:endParaRPr lang="en-US" sz="4000" dirty="0" smtClean="0">
              <a:solidFill>
                <a:srgbClr val="7B9899"/>
              </a:solidFill>
            </a:endParaRPr>
          </a:p>
        </p:txBody>
      </p:sp>
      <p:sp>
        <p:nvSpPr>
          <p:cNvPr id="6" name="Rectangle 5"/>
          <p:cNvSpPr/>
          <p:nvPr/>
        </p:nvSpPr>
        <p:spPr>
          <a:xfrm>
            <a:off x="360348" y="1371600"/>
            <a:ext cx="8382000" cy="4924425"/>
          </a:xfrm>
          <a:prstGeom prst="rect">
            <a:avLst/>
          </a:prstGeom>
        </p:spPr>
        <p:txBody>
          <a:bodyPr wrap="square">
            <a:spAutoFit/>
          </a:bodyPr>
          <a:lstStyle/>
          <a:p>
            <a:r>
              <a:rPr lang="en-US" sz="2000" b="1" dirty="0" smtClean="0">
                <a:solidFill>
                  <a:prstClr val="black"/>
                </a:solidFill>
              </a:rPr>
              <a:t> </a:t>
            </a:r>
            <a:r>
              <a:rPr lang="en-US" sz="2400" b="1" dirty="0" smtClean="0">
                <a:solidFill>
                  <a:prstClr val="black"/>
                </a:solidFill>
                <a:latin typeface="+mn-lt"/>
              </a:rPr>
              <a:t>To prepare personnel in areas of critical need who are highly qualified to improve outcomes for children with disabilities  --</a:t>
            </a:r>
            <a:r>
              <a:rPr lang="en-US" sz="2400" dirty="0" smtClean="0">
                <a:solidFill>
                  <a:prstClr val="black"/>
                </a:solidFill>
                <a:latin typeface="+mn-lt"/>
              </a:rPr>
              <a:t>  </a:t>
            </a:r>
          </a:p>
          <a:p>
            <a:pPr lvl="1">
              <a:buFont typeface="Wingdings" pitchFamily="2" charset="2"/>
              <a:buChar char="q"/>
            </a:pPr>
            <a:r>
              <a:rPr lang="en-US" sz="2200" b="1" dirty="0" smtClean="0">
                <a:solidFill>
                  <a:prstClr val="black"/>
                </a:solidFill>
                <a:latin typeface="+mn-lt"/>
              </a:rPr>
              <a:t> Objective 1. </a:t>
            </a:r>
            <a:r>
              <a:rPr lang="en-US" sz="2200" dirty="0" smtClean="0">
                <a:solidFill>
                  <a:prstClr val="black"/>
                </a:solidFill>
                <a:latin typeface="+mn-lt"/>
              </a:rPr>
              <a:t>Improve the curricula of IDEA training programs to ensure that personnel preparing to serve children with disabilities are knowledge and skilled in practices that reflect the current knowledge base. (Measures 1 and 2)</a:t>
            </a:r>
          </a:p>
          <a:p>
            <a:pPr lvl="1"/>
            <a:endParaRPr lang="en-US" sz="2200" dirty="0" smtClean="0">
              <a:solidFill>
                <a:prstClr val="black"/>
              </a:solidFill>
              <a:latin typeface="+mn-lt"/>
            </a:endParaRPr>
          </a:p>
          <a:p>
            <a:pPr lvl="1">
              <a:buFont typeface="Wingdings" pitchFamily="2" charset="2"/>
              <a:buChar char="q"/>
            </a:pPr>
            <a:r>
              <a:rPr lang="en-US" sz="2200" b="1" dirty="0" smtClean="0">
                <a:solidFill>
                  <a:prstClr val="black"/>
                </a:solidFill>
                <a:latin typeface="+mn-lt"/>
              </a:rPr>
              <a:t> Objective 2. </a:t>
            </a:r>
            <a:r>
              <a:rPr lang="en-US" sz="2200" dirty="0" smtClean="0">
                <a:solidFill>
                  <a:prstClr val="black"/>
                </a:solidFill>
                <a:latin typeface="+mn-lt"/>
              </a:rPr>
              <a:t>Increase the supply of teachers and service providers who are highly qualified for and serve in positions for which they are trained. (Measures 3 through 6)</a:t>
            </a:r>
          </a:p>
          <a:p>
            <a:pPr lvl="1"/>
            <a:endParaRPr lang="en-US" sz="2200" dirty="0" smtClean="0">
              <a:solidFill>
                <a:prstClr val="black"/>
              </a:solidFill>
              <a:latin typeface="+mn-lt"/>
            </a:endParaRPr>
          </a:p>
          <a:p>
            <a:pPr lvl="1">
              <a:buFont typeface="Wingdings" pitchFamily="2" charset="2"/>
              <a:buChar char="q"/>
            </a:pPr>
            <a:r>
              <a:rPr lang="en-US" sz="2200" b="1" dirty="0" smtClean="0">
                <a:solidFill>
                  <a:prstClr val="black"/>
                </a:solidFill>
                <a:latin typeface="+mn-lt"/>
              </a:rPr>
              <a:t> Objective 3. </a:t>
            </a:r>
            <a:r>
              <a:rPr lang="en-US" sz="2200" dirty="0" smtClean="0">
                <a:solidFill>
                  <a:prstClr val="black"/>
                </a:solidFill>
                <a:latin typeface="+mn-lt"/>
              </a:rPr>
              <a:t>Enhance the efficiency of the expenditure of Federal dollars under this program. (Measure 7)</a:t>
            </a:r>
            <a:endParaRPr lang="en-US" sz="2200" dirty="0" smtClean="0">
              <a:solidFill>
                <a:srgbClr val="424456"/>
              </a:solidFill>
              <a:latin typeface="+mn-lt"/>
            </a:endParaRPr>
          </a:p>
        </p:txBody>
      </p:sp>
      <p:sp>
        <p:nvSpPr>
          <p:cNvPr id="2" name="Date Placeholder 1"/>
          <p:cNvSpPr>
            <a:spLocks noGrp="1"/>
          </p:cNvSpPr>
          <p:nvPr>
            <p:ph type="dt" sz="half" idx="10"/>
          </p:nvPr>
        </p:nvSpPr>
        <p:spPr/>
        <p:txBody>
          <a:bodyPr/>
          <a:lstStyle/>
          <a:p>
            <a:pPr>
              <a:defRPr/>
            </a:pPr>
            <a:r>
              <a:rPr lang="en-US" dirty="0" smtClean="0"/>
              <a:t>7/21/2014</a:t>
            </a:r>
            <a:endParaRPr lang="en-US" dirty="0"/>
          </a:p>
        </p:txBody>
      </p:sp>
      <p:sp>
        <p:nvSpPr>
          <p:cNvPr id="3" name="Footer Placeholder 2" hidden="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5766077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76400" y="2743200"/>
            <a:ext cx="7010400" cy="3276600"/>
          </a:xfrm>
        </p:spPr>
        <p:txBody>
          <a:bodyPr/>
          <a:lstStyle/>
          <a:p>
            <a:pPr algn="l">
              <a:defRPr/>
            </a:pPr>
            <a:r>
              <a:rPr lang="en-US" sz="2800" b="0" cap="none" dirty="0" smtClean="0">
                <a:solidFill>
                  <a:schemeClr val="tx1"/>
                </a:solidFill>
                <a:cs typeface="Calibri" panose="020F0502020204030204" pitchFamily="34" charset="0"/>
              </a:rPr>
              <a:t>As required by the Government Performance and Results Act (GPRA) of 1993, OSEP has developed a strategic plan for measuring performance and will collect information to assess progress and performance</a:t>
            </a:r>
            <a:r>
              <a:rPr lang="en-US" sz="2800" b="0" dirty="0" smtClean="0">
                <a:solidFill>
                  <a:schemeClr val="tx1"/>
                </a:solidFill>
                <a:cs typeface="Calibri" panose="020F0502020204030204" pitchFamily="34" charset="0"/>
              </a:rPr>
              <a:t>.</a:t>
            </a:r>
          </a:p>
        </p:txBody>
      </p:sp>
      <p:sp>
        <p:nvSpPr>
          <p:cNvPr id="36867" name="Title 2"/>
          <p:cNvSpPr>
            <a:spLocks noGrp="1"/>
          </p:cNvSpPr>
          <p:nvPr>
            <p:ph type="title"/>
          </p:nvPr>
        </p:nvSpPr>
        <p:spPr>
          <a:xfrm>
            <a:off x="722313" y="304800"/>
            <a:ext cx="7772400" cy="1524000"/>
          </a:xfrm>
        </p:spPr>
        <p:txBody>
          <a:bodyPr/>
          <a:lstStyle/>
          <a:p>
            <a:r>
              <a:rPr lang="en-US" dirty="0" smtClean="0"/>
              <a:t>Government Performance and Results Act (GPRA)</a:t>
            </a:r>
          </a:p>
        </p:txBody>
      </p:sp>
      <p:sp>
        <p:nvSpPr>
          <p:cNvPr id="3" name="Date Placeholder 2"/>
          <p:cNvSpPr>
            <a:spLocks noGrp="1"/>
          </p:cNvSpPr>
          <p:nvPr>
            <p:ph type="dt" sz="half" idx="11"/>
          </p:nvPr>
        </p:nvSpPr>
        <p:spPr/>
        <p:txBody>
          <a:bodyPr/>
          <a:lstStyle/>
          <a:p>
            <a:pPr>
              <a:defRPr/>
            </a:pPr>
            <a:r>
              <a:rPr lang="en-US" dirty="0" smtClean="0"/>
              <a:t>7/21/2014</a:t>
            </a: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292225" y="2974975"/>
            <a:ext cx="7013575" cy="2435225"/>
          </a:xfrm>
        </p:spPr>
        <p:txBody>
          <a:bodyPr>
            <a:normAutofit fontScale="25000" lnSpcReduction="20000"/>
          </a:bodyPr>
          <a:lstStyle/>
          <a:p>
            <a:pPr>
              <a:defRPr/>
            </a:pPr>
            <a:endParaRPr lang="en-US" sz="2800" b="0" cap="none" dirty="0" smtClean="0">
              <a:solidFill>
                <a:schemeClr val="tx1"/>
              </a:solidFill>
            </a:endParaRPr>
          </a:p>
          <a:p>
            <a:pPr>
              <a:defRPr/>
            </a:pPr>
            <a:r>
              <a:rPr lang="en-US" sz="14400" i="1" cap="none" dirty="0">
                <a:solidFill>
                  <a:schemeClr val="tx1"/>
                </a:solidFill>
                <a:latin typeface="Bradley Hand ITC" pitchFamily="66" charset="0"/>
              </a:rPr>
              <a:t>FY </a:t>
            </a:r>
            <a:r>
              <a:rPr lang="en-US" sz="14400" i="1" cap="none" dirty="0" smtClean="0">
                <a:solidFill>
                  <a:schemeClr val="tx1"/>
                </a:solidFill>
                <a:latin typeface="Bradley Hand ITC" pitchFamily="66" charset="0"/>
              </a:rPr>
              <a:t>2011 Data </a:t>
            </a:r>
          </a:p>
          <a:p>
            <a:pPr>
              <a:defRPr/>
            </a:pPr>
            <a:r>
              <a:rPr lang="en-US" sz="14400" i="1" cap="none" dirty="0" smtClean="0">
                <a:solidFill>
                  <a:schemeClr val="tx1"/>
                </a:solidFill>
                <a:latin typeface="Bradley Hand ITC" pitchFamily="66" charset="0"/>
              </a:rPr>
              <a:t>Collected &amp; Reported in 2013</a:t>
            </a:r>
          </a:p>
          <a:p>
            <a:pPr>
              <a:defRPr/>
            </a:pPr>
            <a:r>
              <a:rPr lang="en-US" sz="14400" i="1" cap="none" dirty="0" smtClean="0">
                <a:solidFill>
                  <a:schemeClr val="tx1"/>
                </a:solidFill>
                <a:latin typeface="Bradley Hand ITC" pitchFamily="66" charset="0"/>
              </a:rPr>
              <a:t>Published in 2014</a:t>
            </a:r>
          </a:p>
          <a:p>
            <a:pPr>
              <a:defRPr/>
            </a:pPr>
            <a:endParaRPr lang="en-US" sz="4000" i="1" cap="none" dirty="0" smtClean="0">
              <a:solidFill>
                <a:schemeClr val="tx1"/>
              </a:solidFill>
              <a:latin typeface="Bradley Hand ITC" pitchFamily="66" charset="0"/>
            </a:endParaRPr>
          </a:p>
          <a:p>
            <a:pPr>
              <a:defRPr/>
            </a:pPr>
            <a:endParaRPr lang="en-US" sz="4000" i="1" cap="none" dirty="0" smtClean="0">
              <a:solidFill>
                <a:schemeClr val="tx1"/>
              </a:solidFill>
              <a:latin typeface="Bradley Hand ITC" pitchFamily="66" charset="0"/>
            </a:endParaRPr>
          </a:p>
          <a:p>
            <a:pPr>
              <a:defRPr/>
            </a:pPr>
            <a:r>
              <a:rPr lang="en-US" sz="4000" i="1" cap="none" dirty="0" smtClean="0">
                <a:solidFill>
                  <a:schemeClr val="tx1"/>
                </a:solidFill>
                <a:latin typeface="Arial" panose="020B0604020202020204" pitchFamily="34" charset="0"/>
                <a:cs typeface="Arial" panose="020B0604020202020204" pitchFamily="34" charset="0"/>
              </a:rPr>
              <a:t>http</a:t>
            </a:r>
            <a:r>
              <a:rPr lang="en-US" sz="4000" i="1" cap="none" dirty="0">
                <a:solidFill>
                  <a:schemeClr val="tx1"/>
                </a:solidFill>
                <a:latin typeface="Arial" panose="020B0604020202020204" pitchFamily="34" charset="0"/>
                <a:cs typeface="Arial" panose="020B0604020202020204" pitchFamily="34" charset="0"/>
              </a:rPr>
              <a:t>://</a:t>
            </a:r>
            <a:r>
              <a:rPr lang="en-US" sz="4000" i="1" cap="none" dirty="0" smtClean="0">
                <a:solidFill>
                  <a:schemeClr val="tx1"/>
                </a:solidFill>
                <a:latin typeface="Arial" panose="020B0604020202020204" pitchFamily="34" charset="0"/>
                <a:cs typeface="Arial" panose="020B0604020202020204" pitchFamily="34" charset="0"/>
              </a:rPr>
              <a:t>www2.ed.gov/about/overview/budget/budget14/justifications/j-specialed.pdf</a:t>
            </a:r>
          </a:p>
          <a:p>
            <a:pPr>
              <a:defRPr/>
            </a:pPr>
            <a:endParaRPr lang="en-US" sz="4000" i="1" cap="none" dirty="0">
              <a:solidFill>
                <a:schemeClr val="tx1"/>
              </a:solidFill>
              <a:latin typeface="Arial" panose="020B0604020202020204" pitchFamily="34" charset="0"/>
              <a:cs typeface="Arial" panose="020B0604020202020204" pitchFamily="34" charset="0"/>
            </a:endParaRPr>
          </a:p>
          <a:p>
            <a:pPr>
              <a:defRPr/>
            </a:pPr>
            <a:r>
              <a:rPr lang="en-US" sz="4000" i="1" cap="none" dirty="0">
                <a:solidFill>
                  <a:schemeClr val="tx1"/>
                </a:solidFill>
                <a:latin typeface="Arial" panose="020B0604020202020204" pitchFamily="34" charset="0"/>
                <a:cs typeface="Arial" panose="020B0604020202020204" pitchFamily="34" charset="0"/>
              </a:rPr>
              <a:t>Google: Special education budget justification </a:t>
            </a:r>
            <a:r>
              <a:rPr lang="en-US" sz="4000" i="1" cap="none" dirty="0" smtClean="0">
                <a:solidFill>
                  <a:schemeClr val="tx1"/>
                </a:solidFill>
                <a:latin typeface="Arial" panose="020B0604020202020204" pitchFamily="34" charset="0"/>
                <a:cs typeface="Arial" panose="020B0604020202020204" pitchFamily="34" charset="0"/>
              </a:rPr>
              <a:t>FY 2015</a:t>
            </a:r>
          </a:p>
          <a:p>
            <a:pPr eaLnBrk="1" fontAlgn="auto" hangingPunct="1">
              <a:spcBef>
                <a:spcPts val="0"/>
              </a:spcBef>
              <a:spcAft>
                <a:spcPts val="0"/>
              </a:spcAft>
              <a:buFont typeface="Wingdings 2"/>
              <a:buNone/>
              <a:defRPr/>
            </a:pPr>
            <a:endParaRPr lang="en-US" sz="2800" b="0" cap="none" dirty="0" smtClean="0">
              <a:solidFill>
                <a:schemeClr val="accent6">
                  <a:lumMod val="50000"/>
                </a:schemeClr>
              </a:solidFill>
            </a:endParaRPr>
          </a:p>
          <a:p>
            <a:pPr eaLnBrk="1" fontAlgn="auto" hangingPunct="1">
              <a:spcBef>
                <a:spcPts val="0"/>
              </a:spcBef>
              <a:spcAft>
                <a:spcPts val="0"/>
              </a:spcAft>
              <a:buFont typeface="Wingdings 2"/>
              <a:buNone/>
              <a:defRPr/>
            </a:pPr>
            <a:r>
              <a:rPr lang="en-US" sz="2800" b="0" cap="none" dirty="0" smtClean="0">
                <a:solidFill>
                  <a:schemeClr val="accent6">
                    <a:lumMod val="50000"/>
                  </a:schemeClr>
                </a:solidFill>
              </a:rPr>
              <a:t> </a:t>
            </a:r>
          </a:p>
        </p:txBody>
      </p:sp>
      <p:sp>
        <p:nvSpPr>
          <p:cNvPr id="37891" name="Title 4"/>
          <p:cNvSpPr>
            <a:spLocks noGrp="1"/>
          </p:cNvSpPr>
          <p:nvPr>
            <p:ph type="title"/>
          </p:nvPr>
        </p:nvSpPr>
        <p:spPr>
          <a:xfrm>
            <a:off x="609600" y="228600"/>
            <a:ext cx="7772400" cy="1524000"/>
          </a:xfrm>
        </p:spPr>
        <p:txBody>
          <a:bodyPr/>
          <a:lstStyle/>
          <a:p>
            <a:pPr eaLnBrk="1" hangingPunct="1"/>
            <a:r>
              <a:rPr lang="en-US" sz="4000" dirty="0" smtClean="0"/>
              <a:t>Program Performance Measures</a:t>
            </a:r>
          </a:p>
        </p:txBody>
      </p:sp>
      <p:sp>
        <p:nvSpPr>
          <p:cNvPr id="2" name="Date Placeholder 1"/>
          <p:cNvSpPr>
            <a:spLocks noGrp="1"/>
          </p:cNvSpPr>
          <p:nvPr>
            <p:ph type="dt" sz="half" idx="11"/>
          </p:nvPr>
        </p:nvSpPr>
        <p:spPr/>
        <p:txBody>
          <a:bodyPr/>
          <a:lstStyle/>
          <a:p>
            <a:pPr>
              <a:defRPr/>
            </a:pPr>
            <a:r>
              <a:rPr lang="en-US" dirty="0" smtClean="0"/>
              <a:t>7/21/2014</a:t>
            </a:r>
            <a:endParaRPr lang="en-US" dirty="0"/>
          </a:p>
        </p:txBody>
      </p:sp>
      <p:sp>
        <p:nvSpPr>
          <p:cNvPr id="3" name="Footer Placeholder 2"/>
          <p:cNvSpPr>
            <a:spLocks noGrp="1"/>
          </p:cNvSpPr>
          <p:nvPr>
            <p:ph type="ftr" sz="quarter" idx="10"/>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eorgia" panose="02040502050405020303" pitchFamily="18" charset="0"/>
              </a:rPr>
              <a:t>Scholars were pursuing</a:t>
            </a:r>
            <a:r>
              <a:rPr lang="en-US" sz="3200" dirty="0" smtClean="0">
                <a:latin typeface="Georgia" panose="02040502050405020303" pitchFamily="18" charset="0"/>
              </a:rPr>
              <a:t>…</a:t>
            </a:r>
            <a:endParaRPr lang="en-US" sz="3200" dirty="0">
              <a:latin typeface="Georgia" panose="02040502050405020303" pitchFamily="18" charset="0"/>
            </a:endParaRPr>
          </a:p>
        </p:txBody>
      </p:sp>
      <p:sp>
        <p:nvSpPr>
          <p:cNvPr id="3" name="Content Placeholder 2"/>
          <p:cNvSpPr>
            <a:spLocks noGrp="1"/>
          </p:cNvSpPr>
          <p:nvPr>
            <p:ph idx="1"/>
          </p:nvPr>
        </p:nvSpPr>
        <p:spPr>
          <a:xfrm>
            <a:off x="457200" y="1295400"/>
            <a:ext cx="8229600" cy="4525963"/>
          </a:xfrm>
        </p:spPr>
        <p:txBody>
          <a:bodyPr/>
          <a:lstStyle/>
          <a:p>
            <a:pPr marL="0" indent="0">
              <a:buNone/>
            </a:pPr>
            <a:r>
              <a:rPr lang="en-US" sz="2400" b="1" dirty="0">
                <a:latin typeface="Georgia" panose="02040502050405020303" pitchFamily="18" charset="0"/>
              </a:rPr>
              <a:t>Of the 5,511 scholars enrolled in programs during </a:t>
            </a:r>
            <a:r>
              <a:rPr lang="en-US" sz="2400" b="1" dirty="0" smtClean="0">
                <a:latin typeface="Georgia" panose="02040502050405020303" pitchFamily="18" charset="0"/>
              </a:rPr>
              <a:t>FY 2011  - </a:t>
            </a:r>
            <a:endParaRPr lang="en-US" sz="2400" b="1" dirty="0">
              <a:latin typeface="Georgia" panose="02040502050405020303" pitchFamily="18" charset="0"/>
            </a:endParaRPr>
          </a:p>
          <a:p>
            <a:pPr lvl="0"/>
            <a:r>
              <a:rPr lang="en-US" sz="2400" dirty="0">
                <a:latin typeface="Georgia" panose="02040502050405020303" pitchFamily="18" charset="0"/>
              </a:rPr>
              <a:t>16% of scholars were enrolled only in a program leading to a state credential or </a:t>
            </a:r>
            <a:r>
              <a:rPr lang="en-US" sz="2400" dirty="0" smtClean="0">
                <a:latin typeface="Georgia" panose="02040502050405020303" pitchFamily="18" charset="0"/>
              </a:rPr>
              <a:t>endorsement</a:t>
            </a:r>
          </a:p>
          <a:p>
            <a:r>
              <a:rPr lang="en-US" sz="2400" dirty="0">
                <a:latin typeface="Georgia" panose="02040502050405020303" pitchFamily="18" charset="0"/>
              </a:rPr>
              <a:t>Less than .5% of scholars </a:t>
            </a:r>
            <a:r>
              <a:rPr lang="en-US" sz="2400" dirty="0" smtClean="0">
                <a:latin typeface="Georgia" panose="02040502050405020303" pitchFamily="18" charset="0"/>
              </a:rPr>
              <a:t>were </a:t>
            </a:r>
            <a:r>
              <a:rPr lang="en-US" sz="2400" dirty="0">
                <a:latin typeface="Georgia" panose="02040502050405020303" pitchFamily="18" charset="0"/>
              </a:rPr>
              <a:t>enrolled in </a:t>
            </a:r>
            <a:r>
              <a:rPr lang="en-US" sz="2400" dirty="0" smtClean="0">
                <a:latin typeface="Georgia" panose="02040502050405020303" pitchFamily="18" charset="0"/>
              </a:rPr>
              <a:t>post </a:t>
            </a:r>
            <a:r>
              <a:rPr lang="en-US" sz="2400" dirty="0">
                <a:latin typeface="Georgia" panose="02040502050405020303" pitchFamily="18" charset="0"/>
              </a:rPr>
              <a:t>doctoral </a:t>
            </a:r>
            <a:r>
              <a:rPr lang="en-US" sz="2400" dirty="0" smtClean="0">
                <a:latin typeface="Georgia" panose="02040502050405020303" pitchFamily="18" charset="0"/>
              </a:rPr>
              <a:t>studies (n=15)</a:t>
            </a:r>
            <a:endParaRPr lang="en-US" sz="2400" dirty="0">
              <a:latin typeface="Georgia" panose="02040502050405020303" pitchFamily="18" charset="0"/>
            </a:endParaRPr>
          </a:p>
          <a:p>
            <a:pPr lvl="0"/>
            <a:r>
              <a:rPr lang="en-US" sz="2400" dirty="0">
                <a:latin typeface="Georgia" panose="02040502050405020303" pitchFamily="18" charset="0"/>
              </a:rPr>
              <a:t>Less than 1% of scholars were pursuing an </a:t>
            </a:r>
            <a:r>
              <a:rPr lang="en-US" sz="2400" dirty="0" smtClean="0">
                <a:latin typeface="Georgia" panose="02040502050405020303" pitchFamily="18" charset="0"/>
              </a:rPr>
              <a:t>Associates degree </a:t>
            </a:r>
            <a:endParaRPr lang="en-US" sz="2400" dirty="0">
              <a:latin typeface="Georgia" panose="02040502050405020303" pitchFamily="18" charset="0"/>
            </a:endParaRPr>
          </a:p>
          <a:p>
            <a:pPr lvl="0"/>
            <a:r>
              <a:rPr lang="en-US" sz="2400" dirty="0" smtClean="0">
                <a:latin typeface="Georgia" panose="02040502050405020303" pitchFamily="18" charset="0"/>
              </a:rPr>
              <a:t>Nearly 6% </a:t>
            </a:r>
            <a:r>
              <a:rPr lang="en-US" sz="2400" dirty="0">
                <a:latin typeface="Georgia" panose="02040502050405020303" pitchFamily="18" charset="0"/>
              </a:rPr>
              <a:t>were pursuing a Bachelors </a:t>
            </a:r>
            <a:r>
              <a:rPr lang="en-US" sz="2400" dirty="0" smtClean="0">
                <a:latin typeface="Georgia" panose="02040502050405020303" pitchFamily="18" charset="0"/>
              </a:rPr>
              <a:t>degree</a:t>
            </a:r>
            <a:endParaRPr lang="en-US" sz="2400" dirty="0">
              <a:latin typeface="Georgia" panose="02040502050405020303" pitchFamily="18" charset="0"/>
            </a:endParaRPr>
          </a:p>
          <a:p>
            <a:pPr lvl="0"/>
            <a:r>
              <a:rPr lang="en-US" sz="2400" dirty="0">
                <a:ln>
                  <a:solidFill>
                    <a:srgbClr val="FF0000"/>
                  </a:solidFill>
                </a:ln>
                <a:latin typeface="Georgia" panose="02040502050405020303" pitchFamily="18" charset="0"/>
              </a:rPr>
              <a:t>53% were pursuing a </a:t>
            </a:r>
            <a:r>
              <a:rPr lang="en-US" sz="2400" dirty="0" smtClean="0">
                <a:ln>
                  <a:solidFill>
                    <a:srgbClr val="FF0000"/>
                  </a:solidFill>
                </a:ln>
                <a:latin typeface="Georgia" panose="02040502050405020303" pitchFamily="18" charset="0"/>
              </a:rPr>
              <a:t>Master’s degree</a:t>
            </a:r>
            <a:endParaRPr lang="en-US" sz="2400" dirty="0">
              <a:ln>
                <a:solidFill>
                  <a:srgbClr val="FF0000"/>
                </a:solidFill>
              </a:ln>
              <a:latin typeface="Georgia" panose="02040502050405020303" pitchFamily="18" charset="0"/>
            </a:endParaRPr>
          </a:p>
          <a:p>
            <a:pPr lvl="0"/>
            <a:r>
              <a:rPr lang="en-US" sz="2400" dirty="0">
                <a:latin typeface="Georgia" panose="02040502050405020303" pitchFamily="18" charset="0"/>
              </a:rPr>
              <a:t>6% were enrolled in </a:t>
            </a:r>
            <a:r>
              <a:rPr lang="en-US" sz="2400" dirty="0" smtClean="0">
                <a:latin typeface="Georgia" panose="02040502050405020303" pitchFamily="18" charset="0"/>
              </a:rPr>
              <a:t>an ED Specialist program</a:t>
            </a:r>
            <a:endParaRPr lang="en-US" sz="2400" dirty="0">
              <a:latin typeface="Georgia" panose="02040502050405020303" pitchFamily="18" charset="0"/>
            </a:endParaRPr>
          </a:p>
          <a:p>
            <a:pPr lvl="0"/>
            <a:r>
              <a:rPr lang="en-US" sz="2400" dirty="0">
                <a:latin typeface="Georgia" panose="02040502050405020303" pitchFamily="18" charset="0"/>
              </a:rPr>
              <a:t>Nearly 18% of scholars were pursuing a </a:t>
            </a:r>
            <a:r>
              <a:rPr lang="en-US" sz="2400" dirty="0" smtClean="0">
                <a:latin typeface="Georgia" panose="02040502050405020303" pitchFamily="18" charset="0"/>
              </a:rPr>
              <a:t>Doctorate degree</a:t>
            </a:r>
            <a:endParaRPr lang="en-US" sz="2400" dirty="0">
              <a:latin typeface="Georgia" panose="02040502050405020303" pitchFamily="18" charset="0"/>
            </a:endParaRPr>
          </a:p>
          <a:p>
            <a:endParaRPr lang="en-US" sz="2400" dirty="0"/>
          </a:p>
        </p:txBody>
      </p:sp>
      <p:sp>
        <p:nvSpPr>
          <p:cNvPr id="4" name="Date Placeholder 3"/>
          <p:cNvSpPr>
            <a:spLocks noGrp="1"/>
          </p:cNvSpPr>
          <p:nvPr>
            <p:ph type="dt" sz="half" idx="10"/>
          </p:nvPr>
        </p:nvSpPr>
        <p:spPr/>
        <p:txBody>
          <a:bodyPr/>
          <a:lstStyle/>
          <a:p>
            <a:pPr>
              <a:defRPr/>
            </a:pPr>
            <a:r>
              <a:rPr lang="en-US" smtClean="0"/>
              <a:t>7/21/2014</a:t>
            </a:r>
            <a:endParaRPr lang="en-US" dirty="0"/>
          </a:p>
        </p:txBody>
      </p:sp>
    </p:spTree>
    <p:extLst>
      <p:ext uri="{BB962C8B-B14F-4D97-AF65-F5344CB8AC3E}">
        <p14:creationId xmlns:p14="http://schemas.microsoft.com/office/powerpoint/2010/main" val="143555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143000"/>
          </a:xfrm>
        </p:spPr>
        <p:txBody>
          <a:bodyPr rtlCol="0">
            <a:normAutofit fontScale="90000"/>
          </a:bodyPr>
          <a:lstStyle/>
          <a:p>
            <a:pPr fontAlgn="auto">
              <a:spcAft>
                <a:spcPts val="0"/>
              </a:spcAft>
              <a:defRPr/>
            </a:pPr>
            <a:r>
              <a:rPr lang="en-US" sz="3300" b="1" dirty="0" smtClean="0">
                <a:latin typeface="Georgia" pitchFamily="18" charset="0"/>
              </a:rPr>
              <a:t>Performance  Measure 1</a:t>
            </a:r>
            <a:r>
              <a:rPr lang="en-US" b="1" dirty="0" smtClean="0"/>
              <a:t/>
            </a:r>
            <a:br>
              <a:rPr lang="en-US" b="1" dirty="0" smtClean="0"/>
            </a:br>
            <a:r>
              <a:rPr lang="en-US" sz="2800" i="1" dirty="0" smtClean="0"/>
              <a:t> </a:t>
            </a:r>
            <a:r>
              <a:rPr lang="en-US" sz="2700" i="1" dirty="0" smtClean="0"/>
              <a:t>Percentage of projects that incorporate </a:t>
            </a:r>
            <a:br>
              <a:rPr lang="en-US" sz="2700" i="1" dirty="0" smtClean="0"/>
            </a:br>
            <a:r>
              <a:rPr lang="en-US" sz="2700" i="1" dirty="0" smtClean="0"/>
              <a:t>evidence-based practices into their curricula</a:t>
            </a:r>
            <a:endParaRPr lang="en-US" sz="2700" i="1" dirty="0"/>
          </a:p>
        </p:txBody>
      </p:sp>
      <p:graphicFrame>
        <p:nvGraphicFramePr>
          <p:cNvPr id="3" name="Content Placeholder 3" descr="This image presents a bar graph displaying performance data on Measure 1: percentage of projects that incorporate evidence-based practices into their curricula &#10;&#10;If read from left to right: 55.5% for 2008; 48.7% for 2009; 91.3% for 2010; 100% for 2011; 74.42% for 2012; and 89% for 2013.&#10;&#10;The target was 95% &#10;" title="Performance Measure 1 bar graph "/>
          <p:cNvGraphicFramePr>
            <a:graphicFrameLocks noGrp="1"/>
          </p:cNvGraphicFramePr>
          <p:nvPr>
            <p:ph idx="1"/>
            <p:extLst>
              <p:ext uri="{D42A27DB-BD31-4B8C-83A1-F6EECF244321}">
                <p14:modId xmlns:p14="http://schemas.microsoft.com/office/powerpoint/2010/main" val="323408132"/>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43800" y="2743200"/>
            <a:ext cx="1451332" cy="369332"/>
          </a:xfrm>
          <a:prstGeom prst="rect">
            <a:avLst/>
          </a:prstGeom>
          <a:noFill/>
        </p:spPr>
        <p:txBody>
          <a:bodyPr wrap="square" rtlCol="0">
            <a:spAutoFit/>
          </a:bodyPr>
          <a:lstStyle/>
          <a:p>
            <a:r>
              <a:rPr lang="en-US" i="1" dirty="0" smtClean="0">
                <a:solidFill>
                  <a:srgbClr val="FF0000"/>
                </a:solidFill>
              </a:rPr>
              <a:t>Target = 95</a:t>
            </a:r>
            <a:endParaRPr lang="en-US" i="1" dirty="0">
              <a:solidFill>
                <a:srgbClr val="FF0000"/>
              </a:solidFill>
            </a:endParaRPr>
          </a:p>
        </p:txBody>
      </p:sp>
      <p:sp>
        <p:nvSpPr>
          <p:cNvPr id="4" name="Date Placeholder 3"/>
          <p:cNvSpPr>
            <a:spLocks noGrp="1"/>
          </p:cNvSpPr>
          <p:nvPr>
            <p:ph type="dt" sz="half" idx="10"/>
          </p:nvPr>
        </p:nvSpPr>
        <p:spPr/>
        <p:txBody>
          <a:bodyPr/>
          <a:lstStyle/>
          <a:p>
            <a:pPr>
              <a:defRPr/>
            </a:pPr>
            <a:r>
              <a:rPr lang="en-US" dirty="0" smtClean="0"/>
              <a:t>7/21/2014</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6">
      <a:dk1>
        <a:sysClr val="windowText" lastClr="000000"/>
      </a:dk1>
      <a:lt1>
        <a:sysClr val="window" lastClr="FFFFFF"/>
      </a:lt1>
      <a:dk2>
        <a:srgbClr val="424456"/>
      </a:dk2>
      <a:lt2>
        <a:srgbClr val="DEDEDE"/>
      </a:lt2>
      <a:accent1>
        <a:srgbClr val="336699"/>
      </a:accent1>
      <a:accent2>
        <a:srgbClr val="438086"/>
      </a:accent2>
      <a:accent3>
        <a:srgbClr val="C00000"/>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3904</TotalTime>
  <Words>1770</Words>
  <Application>Microsoft Office PowerPoint</Application>
  <PresentationFormat>On-screen Show (4:3)</PresentationFormat>
  <Paragraphs>272</Paragraphs>
  <Slides>21</Slides>
  <Notes>21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30" baseType="lpstr">
      <vt:lpstr>Civic</vt:lpstr>
      <vt:lpstr>Office Theme</vt:lpstr>
      <vt:lpstr>7_Office Theme</vt:lpstr>
      <vt:lpstr>2_Office Theme</vt:lpstr>
      <vt:lpstr>3_Office Theme</vt:lpstr>
      <vt:lpstr>4_Office Theme</vt:lpstr>
      <vt:lpstr>5_Office Theme</vt:lpstr>
      <vt:lpstr>6_Office Theme</vt:lpstr>
      <vt:lpstr>Microsoft Excel Chart</vt:lpstr>
      <vt:lpstr>OSEP  Personnel Development Program</vt:lpstr>
      <vt:lpstr>Agenda    </vt:lpstr>
      <vt:lpstr>Discussions (4:30-6:00)</vt:lpstr>
      <vt:lpstr>Summer 2014 Doctoral Interns</vt:lpstr>
      <vt:lpstr>Program Goal &amp; Objectives</vt:lpstr>
      <vt:lpstr>Government Performance and Results Act (GPRA)</vt:lpstr>
      <vt:lpstr>Program Performance Measures</vt:lpstr>
      <vt:lpstr>Scholars were pursuing…</vt:lpstr>
      <vt:lpstr>Performance  Measure 1  Percentage of projects that incorporate  evidence-based practices into their curricula</vt:lpstr>
      <vt:lpstr>FY 2011  Scholars</vt:lpstr>
      <vt:lpstr>Performance  Measure 2 Percentage of scholars completing OSEP- funded training programs who are knowledgeable and skilled in evidence based practices for infants, toddlers, children, and youth with disabilities.</vt:lpstr>
      <vt:lpstr>Performance Measure 2- Additional Analyses</vt:lpstr>
      <vt:lpstr>Performance  Measure 3 Percentage of program scholars who exit preparation programs prior to completion due to poor academic performance </vt:lpstr>
      <vt:lpstr>Performance  Measure 4 Percentage of funded degree/certification program recipients who are working in the area(s) in which they were trained upon program completion. </vt:lpstr>
      <vt:lpstr> Performance  Measure 5  Percentage of funded degree/certification program recipients who are working in the area(s) in which they were trained upon program completion and who are fully qualified under IDEA. </vt:lpstr>
      <vt:lpstr> Performance  Measure 6  Percentage of funded degree/certification program recipients who maintain employment in the area(s) for which they were trained for 3 or more years and who are fully qualified under IDEA. </vt:lpstr>
      <vt:lpstr> Performance  Measure 7  The Federal cost per degree/certification program recipient  who completed the program. </vt:lpstr>
      <vt:lpstr>  New Outcome Measures</vt:lpstr>
      <vt:lpstr>       Program Improvement </vt:lpstr>
      <vt:lpstr>    </vt:lpstr>
      <vt:lpstr> Program Reminders</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OSEP Personnel Development</dc:title>
  <dc:creator>Authorised User</dc:creator>
  <cp:lastModifiedBy>bonnie.jones</cp:lastModifiedBy>
  <cp:revision>201</cp:revision>
  <cp:lastPrinted>2014-07-21T00:29:59Z</cp:lastPrinted>
  <dcterms:created xsi:type="dcterms:W3CDTF">2010-04-15T16:06:09Z</dcterms:created>
  <dcterms:modified xsi:type="dcterms:W3CDTF">2014-07-29T19:48:13Z</dcterms:modified>
</cp:coreProperties>
</file>