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99" r:id="rId3"/>
    <p:sldId id="331" r:id="rId4"/>
    <p:sldId id="337" r:id="rId5"/>
    <p:sldId id="342" r:id="rId6"/>
    <p:sldId id="338" r:id="rId7"/>
    <p:sldId id="339" r:id="rId8"/>
    <p:sldId id="340" r:id="rId9"/>
    <p:sldId id="343" r:id="rId10"/>
    <p:sldId id="341" r:id="rId11"/>
    <p:sldId id="344" r:id="rId12"/>
    <p:sldId id="281" r:id="rId13"/>
    <p:sldId id="345" r:id="rId14"/>
    <p:sldId id="315" r:id="rId15"/>
    <p:sldId id="336" r:id="rId16"/>
    <p:sldId id="346" r:id="rId17"/>
    <p:sldId id="349" r:id="rId18"/>
    <p:sldId id="347" r:id="rId19"/>
    <p:sldId id="352" r:id="rId20"/>
    <p:sldId id="348" r:id="rId21"/>
    <p:sldId id="351" r:id="rId22"/>
    <p:sldId id="328" r:id="rId23"/>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ti" initials="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997" autoAdjust="0"/>
  </p:normalViewPr>
  <p:slideViewPr>
    <p:cSldViewPr>
      <p:cViewPr varScale="1">
        <p:scale>
          <a:sx n="91" d="100"/>
          <a:sy n="91" d="100"/>
        </p:scale>
        <p:origin x="-34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DE665043-7245-4A25-A341-B7B6EDAD9600}" type="datetimeFigureOut">
              <a:rPr lang="en-US" smtClean="0"/>
              <a:t>8/11/2014</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1D1A0A7C-5EBF-4F8B-8CDF-36404B22BA86}" type="slidenum">
              <a:rPr lang="en-US" smtClean="0"/>
              <a:t>‹#›</a:t>
            </a:fld>
            <a:endParaRPr lang="en-US"/>
          </a:p>
        </p:txBody>
      </p:sp>
    </p:spTree>
    <p:extLst>
      <p:ext uri="{BB962C8B-B14F-4D97-AF65-F5344CB8AC3E}">
        <p14:creationId xmlns:p14="http://schemas.microsoft.com/office/powerpoint/2010/main" val="3176297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fontAlgn="auto">
              <a:spcBef>
                <a:spcPts val="0"/>
              </a:spcBef>
              <a:spcAft>
                <a:spcPts val="0"/>
              </a:spcAft>
              <a:defRPr sz="1200" smtClean="0">
                <a:latin typeface="+mn-lt"/>
              </a:defRPr>
            </a:lvl1pPr>
          </a:lstStyle>
          <a:p>
            <a:pPr>
              <a:defRPr/>
            </a:pPr>
            <a:fld id="{9FF263DB-E5EB-4810-9273-5B8C9B5E8AC7}" type="datetimeFigureOut">
              <a:rPr lang="en-US"/>
              <a:pPr>
                <a:defRPr/>
              </a:pPr>
              <a:t>8/11/2014</a:t>
            </a:fld>
            <a:endParaRPr lang="en-US" dirty="0"/>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fontAlgn="auto">
              <a:spcBef>
                <a:spcPts val="0"/>
              </a:spcBef>
              <a:spcAft>
                <a:spcPts val="0"/>
              </a:spcAft>
              <a:defRPr sz="1200" smtClean="0">
                <a:latin typeface="+mn-lt"/>
              </a:defRPr>
            </a:lvl1pPr>
          </a:lstStyle>
          <a:p>
            <a:pPr>
              <a:defRPr/>
            </a:pPr>
            <a:fld id="{EFEB6C08-66F1-4A1A-8E6A-A0CF79D52BDA}" type="slidenum">
              <a:rPr lang="en-US"/>
              <a:pPr>
                <a:defRPr/>
              </a:pPr>
              <a:t>‹#›</a:t>
            </a:fld>
            <a:endParaRPr lang="en-US" dirty="0"/>
          </a:p>
        </p:txBody>
      </p:sp>
    </p:spTree>
    <p:extLst>
      <p:ext uri="{BB962C8B-B14F-4D97-AF65-F5344CB8AC3E}">
        <p14:creationId xmlns:p14="http://schemas.microsoft.com/office/powerpoint/2010/main" val="5815565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EE9A5B7-F042-4E26-9988-FD07020EE1DC}"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15</a:t>
            </a:fld>
            <a:endParaRPr lang="en-US" dirty="0"/>
          </a:p>
        </p:txBody>
      </p:sp>
    </p:spTree>
    <p:extLst>
      <p:ext uri="{BB962C8B-B14F-4D97-AF65-F5344CB8AC3E}">
        <p14:creationId xmlns:p14="http://schemas.microsoft.com/office/powerpoint/2010/main" val="34704184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19</a:t>
            </a:fld>
            <a:endParaRPr lang="en-US" dirty="0"/>
          </a:p>
        </p:txBody>
      </p:sp>
    </p:spTree>
    <p:extLst>
      <p:ext uri="{BB962C8B-B14F-4D97-AF65-F5344CB8AC3E}">
        <p14:creationId xmlns:p14="http://schemas.microsoft.com/office/powerpoint/2010/main" val="37703622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21</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EE9A5B7-F042-4E26-9988-FD07020EE1DC}" type="slidenum">
              <a:rPr lang="en-US" smtClean="0"/>
              <a:pPr>
                <a:defRPr/>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D40DB47-C603-4466-9A2A-FB8B3954DB0B}" type="slidenum">
              <a:rPr lang="en-US"/>
              <a:pPr/>
              <a:t>2</a:t>
            </a:fld>
            <a:endParaRPr lang="en-US"/>
          </a:p>
        </p:txBody>
      </p:sp>
      <p:sp>
        <p:nvSpPr>
          <p:cNvPr id="41987" name="Rectangle 1026"/>
          <p:cNvSpPr>
            <a:spLocks noGrp="1" noRot="1" noChangeAspect="1" noChangeArrowheads="1" noTextEdit="1"/>
          </p:cNvSpPr>
          <p:nvPr>
            <p:ph type="sldImg"/>
          </p:nvPr>
        </p:nvSpPr>
        <p:spPr>
          <a:ln/>
        </p:spPr>
      </p:sp>
      <p:sp>
        <p:nvSpPr>
          <p:cNvPr id="41988" name="Rectangle 1027"/>
          <p:cNvSpPr>
            <a:spLocks noGrp="1" noChangeArrowheads="1"/>
          </p:cNvSpPr>
          <p:nvPr>
            <p:ph type="body" idx="1"/>
          </p:nvPr>
        </p:nvSpPr>
        <p:spPr>
          <a:noFill/>
          <a:ln/>
        </p:spPr>
        <p:txBody>
          <a:bodyPr/>
          <a:lstStyle/>
          <a:p>
            <a:pPr eaLnBrk="1" hangingPunct="1">
              <a:lnSpc>
                <a:spcPct val="80000"/>
              </a:lnSpc>
            </a:pPr>
            <a:r>
              <a:rPr lang="en-US" sz="900" dirty="0"/>
              <a:t>OSEP has organized its program performance measures to be the Government Performance and Results Act (GPRA) measures</a:t>
            </a: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F226548-A0EC-47F8-BB94-D112672305D9}" type="slidenum">
              <a:rPr lang="en-US"/>
              <a:pPr/>
              <a:t>3</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FEB6C08-66F1-4A1A-8E6A-A0CF79D52BDA}" type="slidenum">
              <a:rPr lang="en-US" smtClean="0"/>
              <a:pPr>
                <a:defRPr/>
              </a:pPr>
              <a:t>10</a:t>
            </a:fld>
            <a:endParaRPr lang="en-US" dirty="0"/>
          </a:p>
        </p:txBody>
      </p:sp>
    </p:spTree>
    <p:extLst>
      <p:ext uri="{BB962C8B-B14F-4D97-AF65-F5344CB8AC3E}">
        <p14:creationId xmlns:p14="http://schemas.microsoft.com/office/powerpoint/2010/main" val="16576997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CB9DC2F7-717D-4798-8D6F-220133917B70}" type="datetime1">
              <a:rPr lang="en-US" smtClean="0"/>
              <a:pPr>
                <a:defRPr/>
              </a:pPr>
              <a:t>8/11/2014</a:t>
            </a:fld>
            <a:endParaRPr lang="en-US" dirty="0"/>
          </a:p>
        </p:txBody>
      </p:sp>
      <p:sp>
        <p:nvSpPr>
          <p:cNvPr id="12" name="Footer Placeholder 18"/>
          <p:cNvSpPr>
            <a:spLocks noGrp="1"/>
          </p:cNvSpPr>
          <p:nvPr>
            <p:ph type="ftr" sz="quarter" idx="11"/>
          </p:nvPr>
        </p:nvSpPr>
        <p:spPr/>
        <p:txBody>
          <a:bodyPr/>
          <a:lstStyle>
            <a:lvl1pPr>
              <a:defRPr dirty="0">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841DA0D0-1BCF-428C-9E4B-9618025020B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4836845-739C-42B8-AEC8-CE35AB907CC9}" type="datetime1">
              <a:rPr lang="en-US" smtClean="0"/>
              <a:pPr>
                <a:defRPr/>
              </a:pPr>
              <a:t>8/11/2014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E144F2C-AD9C-474A-BE21-21FD1194641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582143B-0D3A-491D-9656-AC61E1D2C70D}" type="datetime1">
              <a:rPr lang="en-US" smtClean="0"/>
              <a:pPr>
                <a:defRPr/>
              </a:pPr>
              <a:t>8/11/2014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A2CAA34-493D-4187-AA7A-D56A251BF8E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F2DB921D-BF35-487C-A564-19BB1F92EE8B}" type="datetime1">
              <a:rPr lang="en-US" smtClean="0"/>
              <a:pPr>
                <a:defRPr/>
              </a:pPr>
              <a:t>8/11/2014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46DAA8E-05CF-4F43-920D-1AC5719D1E2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2592E83B-BD20-4437-B49B-524483C935CE}" type="datetime1">
              <a:rPr lang="en-US" smtClean="0"/>
              <a:pPr>
                <a:defRPr/>
              </a:pPr>
              <a:t>8/11/2014</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8A1C4B27-8D9D-496F-B5B0-15F2828586B6}"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08DDD2D7-F54A-4357-B8DB-B57B314E2A40}" type="datetime1">
              <a:rPr lang="en-US" smtClean="0"/>
              <a:pPr>
                <a:defRPr/>
              </a:pPr>
              <a:t>8/11/2014</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3C9852C0-7A82-4C3C-8B04-AC972952E8E2}"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D0C02E03-EB5B-4482-A769-F60C38789868}" type="datetime1">
              <a:rPr lang="en-US" smtClean="0"/>
              <a:pPr>
                <a:defRPr/>
              </a:pPr>
              <a:t>8/11/2014</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25CB357C-2E01-47F1-99BA-07E81BE1CE70}"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3D93F470-00F8-4DF5-95D3-379BEAB8224A}" type="datetime1">
              <a:rPr lang="en-US" smtClean="0"/>
              <a:pPr>
                <a:defRPr/>
              </a:pPr>
              <a:t>8/11/2014</a:t>
            </a:fld>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4722DDBB-85CC-4C7D-B500-835D26D7F79A}"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108474F-E6DE-4583-BD7B-40979EB69C92}" type="datetime1">
              <a:rPr lang="en-US" smtClean="0"/>
              <a:pPr>
                <a:defRPr/>
              </a:pPr>
              <a:t>8/11/2014</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E564A03-5D60-48B9-BF70-D5E4241EB20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3C121E0C-5893-4397-83EB-145B2F5FA613}" type="datetime1">
              <a:rPr lang="en-US" smtClean="0"/>
              <a:pPr>
                <a:defRPr/>
              </a:pPr>
              <a:t>8/11/2014</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3AEF8E20-FBEB-4460-B269-1109B745DB54}"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B69D2640-241D-486D-90D2-EADF551A23E1}" type="datetime1">
              <a:rPr lang="en-US" smtClean="0"/>
              <a:pPr>
                <a:defRPr/>
              </a:pPr>
              <a:t>8/11/2014</a:t>
            </a:fld>
            <a:endParaRPr lang="en-US" dirty="0"/>
          </a:p>
        </p:txBody>
      </p:sp>
      <p:sp>
        <p:nvSpPr>
          <p:cNvPr id="12" name="Footer Placeholder 5"/>
          <p:cNvSpPr>
            <a:spLocks noGrp="1"/>
          </p:cNvSpPr>
          <p:nvPr>
            <p:ph type="ftr" sz="quarter" idx="11"/>
          </p:nvPr>
        </p:nvSpPr>
        <p:spPr/>
        <p:txBody>
          <a:bodyPr/>
          <a:lstStyle>
            <a:lvl1pPr>
              <a:defRPr dirty="0">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797A42F2-4970-4959-92B3-245FE423A2AF}"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8EC8AA4B-B5CC-48A4-AB02-FFAB09893358}" type="datetime1">
              <a:rPr lang="en-US" smtClean="0"/>
              <a:pPr>
                <a:defRPr/>
              </a:pPr>
              <a:t>8/11/2014</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6B3E64F-5F3D-43A1-A631-766FD6AAA43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68" r:id="rId2"/>
    <p:sldLayoutId id="2147483673" r:id="rId3"/>
    <p:sldLayoutId id="2147483674" r:id="rId4"/>
    <p:sldLayoutId id="2147483675" r:id="rId5"/>
    <p:sldLayoutId id="2147483676" r:id="rId6"/>
    <p:sldLayoutId id="2147483669" r:id="rId7"/>
    <p:sldLayoutId id="2147483677" r:id="rId8"/>
    <p:sldLayoutId id="2147483678" r:id="rId9"/>
    <p:sldLayoutId id="2147483670" r:id="rId10"/>
    <p:sldLayoutId id="2147483671" r:id="rId11"/>
  </p:sldLayoutIdLst>
  <p:hf hdr="0" ftr="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8382000" cy="1829761"/>
          </a:xfrm>
        </p:spPr>
        <p:txBody>
          <a:bodyPr/>
          <a:lstStyle/>
          <a:p>
            <a:pPr algn="ctr" fontAlgn="auto">
              <a:spcAft>
                <a:spcPts val="0"/>
              </a:spcAft>
              <a:defRPr/>
            </a:pPr>
            <a:r>
              <a:rPr lang="en-US" dirty="0" smtClean="0">
                <a:effectLst/>
                <a:latin typeface="Arial" pitchFamily="34" charset="0"/>
                <a:cs typeface="Arial" pitchFamily="34" charset="0"/>
              </a:rPr>
              <a:t>OSEP TA&amp;D Program Performance Measurement</a:t>
            </a:r>
            <a:endParaRPr lang="en-US" dirty="0">
              <a:effectLst/>
              <a:latin typeface="Arial" pitchFamily="34" charset="0"/>
              <a:cs typeface="Arial" pitchFamily="34" charset="0"/>
            </a:endParaRPr>
          </a:p>
        </p:txBody>
      </p:sp>
      <p:sp>
        <p:nvSpPr>
          <p:cNvPr id="14340" name="TextBox 4"/>
          <p:cNvSpPr txBox="1">
            <a:spLocks noChangeArrowheads="1"/>
          </p:cNvSpPr>
          <p:nvPr/>
        </p:nvSpPr>
        <p:spPr bwMode="auto">
          <a:xfrm>
            <a:off x="838200" y="2971800"/>
            <a:ext cx="7162800" cy="830997"/>
          </a:xfrm>
          <a:prstGeom prst="rect">
            <a:avLst/>
          </a:prstGeom>
          <a:noFill/>
          <a:ln w="9525">
            <a:noFill/>
            <a:miter lim="800000"/>
            <a:headEnd/>
            <a:tailEnd/>
          </a:ln>
        </p:spPr>
        <p:txBody>
          <a:bodyPr wrap="square">
            <a:spAutoFit/>
          </a:bodyPr>
          <a:lstStyle/>
          <a:p>
            <a:pPr algn="ctr"/>
            <a:r>
              <a:rPr lang="en-US" sz="2400" dirty="0" smtClean="0">
                <a:latin typeface="Arial" pitchFamily="34" charset="0"/>
                <a:cs typeface="Arial" pitchFamily="34" charset="0"/>
              </a:rPr>
              <a:t>OSEP </a:t>
            </a:r>
            <a:r>
              <a:rPr lang="en-US" sz="2400" dirty="0">
                <a:latin typeface="Arial" pitchFamily="34" charset="0"/>
                <a:cs typeface="Arial" pitchFamily="34" charset="0"/>
              </a:rPr>
              <a:t>Project </a:t>
            </a:r>
            <a:r>
              <a:rPr lang="en-US" sz="2400" dirty="0" smtClean="0">
                <a:latin typeface="Arial" pitchFamily="34" charset="0"/>
                <a:cs typeface="Arial" pitchFamily="34" charset="0"/>
              </a:rPr>
              <a:t>Directors’ Conference</a:t>
            </a:r>
            <a:endParaRPr lang="en-US" sz="2400" dirty="0">
              <a:latin typeface="Arial" pitchFamily="34" charset="0"/>
              <a:cs typeface="Arial" pitchFamily="34" charset="0"/>
            </a:endParaRPr>
          </a:p>
          <a:p>
            <a:pPr algn="ctr"/>
            <a:r>
              <a:rPr lang="en-US" sz="2400" dirty="0">
                <a:latin typeface="Arial" pitchFamily="34" charset="0"/>
                <a:cs typeface="Arial" pitchFamily="34" charset="0"/>
              </a:rPr>
              <a:t>July </a:t>
            </a:r>
            <a:r>
              <a:rPr lang="en-US" sz="2400" dirty="0" smtClean="0">
                <a:latin typeface="Arial" pitchFamily="34" charset="0"/>
                <a:cs typeface="Arial" pitchFamily="34" charset="0"/>
              </a:rPr>
              <a:t>21, 2014</a:t>
            </a:r>
            <a:endParaRPr lang="en-US" sz="2400" dirty="0">
              <a:latin typeface="Arial" pitchFamily="34" charset="0"/>
              <a:cs typeface="Arial" pitchFamily="34" charset="0"/>
            </a:endParaRPr>
          </a:p>
        </p:txBody>
      </p:sp>
      <p:sp>
        <p:nvSpPr>
          <p:cNvPr id="14342"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8BB57A5-78A9-492A-A787-6C41D62C0F40}" type="slidenum">
              <a:rPr lang="en-US">
                <a:latin typeface="Arial" pitchFamily="34" charset="0"/>
                <a:cs typeface="Arial" pitchFamily="34" charset="0"/>
              </a:rPr>
              <a:pPr fontAlgn="base">
                <a:spcBef>
                  <a:spcPct val="0"/>
                </a:spcBef>
                <a:spcAft>
                  <a:spcPct val="0"/>
                </a:spcAft>
              </a:pPr>
              <a:t>1</a:t>
            </a:fld>
            <a:endParaRPr lang="en-US">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u="sng" dirty="0" smtClean="0"/>
              <a:t>Annual Measure</a:t>
            </a:r>
          </a:p>
          <a:p>
            <a:pPr marL="392113" lvl="1" indent="0">
              <a:buNone/>
            </a:pPr>
            <a:r>
              <a:rPr lang="en-US" dirty="0" smtClean="0"/>
              <a:t>The </a:t>
            </a:r>
            <a:r>
              <a:rPr lang="en-US" dirty="0"/>
              <a:t>percentage of projects that achieve </a:t>
            </a:r>
            <a:r>
              <a:rPr lang="en-US" dirty="0" smtClean="0"/>
              <a:t>proposed milestones </a:t>
            </a:r>
            <a:r>
              <a:rPr lang="en-US" dirty="0"/>
              <a:t>within the approved timeline</a:t>
            </a:r>
            <a:r>
              <a:rPr lang="en-US" dirty="0" smtClean="0"/>
              <a:t>.</a:t>
            </a:r>
          </a:p>
          <a:p>
            <a:pPr marL="392113" lvl="1" indent="0">
              <a:buNone/>
            </a:pPr>
            <a:endParaRPr lang="en-US" dirty="0"/>
          </a:p>
          <a:p>
            <a:pPr>
              <a:buFont typeface="Wingdings" pitchFamily="2" charset="2"/>
              <a:buChar char="Ø"/>
            </a:pPr>
            <a:r>
              <a:rPr lang="en-US" sz="2400" dirty="0" smtClean="0"/>
              <a:t>The milestones and timeline are what was proposed in your application or in the annual work plans submitted to your project officer.</a:t>
            </a:r>
          </a:p>
          <a:p>
            <a:pPr marL="109537" indent="0">
              <a:buNone/>
            </a:pPr>
            <a:endParaRPr lang="en-US" sz="2400" dirty="0" smtClean="0"/>
          </a:p>
          <a:p>
            <a:pPr>
              <a:buFont typeface="Wingdings" pitchFamily="2" charset="2"/>
              <a:buChar char="Ø"/>
            </a:pPr>
            <a:r>
              <a:rPr lang="en-US" sz="2400" dirty="0"/>
              <a:t>S</a:t>
            </a:r>
            <a:r>
              <a:rPr lang="en-US" sz="2400" dirty="0" smtClean="0"/>
              <a:t>ubmitted as part of APRs.</a:t>
            </a:r>
            <a:endParaRPr lang="en-US" sz="2400" dirty="0"/>
          </a:p>
        </p:txBody>
      </p:sp>
      <p:sp>
        <p:nvSpPr>
          <p:cNvPr id="3" name="Title 2"/>
          <p:cNvSpPr>
            <a:spLocks noGrp="1"/>
          </p:cNvSpPr>
          <p:nvPr>
            <p:ph type="title"/>
          </p:nvPr>
        </p:nvSpPr>
        <p:spPr/>
        <p:txBody>
          <a:bodyPr>
            <a:normAutofit fontScale="90000"/>
          </a:bodyPr>
          <a:lstStyle/>
          <a:p>
            <a:pPr algn="ctr"/>
            <a:r>
              <a:rPr lang="en-US" sz="4400" dirty="0">
                <a:solidFill>
                  <a:schemeClr val="tx1"/>
                </a:solidFill>
                <a:effectLst/>
                <a:latin typeface="Arial" pitchFamily="34" charset="0"/>
                <a:cs typeface="Arial" pitchFamily="34" charset="0"/>
              </a:rPr>
              <a:t>How is </a:t>
            </a:r>
            <a:r>
              <a:rPr lang="en-US" sz="4400" dirty="0" smtClean="0">
                <a:solidFill>
                  <a:schemeClr val="tx1"/>
                </a:solidFill>
                <a:effectLst/>
                <a:latin typeface="Arial" pitchFamily="34" charset="0"/>
                <a:cs typeface="Arial" pitchFamily="34" charset="0"/>
              </a:rPr>
              <a:t>Productivity Reviewed?</a:t>
            </a:r>
            <a:endParaRPr lang="en-US" dirty="0">
              <a:effectLst/>
            </a:endParaRPr>
          </a:p>
        </p:txBody>
      </p:sp>
      <p:sp>
        <p:nvSpPr>
          <p:cNvPr id="4" name="Date Placeholder 3"/>
          <p:cNvSpPr>
            <a:spLocks noGrp="1"/>
          </p:cNvSpPr>
          <p:nvPr>
            <p:ph type="dt" sz="half" idx="10"/>
          </p:nvPr>
        </p:nvSpPr>
        <p:spPr/>
        <p:txBody>
          <a:bodyPr/>
          <a:lstStyle/>
          <a:p>
            <a:pPr algn="r">
              <a:defRPr/>
            </a:pPr>
            <a:r>
              <a:rPr lang="en-US" dirty="0" smtClean="0"/>
              <a:t>7/21/ 2014</a:t>
            </a:r>
            <a:endParaRPr lang="en-US" dirty="0"/>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10</a:t>
            </a:fld>
            <a:endParaRPr lang="en-US" dirty="0"/>
          </a:p>
        </p:txBody>
      </p:sp>
    </p:spTree>
    <p:extLst>
      <p:ext uri="{BB962C8B-B14F-4D97-AF65-F5344CB8AC3E}">
        <p14:creationId xmlns:p14="http://schemas.microsoft.com/office/powerpoint/2010/main" val="1110383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1"/>
          </p:nvPr>
        </p:nvSpPr>
        <p:spPr/>
        <p:txBody>
          <a:bodyPr/>
          <a:lstStyle/>
          <a:p>
            <a:pPr>
              <a:buNone/>
            </a:pPr>
            <a:endParaRPr lang="en-US" dirty="0" smtClean="0"/>
          </a:p>
          <a:p>
            <a:pPr>
              <a:buFont typeface="Wingdings" pitchFamily="2" charset="2"/>
              <a:buChar char="Ø"/>
            </a:pPr>
            <a:r>
              <a:rPr lang="en-US" dirty="0" smtClean="0"/>
              <a:t>2013 Sample Selection</a:t>
            </a:r>
          </a:p>
          <a:p>
            <a:endParaRPr lang="en-US" dirty="0" smtClean="0"/>
          </a:p>
          <a:p>
            <a:pPr lvl="1">
              <a:buFont typeface="Courier New" pitchFamily="49" charset="0"/>
              <a:buChar char="o"/>
            </a:pPr>
            <a:r>
              <a:rPr lang="en-US" dirty="0" smtClean="0"/>
              <a:t>Random selection of projects by The Study Group Inc. (TSG)</a:t>
            </a:r>
          </a:p>
          <a:p>
            <a:pPr lvl="1">
              <a:buFont typeface="Courier New" pitchFamily="49" charset="0"/>
              <a:buChar char="o"/>
            </a:pPr>
            <a:endParaRPr lang="en-US" dirty="0" smtClean="0"/>
          </a:p>
          <a:p>
            <a:pPr lvl="1">
              <a:buFont typeface="Courier New" pitchFamily="49" charset="0"/>
              <a:buChar char="o"/>
            </a:pPr>
            <a:r>
              <a:rPr lang="en-US" dirty="0" smtClean="0"/>
              <a:t>Additional TA&amp;D Centers selected by TSG to ensure areas in the strategic plan are represented</a:t>
            </a:r>
          </a:p>
          <a:p>
            <a:pPr lvl="1">
              <a:buFont typeface="Courier New" pitchFamily="49" charset="0"/>
              <a:buChar char="o"/>
            </a:pPr>
            <a:endParaRPr lang="en-US" dirty="0" smtClean="0"/>
          </a:p>
          <a:p>
            <a:pPr lvl="1">
              <a:buFont typeface="Courier New" pitchFamily="49" charset="0"/>
              <a:buChar char="o"/>
            </a:pPr>
            <a:r>
              <a:rPr lang="en-US" dirty="0" smtClean="0"/>
              <a:t>10 TA&amp;D Centers and 10 State Deaf-Blind Projects</a:t>
            </a:r>
          </a:p>
          <a:p>
            <a:endParaRPr lang="en-US" dirty="0" smtClean="0"/>
          </a:p>
        </p:txBody>
      </p:sp>
      <p:sp>
        <p:nvSpPr>
          <p:cNvPr id="2" name="Title 1"/>
          <p:cNvSpPr>
            <a:spLocks noGrp="1"/>
          </p:cNvSpPr>
          <p:nvPr>
            <p:ph type="title"/>
          </p:nvPr>
        </p:nvSpPr>
        <p:spPr/>
        <p:txBody>
          <a:bodyPr>
            <a:normAutofit/>
          </a:bodyPr>
          <a:lstStyle/>
          <a:p>
            <a:pPr algn="ctr" fontAlgn="auto">
              <a:spcAft>
                <a:spcPts val="0"/>
              </a:spcAft>
              <a:defRPr/>
            </a:pPr>
            <a:r>
              <a:rPr lang="en-US" sz="3700" dirty="0" smtClean="0">
                <a:solidFill>
                  <a:schemeClr val="tx1"/>
                </a:solidFill>
                <a:effectLst/>
                <a:latin typeface="Arial" pitchFamily="34" charset="0"/>
                <a:cs typeface="Arial" pitchFamily="34" charset="0"/>
              </a:rPr>
              <a:t>Selection for Annual Measures</a:t>
            </a:r>
            <a:endParaRPr lang="en-US" sz="3700" dirty="0">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11</a:t>
            </a:fld>
            <a:endParaRPr lang="en-US" dirty="0"/>
          </a:p>
        </p:txBody>
      </p:sp>
      <p:sp>
        <p:nvSpPr>
          <p:cNvPr id="6" name="Date Placeholder 1"/>
          <p:cNvSpPr>
            <a:spLocks noGrp="1"/>
          </p:cNvSpPr>
          <p:nvPr>
            <p:ph type="dt" sz="half" idx="10"/>
          </p:nvPr>
        </p:nvSpPr>
        <p:spPr/>
        <p:txBody>
          <a:bodyPr/>
          <a:lstStyle/>
          <a:p>
            <a:pPr lvl="0" algn="r">
              <a:defRPr/>
            </a:pPr>
            <a:r>
              <a:rPr lang="en-US" dirty="0">
                <a:solidFill>
                  <a:prstClr val="black"/>
                </a:solidFill>
              </a:rPr>
              <a:t>7/21/ 2014</a:t>
            </a:r>
          </a:p>
          <a:p>
            <a:pPr>
              <a:defRPr/>
            </a:pPr>
            <a:endParaRPr lang="en-US" dirty="0"/>
          </a:p>
        </p:txBody>
      </p:sp>
    </p:spTree>
    <p:extLst>
      <p:ext uri="{BB962C8B-B14F-4D97-AF65-F5344CB8AC3E}">
        <p14:creationId xmlns:p14="http://schemas.microsoft.com/office/powerpoint/2010/main" val="2462297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1371600"/>
          </a:xfrm>
        </p:spPr>
        <p:txBody>
          <a:bodyPr>
            <a:normAutofit fontScale="90000"/>
          </a:bodyPr>
          <a:lstStyle/>
          <a:p>
            <a:pPr fontAlgn="auto">
              <a:spcAft>
                <a:spcPts val="0"/>
              </a:spcAft>
              <a:defRPr/>
            </a:pPr>
            <a:r>
              <a:rPr lang="en-US" sz="3300" dirty="0" smtClean="0">
                <a:solidFill>
                  <a:schemeClr val="tx1"/>
                </a:solidFill>
                <a:effectLst/>
                <a:cs typeface="Arial" pitchFamily="34" charset="0"/>
              </a:rPr>
              <a:t>Sample Selection and Data Collection for Annual Measures</a:t>
            </a:r>
            <a:r>
              <a:rPr lang="en-US" sz="3300" dirty="0">
                <a:solidFill>
                  <a:schemeClr val="tx1"/>
                </a:solidFill>
                <a:effectLst/>
                <a:cs typeface="Arial" pitchFamily="34" charset="0"/>
              </a:rPr>
              <a:t/>
            </a:r>
            <a:br>
              <a:rPr lang="en-US" sz="3300" dirty="0">
                <a:solidFill>
                  <a:schemeClr val="tx1"/>
                </a:solidFill>
                <a:effectLst/>
                <a:cs typeface="Arial" pitchFamily="34" charset="0"/>
              </a:rPr>
            </a:br>
            <a:endParaRPr lang="en-US" sz="3300" dirty="0">
              <a:solidFill>
                <a:schemeClr val="tx1"/>
              </a:solidFill>
              <a:effectLst/>
              <a:cs typeface="Arial" pitchFamily="34" charset="0"/>
            </a:endParaRPr>
          </a:p>
        </p:txBody>
      </p:sp>
      <p:sp>
        <p:nvSpPr>
          <p:cNvPr id="27649" name="Content Placeholder 2"/>
          <p:cNvSpPr>
            <a:spLocks noGrp="1"/>
          </p:cNvSpPr>
          <p:nvPr>
            <p:ph idx="1"/>
          </p:nvPr>
        </p:nvSpPr>
        <p:spPr>
          <a:xfrm>
            <a:off x="457200" y="1524000"/>
            <a:ext cx="8229600" cy="4754563"/>
          </a:xfrm>
        </p:spPr>
        <p:txBody>
          <a:bodyPr/>
          <a:lstStyle/>
          <a:p>
            <a:pPr>
              <a:buFont typeface="Wingdings" pitchFamily="2" charset="2"/>
              <a:buChar char="Ø"/>
            </a:pPr>
            <a:r>
              <a:rPr lang="en-US" dirty="0" smtClean="0"/>
              <a:t>Data Collection</a:t>
            </a:r>
          </a:p>
          <a:p>
            <a:pPr lvl="1">
              <a:buFont typeface="Courier New" pitchFamily="49" charset="0"/>
              <a:buChar char="o"/>
            </a:pPr>
            <a:r>
              <a:rPr lang="en-US" dirty="0" smtClean="0"/>
              <a:t>Projects generated a list of </a:t>
            </a:r>
            <a:r>
              <a:rPr lang="en-US" u="sng" dirty="0" smtClean="0"/>
              <a:t>new</a:t>
            </a:r>
            <a:r>
              <a:rPr lang="en-US" dirty="0" smtClean="0"/>
              <a:t> products/services developed or delivered during the prior fiscal year</a:t>
            </a:r>
          </a:p>
          <a:p>
            <a:pPr lvl="1">
              <a:buFont typeface="Courier New" pitchFamily="49" charset="0"/>
              <a:buChar char="o"/>
            </a:pPr>
            <a:endParaRPr lang="en-US" sz="1000" dirty="0" smtClean="0"/>
          </a:p>
          <a:p>
            <a:pPr lvl="1">
              <a:buFont typeface="Courier New" pitchFamily="49" charset="0"/>
              <a:buChar char="o"/>
            </a:pPr>
            <a:r>
              <a:rPr lang="en-US" dirty="0" smtClean="0"/>
              <a:t>TSG randomly selected one product and one service from the list</a:t>
            </a:r>
          </a:p>
          <a:p>
            <a:pPr lvl="1">
              <a:buFont typeface="Courier New" pitchFamily="49" charset="0"/>
              <a:buChar char="o"/>
            </a:pPr>
            <a:endParaRPr lang="en-US" sz="1000" dirty="0" smtClean="0"/>
          </a:p>
          <a:p>
            <a:pPr lvl="1">
              <a:buFont typeface="Courier New" pitchFamily="49" charset="0"/>
              <a:buChar char="o"/>
            </a:pPr>
            <a:r>
              <a:rPr lang="en-US" dirty="0" smtClean="0"/>
              <a:t>Projects provided a description of the selected product and service</a:t>
            </a:r>
          </a:p>
          <a:p>
            <a:pPr lvl="1">
              <a:buFont typeface="Courier New" pitchFamily="49" charset="0"/>
              <a:buChar char="o"/>
            </a:pPr>
            <a:endParaRPr lang="en-US" sz="1000" dirty="0" smtClean="0"/>
          </a:p>
          <a:p>
            <a:pPr lvl="1">
              <a:buFont typeface="Courier New" pitchFamily="49" charset="0"/>
              <a:buChar char="o"/>
            </a:pPr>
            <a:r>
              <a:rPr lang="en-US" dirty="0" smtClean="0"/>
              <a:t>Descriptions and products were sent to a scientific review panel (for evidenced-based products or services) to rate quality and a stakeholder review panel to rate relevance and usefulness</a:t>
            </a:r>
          </a:p>
          <a:p>
            <a:pPr marL="514350" indent="-514350">
              <a:buNone/>
            </a:pPr>
            <a:endParaRPr lang="en-US" dirty="0" smtClean="0"/>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839200" cy="1371600"/>
          </a:xfrm>
        </p:spPr>
        <p:txBody>
          <a:bodyPr>
            <a:normAutofit/>
          </a:bodyPr>
          <a:lstStyle/>
          <a:p>
            <a:pPr fontAlgn="auto">
              <a:spcAft>
                <a:spcPts val="0"/>
              </a:spcAft>
              <a:defRPr/>
            </a:pPr>
            <a:r>
              <a:rPr lang="en-US" sz="3300" dirty="0" smtClean="0">
                <a:solidFill>
                  <a:schemeClr val="tx1"/>
                </a:solidFill>
                <a:effectLst/>
                <a:cs typeface="Arial" pitchFamily="34" charset="0"/>
              </a:rPr>
              <a:t>4-Point Rating Scale for Quality, Relevance, and Usefulness</a:t>
            </a:r>
            <a:r>
              <a:rPr lang="en-US" sz="3300" dirty="0">
                <a:solidFill>
                  <a:schemeClr val="tx1"/>
                </a:solidFill>
                <a:effectLst/>
                <a:cs typeface="Arial" pitchFamily="34" charset="0"/>
              </a:rPr>
              <a:t> </a:t>
            </a:r>
            <a:r>
              <a:rPr lang="en-US" sz="3300" dirty="0" smtClean="0">
                <a:solidFill>
                  <a:schemeClr val="tx1"/>
                </a:solidFill>
                <a:effectLst/>
                <a:cs typeface="Arial" pitchFamily="34" charset="0"/>
              </a:rPr>
              <a:t>Annual Measures</a:t>
            </a:r>
            <a:endParaRPr lang="en-US" sz="3300" dirty="0">
              <a:solidFill>
                <a:schemeClr val="tx1"/>
              </a:solidFill>
              <a:effectLst/>
              <a:cs typeface="Arial" pitchFamily="34" charset="0"/>
            </a:endParaRPr>
          </a:p>
        </p:txBody>
      </p:sp>
      <p:sp>
        <p:nvSpPr>
          <p:cNvPr id="27649" name="Content Placeholder 2"/>
          <p:cNvSpPr>
            <a:spLocks noGrp="1"/>
          </p:cNvSpPr>
          <p:nvPr>
            <p:ph idx="1"/>
          </p:nvPr>
        </p:nvSpPr>
        <p:spPr>
          <a:xfrm>
            <a:off x="457200" y="1524000"/>
            <a:ext cx="8229600" cy="4754563"/>
          </a:xfrm>
        </p:spPr>
        <p:txBody>
          <a:bodyPr/>
          <a:lstStyle/>
          <a:p>
            <a:pPr>
              <a:buFont typeface="Wingdings" pitchFamily="2" charset="2"/>
              <a:buChar char="Ø"/>
            </a:pPr>
            <a:r>
              <a:rPr lang="en-US" dirty="0" smtClean="0"/>
              <a:t>0= Very Low; 1=Moderately Low; 2=Moderately High; 3=Very High</a:t>
            </a:r>
          </a:p>
          <a:p>
            <a:pPr>
              <a:buFont typeface="Wingdings" pitchFamily="2" charset="2"/>
              <a:buChar char="Ø"/>
            </a:pPr>
            <a:endParaRPr lang="en-US" dirty="0"/>
          </a:p>
          <a:p>
            <a:pPr>
              <a:buFont typeface="Wingdings" pitchFamily="2" charset="2"/>
              <a:buChar char="Ø"/>
            </a:pPr>
            <a:r>
              <a:rPr lang="en-US" dirty="0" smtClean="0"/>
              <a:t>Maximum total score of 9 </a:t>
            </a:r>
          </a:p>
          <a:p>
            <a:pPr>
              <a:buFont typeface="Wingdings" pitchFamily="2" charset="2"/>
              <a:buChar char="Ø"/>
            </a:pPr>
            <a:endParaRPr lang="en-US" dirty="0"/>
          </a:p>
          <a:p>
            <a:pPr>
              <a:buFont typeface="Wingdings" pitchFamily="2" charset="2"/>
              <a:buChar char="Ø"/>
            </a:pPr>
            <a:r>
              <a:rPr lang="en-US" dirty="0" smtClean="0"/>
              <a:t>Total average panel rating of 6 or above considered “high”</a:t>
            </a:r>
          </a:p>
          <a:p>
            <a:pPr lvl="1">
              <a:buFont typeface="Courier New" pitchFamily="49" charset="0"/>
              <a:buChar char="o"/>
            </a:pPr>
            <a:endParaRPr lang="en-US" sz="1000" dirty="0" smtClean="0"/>
          </a:p>
          <a:p>
            <a:pPr marL="514350" indent="-514350">
              <a:buNone/>
            </a:pPr>
            <a:endParaRPr lang="en-US" dirty="0" smtClean="0"/>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13</a:t>
            </a:fld>
            <a:endParaRPr lang="en-US" dirty="0"/>
          </a:p>
        </p:txBody>
      </p:sp>
    </p:spTree>
    <p:extLst>
      <p:ext uri="{BB962C8B-B14F-4D97-AF65-F5344CB8AC3E}">
        <p14:creationId xmlns:p14="http://schemas.microsoft.com/office/powerpoint/2010/main" val="1578671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020DCA36-8E60-4CA2-898F-A635C990B681}" type="slidenum">
              <a:rPr lang="en-US"/>
              <a:pPr/>
              <a:t>14</a:t>
            </a:fld>
            <a:endParaRPr lang="en-US"/>
          </a:p>
        </p:txBody>
      </p:sp>
      <p:sp>
        <p:nvSpPr>
          <p:cNvPr id="24579" name="Rectangle 2"/>
          <p:cNvSpPr>
            <a:spLocks noGrp="1" noChangeArrowheads="1"/>
          </p:cNvSpPr>
          <p:nvPr>
            <p:ph type="title"/>
          </p:nvPr>
        </p:nvSpPr>
        <p:spPr/>
        <p:txBody>
          <a:bodyPr>
            <a:noAutofit/>
          </a:bodyPr>
          <a:lstStyle/>
          <a:p>
            <a:pPr eaLnBrk="1" hangingPunct="1"/>
            <a:r>
              <a:rPr lang="en-US" sz="3600" b="1" dirty="0" smtClean="0">
                <a:solidFill>
                  <a:schemeClr val="tx1"/>
                </a:solidFill>
                <a:effectLst/>
              </a:rPr>
              <a:t>TA&amp;D Program Performance Outcomes for Annual Measures</a:t>
            </a:r>
          </a:p>
        </p:txBody>
      </p:sp>
      <p:graphicFrame>
        <p:nvGraphicFramePr>
          <p:cNvPr id="376835" name="Group 3" descr="The table has four columns.  The first column lists the year.  The following three columns list the percentage of sampled projects rated high quality, high relevance, and high usefulness, respectively.  The first row shows that in 2013, 100% of sampled projects were rated high quality, 94% were rated high relevance, and 83.2% were rated high usefulness.  The second row shows that in 2012, 91% were rated high quality, 100% were rated high relevance, and 93.5% were rated high usefulness.  The third row shows that in 2011, 85.4% were rated high quality, 100% were rated high relevance, and 88.1% were rated high usefulness.  The fourth row shows that in 2010, 87.4% were rated high quality, 95.9% were rated high relevance, and 84.9% were rated high usefulness." title="Table showing TA&amp;D Program Performance Outcomes for Annual Measures"/>
          <p:cNvGraphicFramePr>
            <a:graphicFrameLocks noGrp="1"/>
          </p:cNvGraphicFramePr>
          <p:nvPr>
            <p:ph type="body" idx="1"/>
            <p:extLst>
              <p:ext uri="{D42A27DB-BD31-4B8C-83A1-F6EECF244321}">
                <p14:modId xmlns:p14="http://schemas.microsoft.com/office/powerpoint/2010/main" val="1055104262"/>
              </p:ext>
            </p:extLst>
          </p:nvPr>
        </p:nvGraphicFramePr>
        <p:xfrm>
          <a:off x="228600" y="1752601"/>
          <a:ext cx="8534400" cy="4953000"/>
        </p:xfrm>
        <a:graphic>
          <a:graphicData uri="http://schemas.openxmlformats.org/drawingml/2006/table">
            <a:tbl>
              <a:tblPr firstRow="1"/>
              <a:tblGrid>
                <a:gridCol w="2293938"/>
                <a:gridCol w="1820862"/>
                <a:gridCol w="2286000"/>
                <a:gridCol w="2133600"/>
              </a:tblGrid>
              <a:tr h="1173426">
                <a:tc>
                  <a:txBody>
                    <a:bodyPr/>
                    <a:lstStyle/>
                    <a:p>
                      <a:pPr marL="0" marR="0" lvl="0" indent="0" algn="l" defTabSz="914400" rtl="0" eaLnBrk="1" fontAlgn="base" latinLnBrk="0" hangingPunct="1">
                        <a:lnSpc>
                          <a:spcPct val="100000"/>
                        </a:lnSpc>
                        <a:spcBef>
                          <a:spcPct val="20000"/>
                        </a:spcBef>
                        <a:spcAft>
                          <a:spcPct val="0"/>
                        </a:spcAft>
                        <a:buClrTx/>
                        <a:buSzPct val="80000"/>
                        <a:buFont typeface="Wingdings" pitchFamily="2" charset="2"/>
                        <a:buNone/>
                        <a:tabLst/>
                      </a:pPr>
                      <a:endParaRPr kumimoji="0" lang="en-US" sz="2800" b="0" i="0" u="none" strike="noStrike" cap="none" normalizeH="0" baseline="0" dirty="0" smtClean="0">
                        <a:ln>
                          <a:noFill/>
                        </a:ln>
                        <a:solidFill>
                          <a:srgbClr val="3C24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gridSpan="3">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1" i="0" u="none" strike="noStrike" cap="none" normalizeH="0" baseline="0" dirty="0" smtClean="0">
                          <a:ln>
                            <a:noFill/>
                          </a:ln>
                          <a:solidFill>
                            <a:srgbClr val="3C2400"/>
                          </a:solidFill>
                          <a:effectLst/>
                          <a:latin typeface="Verdana" pitchFamily="34" charset="0"/>
                          <a:cs typeface="Times New Roman" charset="0"/>
                        </a:rPr>
                        <a:t>Percentage of Sampled Projects Rated High</a:t>
                      </a:r>
                      <a:endParaRPr kumimoji="0" lang="en-US" sz="2400" b="1" i="0" u="none" strike="noStrike" cap="none" normalizeH="0" baseline="0" dirty="0" smtClean="0">
                        <a:ln>
                          <a:noFill/>
                        </a:ln>
                        <a:solidFill>
                          <a:srgbClr val="3C24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c hMerge="1">
                  <a:txBody>
                    <a:bodyPr/>
                    <a:lstStyle/>
                    <a:p>
                      <a:endParaRPr lang="en-US"/>
                    </a:p>
                  </a:txBody>
                  <a:tcPr/>
                </a:tc>
              </a:tr>
              <a:tr h="632858">
                <a:tc>
                  <a:txBody>
                    <a:bodyPr/>
                    <a:lstStyle/>
                    <a:p>
                      <a:pPr marL="342900" marR="0" lvl="0" indent="-342900" algn="l"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1" i="0" u="none" strike="noStrike" cap="none" normalizeH="0" baseline="0" dirty="0" smtClean="0">
                          <a:ln>
                            <a:noFill/>
                          </a:ln>
                          <a:solidFill>
                            <a:srgbClr val="3C2400"/>
                          </a:solidFill>
                          <a:effectLst/>
                          <a:latin typeface="Verdana" pitchFamily="34" charset="0"/>
                          <a:cs typeface="Times New Roman" charset="0"/>
                        </a:rPr>
                        <a:t>Year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l"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1" i="0" u="none" strike="noStrike" cap="none" normalizeH="0" baseline="0" dirty="0" smtClean="0">
                          <a:ln>
                            <a:noFill/>
                          </a:ln>
                          <a:solidFill>
                            <a:srgbClr val="3C2400"/>
                          </a:solidFill>
                          <a:effectLst/>
                          <a:latin typeface="Verdana" pitchFamily="34" charset="0"/>
                          <a:cs typeface="Times New Roman" charset="0"/>
                        </a:rPr>
                        <a:t>Quality</a:t>
                      </a:r>
                      <a:endParaRPr kumimoji="0" lang="en-US" sz="2400" b="1" i="0" u="none" strike="noStrike" cap="none" normalizeH="0" baseline="0" dirty="0" smtClean="0">
                        <a:ln>
                          <a:noFill/>
                        </a:ln>
                        <a:solidFill>
                          <a:srgbClr val="3C24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l"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1" i="0" u="none" strike="noStrike" cap="none" normalizeH="0" baseline="0" dirty="0" smtClean="0">
                          <a:ln>
                            <a:noFill/>
                          </a:ln>
                          <a:solidFill>
                            <a:srgbClr val="3C2400"/>
                          </a:solidFill>
                          <a:effectLst/>
                          <a:latin typeface="Verdana" pitchFamily="34" charset="0"/>
                          <a:cs typeface="Times New Roman" charset="0"/>
                        </a:rPr>
                        <a:t>Relevance</a:t>
                      </a:r>
                      <a:endParaRPr kumimoji="0" lang="en-US" sz="2400" b="1" i="0" u="none" strike="noStrike" cap="none" normalizeH="0" baseline="0" dirty="0" smtClean="0">
                        <a:ln>
                          <a:noFill/>
                        </a:ln>
                        <a:solidFill>
                          <a:srgbClr val="3C24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l"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1" i="0" u="none" strike="noStrike" cap="none" normalizeH="0" baseline="0" dirty="0" smtClean="0">
                          <a:ln>
                            <a:noFill/>
                          </a:ln>
                          <a:solidFill>
                            <a:srgbClr val="3C2400"/>
                          </a:solidFill>
                          <a:effectLst/>
                          <a:latin typeface="Verdana" pitchFamily="34" charset="0"/>
                          <a:cs typeface="Times New Roman" charset="0"/>
                        </a:rPr>
                        <a:t>Usefulness</a:t>
                      </a:r>
                      <a:endParaRPr kumimoji="0" lang="en-US" sz="2400" b="1" i="0" u="none" strike="noStrike" cap="none" normalizeH="0" baseline="0" dirty="0" smtClean="0">
                        <a:ln>
                          <a:noFill/>
                        </a:ln>
                        <a:solidFill>
                          <a:srgbClr val="3C24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786679">
                <a:tc>
                  <a:txBody>
                    <a:bodyPr/>
                    <a:lstStyle/>
                    <a:p>
                      <a:pPr marL="342900" marR="0" lvl="0" indent="-342900" algn="l"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2013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94.0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83.2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786679">
                <a:tc>
                  <a:txBody>
                    <a:bodyPr/>
                    <a:lstStyle/>
                    <a:p>
                      <a:pPr marL="342900" marR="0" lvl="0" indent="-342900" algn="l"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2012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91.0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93.5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786679">
                <a:tc>
                  <a:txBody>
                    <a:bodyPr/>
                    <a:lstStyle/>
                    <a:p>
                      <a:pPr marL="342900" marR="0" lvl="0" indent="-342900" algn="l"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2011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85.4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88.1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786679">
                <a:tc>
                  <a:txBody>
                    <a:bodyPr/>
                    <a:lstStyle/>
                    <a:p>
                      <a:pPr marL="342900" marR="0" lvl="0" indent="-342900" algn="l"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2010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87.4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95.9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84.9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bl>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smtClean="0">
                <a:solidFill>
                  <a:schemeClr val="tx1"/>
                </a:solidFill>
                <a:effectLst/>
                <a:cs typeface="Arial" pitchFamily="34" charset="0"/>
              </a:rPr>
              <a:t>Results for the 2013 Long-Term Measure</a:t>
            </a:r>
            <a:endParaRPr lang="en-US" sz="3200" dirty="0"/>
          </a:p>
        </p:txBody>
      </p:sp>
      <p:graphicFrame>
        <p:nvGraphicFramePr>
          <p:cNvPr id="6" name="Group 3" descr="The table has three columns.  The first column shows the year.  The second and third columns show the target and actual percentages of states successfully promoting the implementation of EBP with local programs, respectively.  The first row shows that in 2013, the target was 86% and the actual was 83.3%.  The second row shows that in 2012, the target and actual percentages were &quot;NA.&quot;  The third row shoes that in 2011, the baseline was established at the actual percentage of 85.7%." title="Table showing the results for the 2013 long-term measure"/>
          <p:cNvGraphicFramePr>
            <a:graphicFrameLocks/>
          </p:cNvGraphicFramePr>
          <p:nvPr>
            <p:extLst>
              <p:ext uri="{D42A27DB-BD31-4B8C-83A1-F6EECF244321}">
                <p14:modId xmlns:p14="http://schemas.microsoft.com/office/powerpoint/2010/main" val="3301198871"/>
              </p:ext>
            </p:extLst>
          </p:nvPr>
        </p:nvGraphicFramePr>
        <p:xfrm>
          <a:off x="228600" y="1295401"/>
          <a:ext cx="8534400" cy="5410200"/>
        </p:xfrm>
        <a:graphic>
          <a:graphicData uri="http://schemas.openxmlformats.org/drawingml/2006/table">
            <a:tbl>
              <a:tblPr firstRow="1"/>
              <a:tblGrid>
                <a:gridCol w="2514600"/>
                <a:gridCol w="3009900"/>
                <a:gridCol w="3009900"/>
              </a:tblGrid>
              <a:tr h="1655688">
                <a:tc>
                  <a:txBody>
                    <a:bodyPr/>
                    <a:lstStyle/>
                    <a:p>
                      <a:pPr marL="0" marR="0" lvl="0" indent="0" algn="l" defTabSz="914400" rtl="0" eaLnBrk="1" fontAlgn="base" latinLnBrk="0" hangingPunct="1">
                        <a:lnSpc>
                          <a:spcPct val="100000"/>
                        </a:lnSpc>
                        <a:spcBef>
                          <a:spcPct val="20000"/>
                        </a:spcBef>
                        <a:spcAft>
                          <a:spcPct val="0"/>
                        </a:spcAft>
                        <a:buClrTx/>
                        <a:buSzPct val="80000"/>
                        <a:buFont typeface="Wingdings" pitchFamily="2" charset="2"/>
                        <a:buNone/>
                        <a:tabLst/>
                      </a:pPr>
                      <a:endParaRPr kumimoji="0" lang="en-US" sz="2800" b="0" i="0" u="none" strike="noStrike" cap="none" normalizeH="0" baseline="0" dirty="0" smtClean="0">
                        <a:ln>
                          <a:noFill/>
                        </a:ln>
                        <a:solidFill>
                          <a:srgbClr val="3C24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gridSpan="2">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000" b="0" i="0" u="none" strike="noStrike" cap="none" normalizeH="0" baseline="0" dirty="0" smtClean="0">
                          <a:ln>
                            <a:noFill/>
                          </a:ln>
                          <a:solidFill>
                            <a:srgbClr val="3C2400"/>
                          </a:solidFill>
                          <a:effectLst/>
                          <a:latin typeface="Verdana" pitchFamily="34" charset="0"/>
                          <a:cs typeface="Times New Roman" charset="0"/>
                        </a:rPr>
                        <a:t>    </a:t>
                      </a:r>
                      <a:r>
                        <a:rPr kumimoji="0" lang="en-US" sz="2400" b="1" i="0" u="none" strike="noStrike" cap="none" normalizeH="0" baseline="0" dirty="0" smtClean="0">
                          <a:ln>
                            <a:noFill/>
                          </a:ln>
                          <a:solidFill>
                            <a:srgbClr val="3C2400"/>
                          </a:solidFill>
                          <a:effectLst/>
                          <a:latin typeface="Verdana" pitchFamily="34" charset="0"/>
                          <a:cs typeface="Times New Roman" charset="0"/>
                        </a:rPr>
                        <a:t>Percentage of States successfully promoting the implementation of EBP with local programs</a:t>
                      </a:r>
                      <a:endParaRPr kumimoji="0" lang="en-US" sz="2400" b="1" i="0" u="none" strike="noStrike" cap="none" normalizeH="0" baseline="0" dirty="0" smtClean="0">
                        <a:ln>
                          <a:noFill/>
                        </a:ln>
                        <a:solidFill>
                          <a:srgbClr val="3C24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tr>
              <a:tr h="793905">
                <a:tc>
                  <a:txBody>
                    <a:bodyPr/>
                    <a:lstStyle/>
                    <a:p>
                      <a:pPr marL="342900" marR="0" lvl="0" indent="-342900" algn="l"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1" i="0" u="none" strike="noStrike" cap="none" normalizeH="0" baseline="0" dirty="0" smtClean="0">
                          <a:ln>
                            <a:noFill/>
                          </a:ln>
                          <a:solidFill>
                            <a:srgbClr val="3C2400"/>
                          </a:solidFill>
                          <a:effectLst/>
                          <a:latin typeface="Verdana" pitchFamily="34" charset="0"/>
                          <a:cs typeface="Times New Roman" charset="0"/>
                        </a:rPr>
                        <a:t>Year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l"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1" i="0" u="none" strike="noStrike" cap="none" normalizeH="0" baseline="0" dirty="0" smtClean="0">
                          <a:ln>
                            <a:noFill/>
                          </a:ln>
                          <a:solidFill>
                            <a:srgbClr val="3C2400"/>
                          </a:solidFill>
                          <a:effectLst/>
                          <a:latin typeface="Verdana" pitchFamily="34" charset="0"/>
                          <a:cs typeface="Times New Roman" charset="0"/>
                        </a:rPr>
                        <a:t>Target</a:t>
                      </a:r>
                      <a:endParaRPr kumimoji="0" lang="en-US" sz="2400" b="1" i="0" u="none" strike="noStrike" cap="none" normalizeH="0" baseline="0" dirty="0" smtClean="0">
                        <a:ln>
                          <a:noFill/>
                        </a:ln>
                        <a:solidFill>
                          <a:srgbClr val="3C24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l"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1" i="0" u="none" strike="noStrike" cap="none" normalizeH="0" baseline="0" dirty="0" smtClean="0">
                          <a:ln>
                            <a:noFill/>
                          </a:ln>
                          <a:solidFill>
                            <a:srgbClr val="3C2400"/>
                          </a:solidFill>
                          <a:effectLst/>
                          <a:latin typeface="Verdana" pitchFamily="34" charset="0"/>
                          <a:cs typeface="Times New Roman" charset="0"/>
                        </a:rPr>
                        <a:t>Actual</a:t>
                      </a:r>
                      <a:endParaRPr kumimoji="0" lang="en-US" sz="2400" b="1" i="0" u="none" strike="noStrike" cap="none" normalizeH="0" baseline="0" dirty="0" smtClean="0">
                        <a:ln>
                          <a:noFill/>
                        </a:ln>
                        <a:solidFill>
                          <a:srgbClr val="3C24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986869">
                <a:tc>
                  <a:txBody>
                    <a:bodyPr/>
                    <a:lstStyle/>
                    <a:p>
                      <a:pPr marL="342900" marR="0" lvl="0" indent="-342900" algn="l"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2013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86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83.3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986869">
                <a:tc>
                  <a:txBody>
                    <a:bodyPr/>
                    <a:lstStyle/>
                    <a:p>
                      <a:pPr marL="342900" marR="0" lvl="0" indent="-342900" algn="l"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2012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NA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NA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986869">
                <a:tc>
                  <a:txBody>
                    <a:bodyPr/>
                    <a:lstStyle/>
                    <a:p>
                      <a:pPr marL="342900" marR="0" lvl="0" indent="-342900" algn="l"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2011 (Baseline Established)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endParaRPr kumimoji="0" lang="en-US" sz="2400" b="0" i="0" u="none" strike="noStrike" cap="none" normalizeH="0" baseline="0" dirty="0" smtClean="0">
                        <a:ln>
                          <a:noFill/>
                        </a:ln>
                        <a:solidFill>
                          <a:srgbClr val="3C2400"/>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342900" marR="0" lvl="0" indent="-342900" algn="ctr" defTabSz="914400" rtl="0" eaLnBrk="1" fontAlgn="base" latinLnBrk="0" hangingPunct="1">
                        <a:lnSpc>
                          <a:spcPct val="100000"/>
                        </a:lnSpc>
                        <a:spcBef>
                          <a:spcPct val="0"/>
                        </a:spcBef>
                        <a:spcAft>
                          <a:spcPct val="0"/>
                        </a:spcAft>
                        <a:buClrTx/>
                        <a:buSzPct val="80000"/>
                        <a:buFont typeface="Wingdings" pitchFamily="2" charset="2"/>
                        <a:buNone/>
                        <a:tabLst/>
                      </a:pPr>
                      <a:r>
                        <a:rPr kumimoji="0" lang="en-US" sz="2400" b="0" i="0" u="none" strike="noStrike" cap="none" normalizeH="0" baseline="0" dirty="0" smtClean="0">
                          <a:ln>
                            <a:noFill/>
                          </a:ln>
                          <a:solidFill>
                            <a:srgbClr val="3C2400"/>
                          </a:solidFill>
                          <a:effectLst/>
                          <a:latin typeface="Verdana" pitchFamily="34" charset="0"/>
                        </a:rPr>
                        <a:t>85.7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bl>
          </a:graphicData>
        </a:graphic>
      </p:graphicFrame>
      <p:sp>
        <p:nvSpPr>
          <p:cNvPr id="7" name="Date Placeholder 1"/>
          <p:cNvSpPr>
            <a:spLocks noGrp="1"/>
          </p:cNvSpPr>
          <p:nvPr>
            <p:ph type="dt" sz="half" idx="10"/>
          </p:nvPr>
        </p:nvSpPr>
        <p:spPr/>
        <p:txBody>
          <a:bodyPr/>
          <a:lstStyle/>
          <a:p>
            <a:pPr lvl="0" algn="r">
              <a:defRPr/>
            </a:pPr>
            <a:r>
              <a:rPr lang="en-US" dirty="0">
                <a:solidFill>
                  <a:prstClr val="black"/>
                </a:solidFill>
              </a:rPr>
              <a:t>7/21/ 2014</a:t>
            </a:r>
          </a:p>
          <a:p>
            <a:pPr>
              <a:defRPr/>
            </a:pPr>
            <a:endParaRPr lang="en-US" dirty="0"/>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15</a:t>
            </a:fld>
            <a:endParaRPr lang="en-US" dirty="0"/>
          </a:p>
        </p:txBody>
      </p:sp>
    </p:spTree>
    <p:extLst>
      <p:ext uri="{BB962C8B-B14F-4D97-AF65-F5344CB8AC3E}">
        <p14:creationId xmlns:p14="http://schemas.microsoft.com/office/powerpoint/2010/main" val="2051722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The study team gathered data for the TA&amp;D Program Evaluation from surveys and interviews to address the primary research questions. </a:t>
            </a:r>
          </a:p>
          <a:p>
            <a:pPr lvl="1"/>
            <a:r>
              <a:rPr lang="en-US" dirty="0" smtClean="0"/>
              <a:t>Respondents included 27 centers funded under the TA&amp;D Program (i.e., TA&amp;D grantees); 51 Part C Early Intervention Coordinators (Infants and toddlers); and 51 Part B Special Education Directors (School age) representing all 50 states and the District of Columbia and 805 state staff. </a:t>
            </a:r>
          </a:p>
          <a:p>
            <a:pPr lvl="1"/>
            <a:r>
              <a:rPr lang="en-US" dirty="0" smtClean="0"/>
              <a:t>Data were collected between November 2012 and March 2013. The focus of the evaluation was on the activities of the topical and specialty centers, Regional Resource Centers, </a:t>
            </a:r>
            <a:r>
              <a:rPr lang="en-US" dirty="0" err="1" smtClean="0"/>
              <a:t>PEPNet</a:t>
            </a:r>
            <a:r>
              <a:rPr lang="en-US" dirty="0" smtClean="0"/>
              <a:t> centers, and state deaf-blind projects. </a:t>
            </a:r>
            <a:endParaRPr lang="en-US" dirty="0"/>
          </a:p>
        </p:txBody>
      </p:sp>
      <p:sp>
        <p:nvSpPr>
          <p:cNvPr id="4" name="Title 3"/>
          <p:cNvSpPr>
            <a:spLocks noGrp="1"/>
          </p:cNvSpPr>
          <p:nvPr>
            <p:ph type="title"/>
          </p:nvPr>
        </p:nvSpPr>
        <p:spPr/>
        <p:txBody>
          <a:bodyPr>
            <a:noAutofit/>
          </a:bodyPr>
          <a:lstStyle/>
          <a:p>
            <a:r>
              <a:rPr lang="en-US" sz="3200" dirty="0" smtClean="0"/>
              <a:t>National Evaluation of the IDEA Technical Assistance &amp; Dissemination Program (IES, 2013)</a:t>
            </a:r>
            <a:endParaRPr lang="en-US" sz="3200" dirty="0"/>
          </a:p>
        </p:txBody>
      </p:sp>
      <p:sp>
        <p:nvSpPr>
          <p:cNvPr id="2" name="Date Placeholder 1"/>
          <p:cNvSpPr>
            <a:spLocks noGrp="1"/>
          </p:cNvSpPr>
          <p:nvPr>
            <p:ph type="dt" sz="half" idx="10"/>
          </p:nvPr>
        </p:nvSpPr>
        <p:spPr/>
        <p:txBody>
          <a:bodyPr/>
          <a:lstStyle/>
          <a:p>
            <a:pPr>
              <a:defRPr/>
            </a:pPr>
            <a:fld id="{C108474F-E6DE-4583-BD7B-40979EB69C92}" type="datetime1">
              <a:rPr lang="en-US" smtClean="0"/>
              <a:pPr>
                <a:defRPr/>
              </a:pPr>
              <a:t>8/11/2014</a:t>
            </a:fld>
            <a:endParaRPr lang="en-US" dirty="0"/>
          </a:p>
        </p:txBody>
      </p:sp>
      <p:sp>
        <p:nvSpPr>
          <p:cNvPr id="3" name="Slide Number Placeholder 2"/>
          <p:cNvSpPr>
            <a:spLocks noGrp="1"/>
          </p:cNvSpPr>
          <p:nvPr>
            <p:ph type="sldNum" sz="quarter" idx="12"/>
          </p:nvPr>
        </p:nvSpPr>
        <p:spPr/>
        <p:txBody>
          <a:bodyPr/>
          <a:lstStyle/>
          <a:p>
            <a:pPr>
              <a:defRPr/>
            </a:pPr>
            <a:fld id="{1E564A03-5D60-48B9-BF70-D5E4241EB207}"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Products and services provided by TA&amp;D Program centers </a:t>
            </a:r>
            <a:endParaRPr lang="en-US" dirty="0"/>
          </a:p>
        </p:txBody>
      </p:sp>
      <p:sp>
        <p:nvSpPr>
          <p:cNvPr id="4" name="Date Placeholder 3"/>
          <p:cNvSpPr>
            <a:spLocks noGrp="1"/>
          </p:cNvSpPr>
          <p:nvPr>
            <p:ph type="dt" sz="half" idx="10"/>
          </p:nvPr>
        </p:nvSpPr>
        <p:spPr/>
        <p:txBody>
          <a:bodyPr/>
          <a:lstStyle/>
          <a:p>
            <a:pPr>
              <a:defRPr/>
            </a:pPr>
            <a:fld id="{F2DB921D-BF35-487C-A564-19BB1F92EE8B}" type="datetime1">
              <a:rPr lang="en-US" smtClean="0"/>
              <a:pPr>
                <a:defRPr/>
              </a:pPr>
              <a:t>8/11/2014</a:t>
            </a:fld>
            <a:endParaRPr lang="en-US" dirty="0"/>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17</a:t>
            </a:fld>
            <a:endParaRPr lang="en-US" dirty="0"/>
          </a:p>
        </p:txBody>
      </p:sp>
      <p:pic>
        <p:nvPicPr>
          <p:cNvPr id="1026" name="Picture 2" descr="The image is labeled &quot;Exhibit 2-3.  Technical assistance products and serivces provided by centers.&quot;  Below this is a list of TA products and services and corresponding bars representing percentages that the products or services are provided by the TA&amp;D Program centers.  A note at the bottom reports that the toal number of centers is equal to 27 and that state deaf-blind grantees did not provide data for the table.  The source is Grantee Survey - Item I-8.  The products and services listed and corresponding percentages are as follows: Webinars, webcasts, web-based programs, 100%; Answers to questions (e.g. by e-mail or telephone), 100%; Downloadable materials housed on center website, 96%; Presentations at meetings organized by others, 93%; Practice guides or toolkits, 89%; Training materials, 89%; Organization of meetings or conferences, 89%; Conducting trainings, 89%; Consultation on customer-developed products, 89%; Action, strategic, implementation or scaling up plans, 82%; Newsletters or briefs, 74%; Consultation on data and related areas, 70%; Consultation on implementation or scaling up, 67%; Communities of Practice, 67%; Listservs, 63%; Consultation on SPP/APR indicators, 63%; and Consultation on model demonstration sites, 41%." title="Bar graph showing the products and services provided by TA&amp;D Program centers"/>
          <p:cNvPicPr>
            <a:picLocks noGrp="1" noChangeAspect="1" noChangeArrowheads="1"/>
          </p:cNvPicPr>
          <p:nvPr>
            <p:ph idx="1"/>
          </p:nvPr>
        </p:nvPicPr>
        <p:blipFill>
          <a:blip r:embed="rId2" cstate="print"/>
          <a:srcRect/>
          <a:stretch>
            <a:fillRect/>
          </a:stretch>
        </p:blipFill>
        <p:spPr bwMode="auto">
          <a:xfrm>
            <a:off x="457200" y="1505744"/>
            <a:ext cx="8534400" cy="531497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25962"/>
          </a:xfrm>
        </p:spPr>
        <p:txBody>
          <a:bodyPr/>
          <a:lstStyle/>
          <a:p>
            <a:r>
              <a:rPr lang="en-US" sz="2400" dirty="0" smtClean="0"/>
              <a:t>Using a 4-point scale with response options ranging from very dissatisfied (1) to very satisfied (4), state specialists reported a mean level of overall satisfaction of 3.7, with 71 percent of interactions during 2010-11 rated as very satisfactory </a:t>
            </a:r>
          </a:p>
          <a:p>
            <a:pPr>
              <a:buNone/>
            </a:pPr>
            <a:endParaRPr lang="en-US" sz="2400" dirty="0" smtClean="0"/>
          </a:p>
          <a:p>
            <a:r>
              <a:rPr lang="en-US" sz="2400" dirty="0" smtClean="0"/>
              <a:t>On average, customers receiving the highest intensity technical assistance (frequent training and consultation) were significantly more satisfied than those receiving lower intensity technical assistance, infrequent training and consultation, frequent web-only access, or infrequent web-only access. </a:t>
            </a:r>
          </a:p>
          <a:p>
            <a:endParaRPr lang="en-US" dirty="0"/>
          </a:p>
        </p:txBody>
      </p:sp>
      <p:sp>
        <p:nvSpPr>
          <p:cNvPr id="3" name="Title 2"/>
          <p:cNvSpPr>
            <a:spLocks noGrp="1"/>
          </p:cNvSpPr>
          <p:nvPr>
            <p:ph type="title"/>
          </p:nvPr>
        </p:nvSpPr>
        <p:spPr>
          <a:xfrm>
            <a:off x="457200" y="533400"/>
            <a:ext cx="8229600" cy="1143000"/>
          </a:xfrm>
        </p:spPr>
        <p:txBody>
          <a:bodyPr>
            <a:normAutofit fontScale="90000"/>
          </a:bodyPr>
          <a:lstStyle/>
          <a:p>
            <a:r>
              <a:rPr lang="en-US" sz="3100" dirty="0" smtClean="0"/>
              <a:t>To what extent are states satisfied with the products and services received from TA&amp;D Program centers? </a:t>
            </a:r>
            <a:br>
              <a:rPr lang="en-US" sz="3100" dirty="0" smtClean="0"/>
            </a:br>
            <a:endParaRPr lang="en-US" dirty="0"/>
          </a:p>
        </p:txBody>
      </p:sp>
      <p:sp>
        <p:nvSpPr>
          <p:cNvPr id="4" name="Date Placeholder 3"/>
          <p:cNvSpPr>
            <a:spLocks noGrp="1"/>
          </p:cNvSpPr>
          <p:nvPr>
            <p:ph type="dt" sz="half" idx="10"/>
          </p:nvPr>
        </p:nvSpPr>
        <p:spPr/>
        <p:txBody>
          <a:bodyPr/>
          <a:lstStyle/>
          <a:p>
            <a:pPr>
              <a:defRPr/>
            </a:pPr>
            <a:fld id="{F2DB921D-BF35-487C-A564-19BB1F92EE8B}" type="datetime1">
              <a:rPr lang="en-US" smtClean="0"/>
              <a:pPr>
                <a:defRPr/>
              </a:pPr>
              <a:t>8/11/2014</a:t>
            </a:fld>
            <a:endParaRPr lang="en-US" dirty="0"/>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1800" dirty="0"/>
              <a:t>Topics for which at least half of the state agency leads reported a need for technical assistance for </a:t>
            </a:r>
            <a:r>
              <a:rPr lang="en-US" sz="1800" dirty="0" smtClean="0"/>
              <a:t>2010-11</a:t>
            </a:r>
            <a:endParaRPr lang="en-US" sz="1800" dirty="0"/>
          </a:p>
        </p:txBody>
      </p:sp>
      <p:sp>
        <p:nvSpPr>
          <p:cNvPr id="2" name="Date Placeholder 1"/>
          <p:cNvSpPr>
            <a:spLocks noGrp="1"/>
          </p:cNvSpPr>
          <p:nvPr>
            <p:ph type="dt" sz="half" idx="10"/>
          </p:nvPr>
        </p:nvSpPr>
        <p:spPr/>
        <p:txBody>
          <a:bodyPr/>
          <a:lstStyle/>
          <a:p>
            <a:fld id="{C108474F-E6DE-4583-BD7B-40979EB69C92}" type="datetime1">
              <a:rPr lang="en-US" smtClean="0"/>
              <a:pPr/>
              <a:t>8/11/2014</a:t>
            </a:fld>
            <a:endParaRPr lang="en-US" dirty="0"/>
          </a:p>
        </p:txBody>
      </p:sp>
      <p:sp>
        <p:nvSpPr>
          <p:cNvPr id="3" name="Slide Number Placeholder 2"/>
          <p:cNvSpPr>
            <a:spLocks noGrp="1"/>
          </p:cNvSpPr>
          <p:nvPr>
            <p:ph type="sldNum" sz="quarter" idx="12"/>
          </p:nvPr>
        </p:nvSpPr>
        <p:spPr/>
        <p:txBody>
          <a:bodyPr/>
          <a:lstStyle/>
          <a:p>
            <a:fld id="{1E564A03-5D60-48B9-BF70-D5E4241EB207}" type="slidenum">
              <a:rPr lang="en-US" smtClean="0"/>
              <a:pPr/>
              <a:t>19</a:t>
            </a:fld>
            <a:endParaRPr lang="en-US" dirty="0"/>
          </a:p>
        </p:txBody>
      </p:sp>
      <p:pic>
        <p:nvPicPr>
          <p:cNvPr id="3074" name="Picture 2" descr="The table is labeled &quot;Exhibit 2-12&quot; and lists topics and corresponding percentages of state leads that reported a need for technical assistance in 2010-2011.  The total number of state agency lead respondents is 102, consisting of 51 Part C respondents and 51 Part B respondents.  The source is the State Agency Lead Survey Item I-1.  For Part C infants and toddlers, the topics and percentages are as follows: Child and family outcomes, 78%; IDEA early intervention laws, policies, and regulations, 75%; early childhood transition, 73%; financing of services under Part C, 73%; data systems or use of data for improvement, 71%; general supervision/monitoring, 65%; autism, 61%; early intervention services in natural environments, 51%; individualized family service plan, 51%; and social/emotional development and challenging behaviors, 51%.  For Part B school-aged, the topics and percentages are as follows: General Supervision/Monitoring, 71%; Response to Intervention (Rti) for school age, 71%; Secondary transition and post-school outcomes, 71%; Disproportionality, 69%; English as second language/English language learner and special education, 69%; School completion/dropout/graduation, 67%, Behaviro, including positive behavioral intervention services, 65%; Financing for special education, 65%; Data systems or use of data for improvement, 59%; Coordinating Early Intervening Services, 57%; Autism, 57%; Discipline 55%; State/local assessment systems, 55%; Reading/literacy for school age 6-21, 51%; and Response to intervention (Rti) for preschool 3-5, 51%." title="Table showing topics for which at least half of the state agency leads reported a need for technical assistance in 2010-2011"/>
          <p:cNvPicPr>
            <a:picLocks noChangeAspect="1" noChangeArrowheads="1"/>
          </p:cNvPicPr>
          <p:nvPr/>
        </p:nvPicPr>
        <p:blipFill>
          <a:blip r:embed="rId3" cstate="print"/>
          <a:srcRect/>
          <a:stretch>
            <a:fillRect/>
          </a:stretch>
        </p:blipFill>
        <p:spPr bwMode="auto">
          <a:xfrm>
            <a:off x="362607" y="76200"/>
            <a:ext cx="8558843" cy="64198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990D6607-BFAA-4F52-B87B-36AF41D46301}" type="slidenum">
              <a:rPr lang="en-US"/>
              <a:pPr/>
              <a:t>2</a:t>
            </a:fld>
            <a:endParaRPr lang="en-US"/>
          </a:p>
        </p:txBody>
      </p:sp>
      <p:sp>
        <p:nvSpPr>
          <p:cNvPr id="8195" name="Rectangle 2"/>
          <p:cNvSpPr>
            <a:spLocks noGrp="1" noChangeArrowheads="1"/>
          </p:cNvSpPr>
          <p:nvPr>
            <p:ph type="title"/>
          </p:nvPr>
        </p:nvSpPr>
        <p:spPr/>
        <p:txBody>
          <a:bodyPr>
            <a:normAutofit/>
          </a:bodyPr>
          <a:lstStyle/>
          <a:p>
            <a:pPr eaLnBrk="1" hangingPunct="1"/>
            <a:r>
              <a:rPr lang="en-US" sz="3100" dirty="0" smtClean="0">
                <a:solidFill>
                  <a:schemeClr val="tx1"/>
                </a:solidFill>
                <a:effectLst/>
              </a:rPr>
              <a:t>Government Performance and Results Act</a:t>
            </a:r>
            <a:endParaRPr lang="en-US" sz="3100" b="1" dirty="0" smtClean="0">
              <a:solidFill>
                <a:schemeClr val="tx1"/>
              </a:solidFill>
              <a:effectLst/>
            </a:endParaRPr>
          </a:p>
        </p:txBody>
      </p:sp>
      <p:sp>
        <p:nvSpPr>
          <p:cNvPr id="8196" name="Rectangle 3"/>
          <p:cNvSpPr>
            <a:spLocks noGrp="1" noChangeArrowheads="1"/>
          </p:cNvSpPr>
          <p:nvPr>
            <p:ph type="body" idx="1"/>
          </p:nvPr>
        </p:nvSpPr>
        <p:spPr/>
        <p:txBody>
          <a:bodyPr/>
          <a:lstStyle/>
          <a:p>
            <a:pPr lvl="1" eaLnBrk="1" hangingPunct="1">
              <a:lnSpc>
                <a:spcPct val="90000"/>
              </a:lnSpc>
              <a:buFont typeface="Wingdings" pitchFamily="2" charset="2"/>
              <a:buChar char="Ø"/>
            </a:pPr>
            <a:r>
              <a:rPr lang="en-US" sz="2500" dirty="0" smtClean="0"/>
              <a:t>The Government Performance and Results Act (GPRA) of 1993 required all federal agencies to establish and report annually on goals, measures, and targets</a:t>
            </a:r>
          </a:p>
          <a:p>
            <a:pPr lvl="1" eaLnBrk="1" hangingPunct="1">
              <a:lnSpc>
                <a:spcPct val="90000"/>
              </a:lnSpc>
            </a:pPr>
            <a:endParaRPr lang="en-US" sz="2500" dirty="0" smtClean="0"/>
          </a:p>
          <a:p>
            <a:pPr lvl="1">
              <a:lnSpc>
                <a:spcPct val="90000"/>
              </a:lnSpc>
              <a:buFont typeface="Wingdings" pitchFamily="2" charset="2"/>
              <a:buChar char="Ø"/>
            </a:pPr>
            <a:r>
              <a:rPr lang="en-US" sz="2500" dirty="0"/>
              <a:t>The law was reauthorized in 2010 as “GPRA Modernization Act of 2010”</a:t>
            </a:r>
          </a:p>
          <a:p>
            <a:pPr marL="392113" lvl="1" indent="0" eaLnBrk="1" hangingPunct="1">
              <a:lnSpc>
                <a:spcPct val="90000"/>
              </a:lnSpc>
              <a:buNone/>
            </a:pPr>
            <a:endParaRPr lang="en-US" sz="2500" dirty="0" smtClean="0"/>
          </a:p>
        </p:txBody>
      </p:sp>
      <p:sp>
        <p:nvSpPr>
          <p:cNvPr id="5" name="Date Placeholder 1"/>
          <p:cNvSpPr>
            <a:spLocks noGrp="1"/>
          </p:cNvSpPr>
          <p:nvPr>
            <p:ph type="dt" sz="half" idx="10"/>
          </p:nvPr>
        </p:nvSpPr>
        <p:spPr>
          <a:xfrm>
            <a:off x="6727825" y="6408738"/>
            <a:ext cx="1919288" cy="365125"/>
          </a:xfrm>
        </p:spPr>
        <p:txBody>
          <a:bodyPr/>
          <a:lstStyle/>
          <a:p>
            <a:pPr lvl="0" algn="r">
              <a:defRPr/>
            </a:pPr>
            <a:r>
              <a:rPr lang="en-US" dirty="0">
                <a:solidFill>
                  <a:prstClr val="black"/>
                </a:solidFill>
              </a:rPr>
              <a:t>7/21/ 2014</a:t>
            </a:r>
          </a:p>
          <a:p>
            <a:pPr>
              <a:defRPr/>
            </a:pP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The area for which state needs for technical assistance was greatest was identified as state and local capacity building, reported by 34 percent of state specialists on Part C topics and 35 percent on Part B topics.</a:t>
            </a:r>
          </a:p>
          <a:p>
            <a:pPr>
              <a:buNone/>
            </a:pPr>
            <a:r>
              <a:rPr lang="en-US" sz="2400" dirty="0" smtClean="0"/>
              <a:t> </a:t>
            </a:r>
          </a:p>
          <a:p>
            <a:r>
              <a:rPr lang="en-US" sz="2400" dirty="0" smtClean="0"/>
              <a:t>For topics designated as among their top three areas of greatest need, the percentage of state agency leads for the Part C and Part B programs who reported that their needs for technical assistance had been largely addressed were 60 and 55 percent, respectively. </a:t>
            </a:r>
          </a:p>
          <a:p>
            <a:pPr>
              <a:buNone/>
            </a:pPr>
            <a:endParaRPr lang="en-US" dirty="0" smtClean="0"/>
          </a:p>
          <a:p>
            <a:endParaRPr lang="en-US" dirty="0"/>
          </a:p>
        </p:txBody>
      </p:sp>
      <p:sp>
        <p:nvSpPr>
          <p:cNvPr id="3" name="Title 2"/>
          <p:cNvSpPr>
            <a:spLocks noGrp="1"/>
          </p:cNvSpPr>
          <p:nvPr>
            <p:ph type="title"/>
          </p:nvPr>
        </p:nvSpPr>
        <p:spPr/>
        <p:txBody>
          <a:bodyPr>
            <a:noAutofit/>
          </a:bodyPr>
          <a:lstStyle/>
          <a:p>
            <a:r>
              <a:rPr lang="en-US" sz="2800" dirty="0" smtClean="0"/>
              <a:t>What are state needs for technical assistance and to what extent are these needs addressed by TA&amp;D centers or other sources? </a:t>
            </a:r>
            <a:endParaRPr lang="en-US" sz="2800" dirty="0"/>
          </a:p>
        </p:txBody>
      </p:sp>
      <p:sp>
        <p:nvSpPr>
          <p:cNvPr id="4" name="Date Placeholder 3"/>
          <p:cNvSpPr>
            <a:spLocks noGrp="1"/>
          </p:cNvSpPr>
          <p:nvPr>
            <p:ph type="dt" sz="half" idx="10"/>
          </p:nvPr>
        </p:nvSpPr>
        <p:spPr/>
        <p:txBody>
          <a:bodyPr/>
          <a:lstStyle/>
          <a:p>
            <a:pPr>
              <a:defRPr/>
            </a:pPr>
            <a:fld id="{F2DB921D-BF35-487C-A564-19BB1F92EE8B}" type="datetime1">
              <a:rPr lang="en-US" smtClean="0"/>
              <a:pPr>
                <a:defRPr/>
              </a:pPr>
              <a:t>8/11/2014</a:t>
            </a:fld>
            <a:endParaRPr lang="en-US" dirty="0"/>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000" dirty="0"/>
              <a:t>Technical assistance products and services for which demand exceeds center </a:t>
            </a:r>
            <a:r>
              <a:rPr lang="en-US" sz="2000" dirty="0" smtClean="0"/>
              <a:t>resources</a:t>
            </a:r>
            <a:endParaRPr lang="en-US" sz="2000" b="0" dirty="0"/>
          </a:p>
        </p:txBody>
      </p:sp>
      <p:sp>
        <p:nvSpPr>
          <p:cNvPr id="5" name="Content Placeholder 4"/>
          <p:cNvSpPr>
            <a:spLocks noGrp="1"/>
          </p:cNvSpPr>
          <p:nvPr>
            <p:ph idx="1"/>
          </p:nvPr>
        </p:nvSpPr>
        <p:spPr/>
        <p:txBody>
          <a:bodyPr/>
          <a:lstStyle/>
          <a:p>
            <a:endParaRPr lang="en-US"/>
          </a:p>
        </p:txBody>
      </p:sp>
      <p:sp>
        <p:nvSpPr>
          <p:cNvPr id="2" name="Date Placeholder 1"/>
          <p:cNvSpPr>
            <a:spLocks noGrp="1"/>
          </p:cNvSpPr>
          <p:nvPr>
            <p:ph type="dt" sz="half" idx="10"/>
          </p:nvPr>
        </p:nvSpPr>
        <p:spPr/>
        <p:txBody>
          <a:bodyPr/>
          <a:lstStyle/>
          <a:p>
            <a:fld id="{C108474F-E6DE-4583-BD7B-40979EB69C92}" type="datetime1">
              <a:rPr lang="en-US" smtClean="0"/>
              <a:pPr/>
              <a:t>8/11/2014</a:t>
            </a:fld>
            <a:endParaRPr lang="en-US" dirty="0"/>
          </a:p>
        </p:txBody>
      </p:sp>
      <p:sp>
        <p:nvSpPr>
          <p:cNvPr id="3" name="Slide Number Placeholder 2"/>
          <p:cNvSpPr>
            <a:spLocks noGrp="1"/>
          </p:cNvSpPr>
          <p:nvPr>
            <p:ph type="sldNum" sz="quarter" idx="12"/>
          </p:nvPr>
        </p:nvSpPr>
        <p:spPr/>
        <p:txBody>
          <a:bodyPr/>
          <a:lstStyle/>
          <a:p>
            <a:fld id="{1E564A03-5D60-48B9-BF70-D5E4241EB207}" type="slidenum">
              <a:rPr lang="en-US" smtClean="0"/>
              <a:pPr/>
              <a:t>21</a:t>
            </a:fld>
            <a:endParaRPr lang="en-US" dirty="0"/>
          </a:p>
        </p:txBody>
      </p:sp>
      <p:pic>
        <p:nvPicPr>
          <p:cNvPr id="2050" name="Picture 2" descr="The image is labeled &quot;Exhibit 2-4.&quot; Included is a list of TA products and services and corresponding bars representing percentages that the TA&amp;D Program centers reported that demand exceeds center resources.  A note at the bottom reports that the question of whether demand exceeds resources was not asked for downloadable materials and listservs. The toal number of centers is equal to 27, and state deaf-blind grantees did not provide data for the table.  The source is Grantee Survey - Item II-8.  The products and services listed and corresponding percentages are as follows: Conducting trainings, 59%; Presentations at meetings organized by others, 44%; Organization of meetings or conferences, 30%; Consultation on data and related areas, 26%; Consultation on implementation or scaling up, 26%; Webinars, webcasts, web-based programs, 22%; Training materials, 19%; Practice guides or toolkits, 19%; Newsletters or briefs, 19%; Consultation on customer-developed products, 15%; Action, strategic, implementation or scaling up plans, 15%; Answers to questions (e.g. by e-mail or telephone), 15%; Consultation on model demonstration sites, 7%; and Communities of Practice, 4%.  " title="Bar graph showing technical assistance products and services for which demand exceeds center resources"/>
          <p:cNvPicPr>
            <a:picLocks noChangeAspect="1" noChangeArrowheads="1"/>
          </p:cNvPicPr>
          <p:nvPr/>
        </p:nvPicPr>
        <p:blipFill>
          <a:blip r:embed="rId3" cstate="print"/>
          <a:srcRect/>
          <a:stretch>
            <a:fillRect/>
          </a:stretch>
        </p:blipFill>
        <p:spPr bwMode="auto">
          <a:xfrm>
            <a:off x="0" y="0"/>
            <a:ext cx="9144000" cy="68142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8" name="Picture 3" descr="The logo shows a tree in the middle of a circle with the words &quot;Department of Education, United States of American&quot; written within the circle." title="Logo for U.S. Department of Education"/>
          <p:cNvPicPr>
            <a:picLocks noChangeAspect="1" noChangeArrowheads="1"/>
          </p:cNvPicPr>
          <p:nvPr/>
        </p:nvPicPr>
        <p:blipFill>
          <a:blip r:embed="rId3" cstate="print">
            <a:clrChange>
              <a:clrFrom>
                <a:srgbClr val="FF0000"/>
              </a:clrFrom>
              <a:clrTo>
                <a:srgbClr val="FF0000">
                  <a:alpha val="0"/>
                </a:srgbClr>
              </a:clrTo>
            </a:clrChange>
            <a:lum bright="66000" contrast="-60000"/>
          </a:blip>
          <a:srcRect/>
          <a:stretch>
            <a:fillRect/>
          </a:stretch>
        </p:blipFill>
        <p:spPr bwMode="auto">
          <a:xfrm>
            <a:off x="5577332" y="228600"/>
            <a:ext cx="3122168" cy="3200400"/>
          </a:xfrm>
          <a:prstGeom prst="rect">
            <a:avLst/>
          </a:prstGeom>
          <a:noFill/>
          <a:ln w="9525">
            <a:noFill/>
            <a:miter lim="800000"/>
            <a:headEnd/>
            <a:tailEnd/>
          </a:ln>
        </p:spPr>
      </p:pic>
      <p:sp>
        <p:nvSpPr>
          <p:cNvPr id="5" name="Title 4"/>
          <p:cNvSpPr>
            <a:spLocks noGrp="1"/>
          </p:cNvSpPr>
          <p:nvPr>
            <p:ph type="title"/>
          </p:nvPr>
        </p:nvSpPr>
        <p:spPr>
          <a:xfrm>
            <a:off x="381000" y="1066800"/>
            <a:ext cx="3962400" cy="4525962"/>
          </a:xfrm>
        </p:spPr>
        <p:txBody>
          <a:bodyPr>
            <a:normAutofit/>
          </a:bodyPr>
          <a:lstStyle/>
          <a:p>
            <a:r>
              <a:rPr lang="en-US" sz="4400" i="1" dirty="0">
                <a:latin typeface="Arial Narrow" pitchFamily="34" charset="0"/>
              </a:rPr>
              <a:t>Our Partnership is the Key to Successful Performance</a:t>
            </a:r>
            <a:br>
              <a:rPr lang="en-US" sz="4400" i="1" dirty="0">
                <a:latin typeface="Arial Narrow" pitchFamily="34" charset="0"/>
              </a:rPr>
            </a:br>
            <a:endParaRPr lang="en-US" dirty="0"/>
          </a:p>
        </p:txBody>
      </p:sp>
      <p:sp>
        <p:nvSpPr>
          <p:cNvPr id="36866" name="Slide Number Placeholder 3"/>
          <p:cNvSpPr>
            <a:spLocks noGrp="1"/>
          </p:cNvSpPr>
          <p:nvPr>
            <p:ph type="sldNum" sz="quarter" idx="12"/>
          </p:nvPr>
        </p:nvSpPr>
        <p:spPr/>
        <p:txBody>
          <a:bodyPr/>
          <a:lstStyle/>
          <a:p>
            <a:fld id="{741AD6D5-B4BA-4493-B643-3AC72EB6293F}" type="slidenum">
              <a:rPr lang="en-US" smtClean="0"/>
              <a:pPr/>
              <a:t>22</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7DE75194-AEC4-4C06-B778-924746C79049}" type="slidenum">
              <a:rPr lang="en-US"/>
              <a:pPr/>
              <a:t>3</a:t>
            </a:fld>
            <a:endParaRPr lang="en-US"/>
          </a:p>
        </p:txBody>
      </p:sp>
      <p:sp>
        <p:nvSpPr>
          <p:cNvPr id="6147" name="Rectangle 2"/>
          <p:cNvSpPr>
            <a:spLocks noGrp="1" noChangeArrowheads="1"/>
          </p:cNvSpPr>
          <p:nvPr>
            <p:ph type="title"/>
          </p:nvPr>
        </p:nvSpPr>
        <p:spPr>
          <a:xfrm>
            <a:off x="304800" y="0"/>
            <a:ext cx="8229600" cy="1143000"/>
          </a:xfrm>
        </p:spPr>
        <p:txBody>
          <a:bodyPr/>
          <a:lstStyle/>
          <a:p>
            <a:pPr eaLnBrk="1" hangingPunct="1"/>
            <a:r>
              <a:rPr lang="en-US" b="1" dirty="0" smtClean="0">
                <a:solidFill>
                  <a:schemeClr val="tx1"/>
                </a:solidFill>
                <a:effectLst/>
              </a:rPr>
              <a:t>Performance Measures</a:t>
            </a:r>
          </a:p>
        </p:txBody>
      </p:sp>
      <p:sp>
        <p:nvSpPr>
          <p:cNvPr id="6148" name="Rectangle 3"/>
          <p:cNvSpPr>
            <a:spLocks noGrp="1" noChangeArrowheads="1"/>
          </p:cNvSpPr>
          <p:nvPr>
            <p:ph type="body" idx="1"/>
          </p:nvPr>
        </p:nvSpPr>
        <p:spPr>
          <a:xfrm>
            <a:off x="457200" y="1143000"/>
            <a:ext cx="8229600" cy="4724400"/>
          </a:xfrm>
        </p:spPr>
        <p:txBody>
          <a:bodyPr/>
          <a:lstStyle/>
          <a:p>
            <a:pPr lvl="1">
              <a:buFont typeface="Wingdings" pitchFamily="2" charset="2"/>
              <a:buChar char="Ø"/>
            </a:pPr>
            <a:r>
              <a:rPr lang="en-US" sz="2500" dirty="0" smtClean="0">
                <a:cs typeface="Times New Roman" charset="0"/>
              </a:rPr>
              <a:t>OSEP reports progress on program performance measures annually to OMB and Congress</a:t>
            </a:r>
          </a:p>
          <a:p>
            <a:pPr marL="392113" lvl="1" indent="0">
              <a:buNone/>
            </a:pPr>
            <a:endParaRPr lang="en-US" sz="2500" u="sng" dirty="0" smtClean="0">
              <a:cs typeface="Times New Roman" charset="0"/>
            </a:endParaRPr>
          </a:p>
          <a:p>
            <a:pPr lvl="1">
              <a:buFont typeface="Wingdings" pitchFamily="2" charset="2"/>
              <a:buChar char="Ø"/>
            </a:pPr>
            <a:r>
              <a:rPr lang="en-US" sz="2500" dirty="0" smtClean="0"/>
              <a:t>This provides an aggregate picture of performance</a:t>
            </a:r>
          </a:p>
          <a:p>
            <a:pPr marL="392113" lvl="1" indent="0">
              <a:buNone/>
            </a:pPr>
            <a:endParaRPr lang="en-US" sz="2500" dirty="0" smtClean="0">
              <a:cs typeface="Times New Roman" charset="0"/>
            </a:endParaRPr>
          </a:p>
          <a:p>
            <a:pPr lvl="1">
              <a:buFont typeface="Wingdings" pitchFamily="2" charset="2"/>
              <a:buChar char="Ø"/>
            </a:pPr>
            <a:r>
              <a:rPr lang="en-US" sz="2500" dirty="0" smtClean="0">
                <a:cs typeface="Times New Roman" charset="0"/>
              </a:rPr>
              <a:t>Their review of our performance data affects the continued funding of IDEA Part D programs</a:t>
            </a:r>
          </a:p>
          <a:p>
            <a:pPr marL="392113" lvl="1" indent="0">
              <a:buNone/>
            </a:pPr>
            <a:endParaRPr lang="en-US" sz="2500" dirty="0" smtClean="0">
              <a:cs typeface="Times New Roman" charset="0"/>
            </a:endParaRPr>
          </a:p>
          <a:p>
            <a:pPr lvl="1">
              <a:buFont typeface="Wingdings" pitchFamily="2" charset="2"/>
              <a:buChar char="Ø"/>
            </a:pPr>
            <a:r>
              <a:rPr lang="en-US" sz="2500" dirty="0" smtClean="0">
                <a:cs typeface="Times New Roman" charset="0"/>
              </a:rPr>
              <a:t>OSEP uses the data to improve the TA&amp;D Program’s performance</a:t>
            </a:r>
          </a:p>
          <a:p>
            <a:pPr lvl="1"/>
            <a:endParaRPr lang="en-US" sz="2500" dirty="0" smtClean="0">
              <a:cs typeface="Times New Roman" charset="0"/>
            </a:endParaRPr>
          </a:p>
          <a:p>
            <a:pPr lvl="1" eaLnBrk="1" hangingPunct="1"/>
            <a:endParaRPr lang="en-US" b="1" dirty="0" smtClean="0">
              <a:cs typeface="Times New Roman" charset="0"/>
            </a:endParaRPr>
          </a:p>
          <a:p>
            <a:pPr eaLnBrk="1" hangingPunct="1">
              <a:buFont typeface="Wingdings" pitchFamily="2" charset="2"/>
              <a:buNone/>
            </a:pPr>
            <a:endParaRPr lang="en-US" b="1" dirty="0" smtClean="0">
              <a:latin typeface="Arial" charset="0"/>
              <a:cs typeface="Times New Roman" charset="0"/>
            </a:endParaRPr>
          </a:p>
          <a:p>
            <a:pPr eaLnBrk="1" hangingPunct="1">
              <a:buFont typeface="Wingdings" pitchFamily="2" charset="2"/>
              <a:buNone/>
            </a:pPr>
            <a:endParaRPr lang="en-US" b="1" dirty="0" smtClean="0">
              <a:latin typeface="Arial" charset="0"/>
              <a:cs typeface="Times New Roman" charset="0"/>
            </a:endParaRPr>
          </a:p>
          <a:p>
            <a:pPr eaLnBrk="1" hangingPunct="1"/>
            <a:endParaRPr lang="en-US" sz="2800" b="1" dirty="0" smtClean="0">
              <a:latin typeface="Arial" charset="0"/>
              <a:cs typeface="Times New Roman" charset="0"/>
            </a:endParaRPr>
          </a:p>
          <a:p>
            <a:pPr eaLnBrk="1" hangingPunct="1">
              <a:buFont typeface="Wingdings" pitchFamily="2" charset="2"/>
              <a:buNone/>
            </a:pPr>
            <a:endParaRPr lang="en-US" dirty="0" smtClean="0">
              <a:latin typeface="Arial" charset="0"/>
            </a:endParaRPr>
          </a:p>
        </p:txBody>
      </p:sp>
      <p:sp>
        <p:nvSpPr>
          <p:cNvPr id="5" name="Date Placeholder 1"/>
          <p:cNvSpPr>
            <a:spLocks noGrp="1"/>
          </p:cNvSpPr>
          <p:nvPr>
            <p:ph type="dt" sz="half" idx="10"/>
          </p:nvPr>
        </p:nvSpPr>
        <p:spPr>
          <a:xfrm>
            <a:off x="6727825" y="6408738"/>
            <a:ext cx="1919288" cy="365125"/>
          </a:xfrm>
        </p:spPr>
        <p:txBody>
          <a:bodyPr/>
          <a:lstStyle/>
          <a:p>
            <a:pPr lvl="0" algn="r">
              <a:defRPr/>
            </a:pPr>
            <a:r>
              <a:rPr lang="en-US" dirty="0">
                <a:solidFill>
                  <a:prstClr val="black"/>
                </a:solidFill>
              </a:rPr>
              <a:t>7/21/ 2014</a:t>
            </a:r>
          </a:p>
          <a:p>
            <a:pPr>
              <a:defRPr/>
            </a:pPr>
            <a:endParaRPr lang="en-US" dirty="0"/>
          </a:p>
        </p:txBody>
      </p:sp>
    </p:spTree>
    <p:extLst>
      <p:ext uri="{BB962C8B-B14F-4D97-AF65-F5344CB8AC3E}">
        <p14:creationId xmlns:p14="http://schemas.microsoft.com/office/powerpoint/2010/main" val="15542697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p:txBody>
          <a:bodyPr/>
          <a:lstStyle/>
          <a:p>
            <a:pPr>
              <a:buFont typeface="Wingdings" pitchFamily="2" charset="2"/>
              <a:buChar char="Ø"/>
            </a:pPr>
            <a:r>
              <a:rPr lang="en-US" dirty="0" smtClean="0"/>
              <a:t>Annual</a:t>
            </a:r>
          </a:p>
          <a:p>
            <a:pPr lvl="1">
              <a:buFont typeface="Courier New" pitchFamily="49" charset="0"/>
              <a:buChar char="o"/>
            </a:pPr>
            <a:r>
              <a:rPr lang="en-US" sz="2400" u="sng" dirty="0" smtClean="0"/>
              <a:t>Quality</a:t>
            </a:r>
            <a:r>
              <a:rPr lang="en-US" sz="2400" dirty="0" smtClean="0"/>
              <a:t> of New Service or New Product</a:t>
            </a:r>
          </a:p>
          <a:p>
            <a:pPr lvl="1">
              <a:buFont typeface="Courier New" pitchFamily="49" charset="0"/>
              <a:buChar char="o"/>
            </a:pPr>
            <a:r>
              <a:rPr lang="en-US" sz="2400" u="sng" dirty="0" smtClean="0"/>
              <a:t>Relevance</a:t>
            </a:r>
            <a:r>
              <a:rPr lang="en-US" sz="2400" dirty="0" smtClean="0"/>
              <a:t> of New Service or New Product</a:t>
            </a:r>
          </a:p>
          <a:p>
            <a:pPr lvl="1">
              <a:buFont typeface="Courier New" pitchFamily="49" charset="0"/>
              <a:buChar char="o"/>
            </a:pPr>
            <a:r>
              <a:rPr lang="en-US" sz="2400" u="sng" dirty="0" smtClean="0"/>
              <a:t>Usefulness</a:t>
            </a:r>
            <a:r>
              <a:rPr lang="en-US" sz="2400" dirty="0" smtClean="0"/>
              <a:t> of New Service or New Product</a:t>
            </a:r>
          </a:p>
          <a:p>
            <a:pPr lvl="1">
              <a:buFont typeface="Courier New" pitchFamily="49" charset="0"/>
              <a:buChar char="o"/>
            </a:pPr>
            <a:r>
              <a:rPr lang="en-US" sz="2400" dirty="0" smtClean="0">
                <a:solidFill>
                  <a:srgbClr val="0070C0"/>
                </a:solidFill>
              </a:rPr>
              <a:t>Federal Cost per unit of New Product or New Service (</a:t>
            </a:r>
            <a:r>
              <a:rPr lang="en-US" sz="2400" u="sng" dirty="0" smtClean="0">
                <a:solidFill>
                  <a:srgbClr val="0070C0"/>
                </a:solidFill>
              </a:rPr>
              <a:t>Efficiency</a:t>
            </a:r>
            <a:r>
              <a:rPr lang="en-US" sz="2400" dirty="0" smtClean="0">
                <a:solidFill>
                  <a:srgbClr val="0070C0"/>
                </a:solidFill>
              </a:rPr>
              <a:t>)</a:t>
            </a:r>
          </a:p>
          <a:p>
            <a:pPr lvl="1">
              <a:buFont typeface="Courier New" pitchFamily="49" charset="0"/>
              <a:buChar char="o"/>
            </a:pPr>
            <a:r>
              <a:rPr lang="en-US" sz="2400" dirty="0" smtClean="0">
                <a:solidFill>
                  <a:srgbClr val="0070C0"/>
                </a:solidFill>
              </a:rPr>
              <a:t>Meeting project benchmarks (</a:t>
            </a:r>
            <a:r>
              <a:rPr lang="en-US" sz="2400" u="sng" dirty="0" smtClean="0">
                <a:solidFill>
                  <a:srgbClr val="0070C0"/>
                </a:solidFill>
              </a:rPr>
              <a:t>Productivity</a:t>
            </a:r>
            <a:r>
              <a:rPr lang="en-US" sz="2400" dirty="0" smtClean="0">
                <a:solidFill>
                  <a:srgbClr val="0070C0"/>
                </a:solidFill>
              </a:rPr>
              <a:t>)</a:t>
            </a:r>
          </a:p>
          <a:p>
            <a:pPr lvl="1"/>
            <a:endParaRPr lang="en-US" dirty="0" smtClean="0"/>
          </a:p>
          <a:p>
            <a:pPr>
              <a:buFont typeface="Wingdings" pitchFamily="2" charset="2"/>
              <a:buChar char="Ø"/>
            </a:pPr>
            <a:r>
              <a:rPr lang="en-US" dirty="0" smtClean="0"/>
              <a:t>Long-term</a:t>
            </a:r>
          </a:p>
          <a:p>
            <a:pPr lvl="1">
              <a:buFont typeface="Courier New" pitchFamily="49" charset="0"/>
              <a:buChar char="o"/>
            </a:pPr>
            <a:r>
              <a:rPr lang="en-US" dirty="0" smtClean="0"/>
              <a:t>Implementation of evidence-based practices</a:t>
            </a:r>
          </a:p>
          <a:p>
            <a:pPr lvl="1">
              <a:buFont typeface="Courier New" pitchFamily="49" charset="0"/>
              <a:buChar char="o"/>
            </a:pPr>
            <a:r>
              <a:rPr lang="en-US" dirty="0" smtClean="0"/>
              <a:t>Promotion of effective models</a:t>
            </a:r>
          </a:p>
        </p:txBody>
      </p:sp>
      <p:sp>
        <p:nvSpPr>
          <p:cNvPr id="17411"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36D294E-080C-47AA-8CB6-46CC3CB648BA}" type="slidenum">
              <a:rPr lang="en-US"/>
              <a:pPr fontAlgn="base">
                <a:spcBef>
                  <a:spcPct val="0"/>
                </a:spcBef>
                <a:spcAft>
                  <a:spcPct val="0"/>
                </a:spcAft>
              </a:pPr>
              <a:t>4</a:t>
            </a:fld>
            <a:endParaRPr lang="en-US"/>
          </a:p>
        </p:txBody>
      </p:sp>
      <p:sp>
        <p:nvSpPr>
          <p:cNvPr id="5" name="Title 4"/>
          <p:cNvSpPr>
            <a:spLocks noGrp="1"/>
          </p:cNvSpPr>
          <p:nvPr>
            <p:ph type="title"/>
          </p:nvPr>
        </p:nvSpPr>
        <p:spPr/>
        <p:txBody>
          <a:bodyPr>
            <a:noAutofit/>
          </a:bodyPr>
          <a:lstStyle/>
          <a:p>
            <a:pPr fontAlgn="auto">
              <a:spcAft>
                <a:spcPts val="0"/>
              </a:spcAft>
              <a:defRPr/>
            </a:pPr>
            <a:r>
              <a:rPr lang="en-US" sz="3400" dirty="0" smtClean="0">
                <a:solidFill>
                  <a:schemeClr val="tx1"/>
                </a:solidFill>
                <a:effectLst/>
                <a:latin typeface="Arial" pitchFamily="34" charset="0"/>
                <a:cs typeface="Arial" pitchFamily="34" charset="0"/>
              </a:rPr>
              <a:t>TA&amp;D Program Performance Measures</a:t>
            </a:r>
            <a:endParaRPr lang="en-US" sz="3400" dirty="0">
              <a:solidFill>
                <a:schemeClr val="tx1"/>
              </a:solidFill>
              <a:effectLst/>
              <a:latin typeface="Arial" pitchFamily="34" charset="0"/>
              <a:cs typeface="Arial" pitchFamily="34" charset="0"/>
            </a:endParaRPr>
          </a:p>
        </p:txBody>
      </p:sp>
      <p:sp>
        <p:nvSpPr>
          <p:cNvPr id="2" name="Date Placeholder 1"/>
          <p:cNvSpPr>
            <a:spLocks noGrp="1"/>
          </p:cNvSpPr>
          <p:nvPr>
            <p:ph type="dt" sz="half" idx="10"/>
          </p:nvPr>
        </p:nvSpPr>
        <p:spPr/>
        <p:txBody>
          <a:bodyPr/>
          <a:lstStyle/>
          <a:p>
            <a:pPr lvl="0" algn="r">
              <a:defRPr/>
            </a:pPr>
            <a:r>
              <a:rPr lang="en-US" dirty="0">
                <a:solidFill>
                  <a:prstClr val="black"/>
                </a:solidFill>
              </a:rPr>
              <a:t>7/21/ 2014</a:t>
            </a:r>
          </a:p>
          <a:p>
            <a:pPr>
              <a:defRPr/>
            </a:pPr>
            <a:endParaRPr lang="en-US" dirty="0"/>
          </a:p>
        </p:txBody>
      </p:sp>
    </p:spTree>
    <p:extLst>
      <p:ext uri="{BB962C8B-B14F-4D97-AF65-F5344CB8AC3E}">
        <p14:creationId xmlns:p14="http://schemas.microsoft.com/office/powerpoint/2010/main" val="3838440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486400"/>
          </a:xfrm>
        </p:spPr>
        <p:txBody>
          <a:bodyPr/>
          <a:lstStyle/>
          <a:p>
            <a:pPr>
              <a:buFont typeface="Wingdings" pitchFamily="2" charset="2"/>
              <a:buChar char="Ø"/>
            </a:pPr>
            <a:r>
              <a:rPr lang="en-US" sz="2800" dirty="0" smtClean="0"/>
              <a:t>Scientific Review Panel</a:t>
            </a:r>
          </a:p>
          <a:p>
            <a:pPr lvl="1">
              <a:buFont typeface="Courier New" pitchFamily="49" charset="0"/>
              <a:buChar char="o"/>
            </a:pPr>
            <a:r>
              <a:rPr lang="en-US" sz="2400" dirty="0" smtClean="0"/>
              <a:t>Panel receives the New Product and New Service Description Guides as well as electronic copies of the product and supporting materials for services</a:t>
            </a:r>
          </a:p>
          <a:p>
            <a:pPr lvl="1">
              <a:buFont typeface="Courier New" pitchFamily="49" charset="0"/>
              <a:buChar char="o"/>
            </a:pPr>
            <a:r>
              <a:rPr lang="en-US" sz="2400" dirty="0" smtClean="0"/>
              <a:t>Rates the quality of evidence-based products and services</a:t>
            </a:r>
          </a:p>
          <a:p>
            <a:pPr lvl="1"/>
            <a:endParaRPr lang="en-US" sz="2400" dirty="0" smtClean="0"/>
          </a:p>
          <a:p>
            <a:pPr>
              <a:buFont typeface="Wingdings" pitchFamily="2" charset="2"/>
              <a:buChar char="Ø"/>
            </a:pPr>
            <a:r>
              <a:rPr lang="en-US" sz="2800" dirty="0" smtClean="0"/>
              <a:t>Stakeholder Review Panel</a:t>
            </a:r>
          </a:p>
          <a:p>
            <a:pPr lvl="1">
              <a:buFont typeface="Courier New" pitchFamily="49" charset="0"/>
              <a:buChar char="o"/>
            </a:pPr>
            <a:r>
              <a:rPr lang="en-US" sz="2400" dirty="0" smtClean="0"/>
              <a:t>Panel receives the </a:t>
            </a:r>
            <a:r>
              <a:rPr lang="en-US" sz="2400" dirty="0"/>
              <a:t>New Product and New Service Description </a:t>
            </a:r>
            <a:r>
              <a:rPr lang="en-US" sz="2400" dirty="0" smtClean="0"/>
              <a:t>Guides as well as electronic copies of the product and supporting materials for services</a:t>
            </a:r>
          </a:p>
          <a:p>
            <a:pPr lvl="1">
              <a:buFont typeface="Courier New" pitchFamily="49" charset="0"/>
              <a:buChar char="o"/>
            </a:pPr>
            <a:r>
              <a:rPr lang="en-US" sz="2400" dirty="0" smtClean="0"/>
              <a:t>Rates the quality of policy-related products and services and the relevance and usefulness of all products and services</a:t>
            </a:r>
          </a:p>
        </p:txBody>
      </p:sp>
      <p:sp>
        <p:nvSpPr>
          <p:cNvPr id="3" name="Title 2"/>
          <p:cNvSpPr>
            <a:spLocks noGrp="1"/>
          </p:cNvSpPr>
          <p:nvPr>
            <p:ph type="title"/>
          </p:nvPr>
        </p:nvSpPr>
        <p:spPr>
          <a:xfrm>
            <a:off x="304800" y="304800"/>
            <a:ext cx="8229600" cy="868362"/>
          </a:xfrm>
        </p:spPr>
        <p:txBody>
          <a:bodyPr/>
          <a:lstStyle/>
          <a:p>
            <a:r>
              <a:rPr lang="en-US" dirty="0" smtClean="0">
                <a:solidFill>
                  <a:schemeClr val="tx1"/>
                </a:solidFill>
                <a:effectLst/>
                <a:latin typeface="Arial" pitchFamily="34" charset="0"/>
                <a:cs typeface="Arial" pitchFamily="34" charset="0"/>
              </a:rPr>
              <a:t>Review for Annual Measures</a:t>
            </a:r>
            <a:endParaRPr lang="en-US" dirty="0">
              <a:solidFill>
                <a:schemeClr val="tx1"/>
              </a:solidFill>
              <a:effectLst/>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E46DAA8E-05CF-4F43-920D-1AC5719D1E20}" type="slidenum">
              <a:rPr lang="en-US" smtClean="0"/>
              <a:pPr>
                <a:defRPr/>
              </a:pPr>
              <a:t>5</a:t>
            </a:fld>
            <a:endParaRPr lang="en-US" dirty="0"/>
          </a:p>
        </p:txBody>
      </p:sp>
      <p:sp>
        <p:nvSpPr>
          <p:cNvPr id="6" name="Date Placeholder 1"/>
          <p:cNvSpPr>
            <a:spLocks noGrp="1"/>
          </p:cNvSpPr>
          <p:nvPr>
            <p:ph type="dt" sz="half" idx="10"/>
          </p:nvPr>
        </p:nvSpPr>
        <p:spPr/>
        <p:txBody>
          <a:bodyPr/>
          <a:lstStyle/>
          <a:p>
            <a:pPr lvl="0" algn="r">
              <a:defRPr/>
            </a:pPr>
            <a:r>
              <a:rPr lang="en-US" dirty="0">
                <a:solidFill>
                  <a:prstClr val="black"/>
                </a:solidFill>
              </a:rPr>
              <a:t>7/21/ 2014</a:t>
            </a:r>
          </a:p>
          <a:p>
            <a:pPr>
              <a:defRPr/>
            </a:pPr>
            <a:endParaRPr lang="en-US" dirty="0"/>
          </a:p>
        </p:txBody>
      </p:sp>
    </p:spTree>
    <p:extLst>
      <p:ext uri="{BB962C8B-B14F-4D97-AF65-F5344CB8AC3E}">
        <p14:creationId xmlns:p14="http://schemas.microsoft.com/office/powerpoint/2010/main" val="2425545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F8916F6-54B2-4EF8-9AC2-92EAF8E926DA}" type="slidenum">
              <a:rPr lang="en-US"/>
              <a:pPr fontAlgn="base">
                <a:spcBef>
                  <a:spcPct val="0"/>
                </a:spcBef>
                <a:spcAft>
                  <a:spcPct val="0"/>
                </a:spcAft>
              </a:pPr>
              <a:t>6</a:t>
            </a:fld>
            <a:endParaRPr lang="en-US"/>
          </a:p>
        </p:txBody>
      </p:sp>
      <p:sp>
        <p:nvSpPr>
          <p:cNvPr id="365570" name="Rectangle 2"/>
          <p:cNvSpPr>
            <a:spLocks noGrp="1" noChangeArrowheads="1"/>
          </p:cNvSpPr>
          <p:nvPr>
            <p:ph type="title"/>
          </p:nvPr>
        </p:nvSpPr>
        <p:spPr/>
        <p:txBody>
          <a:bodyPr>
            <a:normAutofit fontScale="90000"/>
          </a:bodyPr>
          <a:lstStyle/>
          <a:p>
            <a:pPr algn="ctr" fontAlgn="auto">
              <a:spcAft>
                <a:spcPts val="0"/>
              </a:spcAft>
              <a:defRPr/>
            </a:pPr>
            <a:r>
              <a:rPr lang="en-US" sz="4000" dirty="0">
                <a:solidFill>
                  <a:schemeClr val="tx1"/>
                </a:solidFill>
                <a:effectLst/>
                <a:latin typeface="Arial" pitchFamily="34" charset="0"/>
                <a:cs typeface="Arial" pitchFamily="34" charset="0"/>
              </a:rPr>
              <a:t>How is </a:t>
            </a:r>
            <a:r>
              <a:rPr lang="en-US" sz="4000" u="sng" dirty="0">
                <a:solidFill>
                  <a:schemeClr val="tx1"/>
                </a:solidFill>
                <a:effectLst/>
                <a:latin typeface="Arial" pitchFamily="34" charset="0"/>
                <a:cs typeface="Arial" pitchFamily="34" charset="0"/>
              </a:rPr>
              <a:t>Quality</a:t>
            </a:r>
            <a:r>
              <a:rPr lang="en-US" sz="4000" dirty="0">
                <a:solidFill>
                  <a:schemeClr val="tx1"/>
                </a:solidFill>
                <a:effectLst/>
                <a:latin typeface="Arial" pitchFamily="34" charset="0"/>
                <a:cs typeface="Arial" pitchFamily="34" charset="0"/>
              </a:rPr>
              <a:t> Rated </a:t>
            </a:r>
            <a:r>
              <a:rPr lang="en-US" sz="4000" dirty="0" smtClean="0">
                <a:solidFill>
                  <a:schemeClr val="tx1"/>
                </a:solidFill>
                <a:effectLst/>
                <a:latin typeface="Arial" pitchFamily="34" charset="0"/>
                <a:cs typeface="Arial" pitchFamily="34" charset="0"/>
              </a:rPr>
              <a:t>by the </a:t>
            </a:r>
            <a:r>
              <a:rPr lang="en-US" sz="4000" dirty="0">
                <a:solidFill>
                  <a:schemeClr val="tx1"/>
                </a:solidFill>
                <a:effectLst/>
                <a:latin typeface="Arial" pitchFamily="34" charset="0"/>
                <a:cs typeface="Arial" pitchFamily="34" charset="0"/>
              </a:rPr>
              <a:t>Panel?</a:t>
            </a:r>
          </a:p>
        </p:txBody>
      </p:sp>
      <p:sp>
        <p:nvSpPr>
          <p:cNvPr id="365571" name="Rectangle 3"/>
          <p:cNvSpPr>
            <a:spLocks noGrp="1" noChangeArrowheads="1"/>
          </p:cNvSpPr>
          <p:nvPr>
            <p:ph type="body" idx="1"/>
          </p:nvPr>
        </p:nvSpPr>
        <p:spPr/>
        <p:txBody>
          <a:bodyPr>
            <a:normAutofit fontScale="85000" lnSpcReduction="20000"/>
          </a:bodyPr>
          <a:lstStyle/>
          <a:p>
            <a:pPr marL="365760" indent="-256032" fontAlgn="auto">
              <a:spcAft>
                <a:spcPts val="0"/>
              </a:spcAft>
              <a:buFont typeface="Wingdings 3"/>
              <a:buNone/>
              <a:defRPr/>
            </a:pPr>
            <a:r>
              <a:rPr lang="en-US" u="sng" dirty="0" smtClean="0"/>
              <a:t>Annual Measure</a:t>
            </a:r>
          </a:p>
          <a:p>
            <a:pPr marL="621792" lvl="1" fontAlgn="auto">
              <a:spcBef>
                <a:spcPts val="324"/>
              </a:spcBef>
              <a:spcAft>
                <a:spcPts val="0"/>
              </a:spcAft>
              <a:buNone/>
              <a:defRPr/>
            </a:pPr>
            <a:r>
              <a:rPr lang="en-US" dirty="0" smtClean="0"/>
              <a:t>	Percentage of Special Education Technical Assistance and Dissemination (TA&amp;D) Products and services deemed to be of high </a:t>
            </a:r>
            <a:r>
              <a:rPr lang="en-US" b="1" u="sng" dirty="0" smtClean="0"/>
              <a:t>quality</a:t>
            </a:r>
            <a:r>
              <a:rPr lang="en-US" dirty="0" smtClean="0"/>
              <a:t> by an independent (Scientific) review panel</a:t>
            </a:r>
            <a:r>
              <a:rPr lang="en-US" sz="2400" b="1" dirty="0" smtClean="0"/>
              <a:t>.</a:t>
            </a:r>
          </a:p>
          <a:p>
            <a:pPr marL="365760" indent="-256032" fontAlgn="auto">
              <a:spcAft>
                <a:spcPts val="0"/>
              </a:spcAft>
              <a:buFont typeface="Wingdings 3"/>
              <a:buNone/>
              <a:defRPr/>
            </a:pPr>
            <a:endParaRPr lang="en-US" u="sng" dirty="0" smtClean="0"/>
          </a:p>
          <a:p>
            <a:pPr marL="566928" indent="-457200" fontAlgn="auto">
              <a:spcAft>
                <a:spcPts val="0"/>
              </a:spcAft>
              <a:buFont typeface="Wingdings" pitchFamily="2" charset="2"/>
              <a:buChar char="Ø"/>
              <a:defRPr/>
            </a:pPr>
            <a:r>
              <a:rPr lang="en-US" u="sng" dirty="0" smtClean="0"/>
              <a:t>Substance</a:t>
            </a:r>
            <a:r>
              <a:rPr lang="en-US" dirty="0"/>
              <a:t>:</a:t>
            </a:r>
          </a:p>
          <a:p>
            <a:pPr marL="736092" lvl="1" indent="-342900" fontAlgn="auto">
              <a:spcBef>
                <a:spcPts val="324"/>
              </a:spcBef>
              <a:spcAft>
                <a:spcPts val="0"/>
              </a:spcAft>
              <a:buFont typeface="Courier New" pitchFamily="49" charset="0"/>
              <a:buChar char="o"/>
              <a:defRPr/>
            </a:pPr>
            <a:r>
              <a:rPr lang="en-US" dirty="0"/>
              <a:t>Does the product content or the content delivered through the service reflect evidence of conceptual soundness and quality, grounded in recent scientific evidence, legislation, policy, or accepted professional practice? </a:t>
            </a:r>
            <a:endParaRPr lang="en-US" dirty="0" smtClean="0"/>
          </a:p>
          <a:p>
            <a:pPr marL="567816" indent="-457200" fontAlgn="auto">
              <a:spcBef>
                <a:spcPts val="324"/>
              </a:spcBef>
              <a:spcAft>
                <a:spcPts val="0"/>
              </a:spcAft>
              <a:buFont typeface="Wingdings" pitchFamily="2" charset="2"/>
              <a:buChar char="Ø"/>
              <a:defRPr/>
            </a:pPr>
            <a:r>
              <a:rPr lang="en-US" u="sng" dirty="0" smtClean="0"/>
              <a:t>Communication</a:t>
            </a:r>
            <a:r>
              <a:rPr lang="en-US" dirty="0"/>
              <a:t>:</a:t>
            </a:r>
          </a:p>
          <a:p>
            <a:pPr marL="736092" lvl="1" indent="-342900" fontAlgn="auto">
              <a:spcBef>
                <a:spcPts val="324"/>
              </a:spcBef>
              <a:spcAft>
                <a:spcPts val="0"/>
              </a:spcAft>
              <a:buFont typeface="Courier New" pitchFamily="49" charset="0"/>
              <a:buChar char="o"/>
              <a:defRPr/>
            </a:pPr>
            <a:r>
              <a:rPr lang="en-US" dirty="0"/>
              <a:t>Is the product content or the content delivered through the service presented in such a way so as to be clearly understood, as evidenced by being well-organized, free of editorial errors and appropriately formatted? </a:t>
            </a:r>
          </a:p>
        </p:txBody>
      </p:sp>
      <p:sp>
        <p:nvSpPr>
          <p:cNvPr id="6" name="Date Placeholder 1"/>
          <p:cNvSpPr>
            <a:spLocks noGrp="1"/>
          </p:cNvSpPr>
          <p:nvPr>
            <p:ph type="dt" sz="half" idx="10"/>
          </p:nvPr>
        </p:nvSpPr>
        <p:spPr/>
        <p:txBody>
          <a:bodyPr/>
          <a:lstStyle/>
          <a:p>
            <a:pPr lvl="0" algn="r">
              <a:defRPr/>
            </a:pPr>
            <a:r>
              <a:rPr lang="en-US" dirty="0">
                <a:solidFill>
                  <a:prstClr val="black"/>
                </a:solidFill>
              </a:rPr>
              <a:t>7/21/ 2014</a:t>
            </a:r>
          </a:p>
          <a:p>
            <a:pPr>
              <a:defRPr/>
            </a:pPr>
            <a:endParaRPr lang="en-US" dirty="0"/>
          </a:p>
        </p:txBody>
      </p:sp>
    </p:spTree>
    <p:extLst>
      <p:ext uri="{BB962C8B-B14F-4D97-AF65-F5344CB8AC3E}">
        <p14:creationId xmlns:p14="http://schemas.microsoft.com/office/powerpoint/2010/main" val="122010166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853B12A-F330-4FA9-9737-A54107DD547F}" type="slidenum">
              <a:rPr lang="en-US"/>
              <a:pPr fontAlgn="base">
                <a:spcBef>
                  <a:spcPct val="0"/>
                </a:spcBef>
                <a:spcAft>
                  <a:spcPct val="0"/>
                </a:spcAft>
              </a:pPr>
              <a:t>7</a:t>
            </a:fld>
            <a:endParaRPr lang="en-US"/>
          </a:p>
        </p:txBody>
      </p:sp>
      <p:sp>
        <p:nvSpPr>
          <p:cNvPr id="367618" name="Rectangle 2"/>
          <p:cNvSpPr>
            <a:spLocks noGrp="1" noChangeArrowheads="1"/>
          </p:cNvSpPr>
          <p:nvPr>
            <p:ph type="title"/>
          </p:nvPr>
        </p:nvSpPr>
        <p:spPr/>
        <p:txBody>
          <a:bodyPr>
            <a:normAutofit/>
          </a:bodyPr>
          <a:lstStyle/>
          <a:p>
            <a:pPr algn="ctr" fontAlgn="auto">
              <a:spcAft>
                <a:spcPts val="0"/>
              </a:spcAft>
              <a:defRPr/>
            </a:pPr>
            <a:r>
              <a:rPr lang="en-US" sz="3400" dirty="0">
                <a:solidFill>
                  <a:schemeClr val="tx1"/>
                </a:solidFill>
                <a:effectLst/>
                <a:latin typeface="Arial" pitchFamily="34" charset="0"/>
                <a:cs typeface="Arial" pitchFamily="34" charset="0"/>
              </a:rPr>
              <a:t>How is </a:t>
            </a:r>
            <a:r>
              <a:rPr lang="en-US" sz="3400" u="sng" dirty="0">
                <a:solidFill>
                  <a:schemeClr val="tx1"/>
                </a:solidFill>
                <a:effectLst/>
                <a:latin typeface="Arial" pitchFamily="34" charset="0"/>
                <a:cs typeface="Arial" pitchFamily="34" charset="0"/>
              </a:rPr>
              <a:t>Relevance</a:t>
            </a:r>
            <a:r>
              <a:rPr lang="en-US" sz="3400" dirty="0">
                <a:solidFill>
                  <a:schemeClr val="tx1"/>
                </a:solidFill>
                <a:effectLst/>
                <a:latin typeface="Arial" pitchFamily="34" charset="0"/>
                <a:cs typeface="Arial" pitchFamily="34" charset="0"/>
              </a:rPr>
              <a:t> Rated by the Panel?</a:t>
            </a:r>
          </a:p>
        </p:txBody>
      </p:sp>
      <p:sp>
        <p:nvSpPr>
          <p:cNvPr id="367619" name="Rectangle 3"/>
          <p:cNvSpPr>
            <a:spLocks noGrp="1" noChangeArrowheads="1"/>
          </p:cNvSpPr>
          <p:nvPr>
            <p:ph type="body" idx="1"/>
          </p:nvPr>
        </p:nvSpPr>
        <p:spPr>
          <a:xfrm>
            <a:off x="457200" y="1481138"/>
            <a:ext cx="8229600" cy="4919662"/>
          </a:xfrm>
        </p:spPr>
        <p:txBody>
          <a:bodyPr>
            <a:normAutofit fontScale="62500" lnSpcReduction="20000"/>
          </a:bodyPr>
          <a:lstStyle/>
          <a:p>
            <a:pPr marL="365760" indent="-256032" fontAlgn="auto">
              <a:spcAft>
                <a:spcPts val="0"/>
              </a:spcAft>
              <a:buFont typeface="Wingdings 3"/>
              <a:buNone/>
              <a:defRPr/>
            </a:pPr>
            <a:r>
              <a:rPr lang="en-US" sz="3800" u="sng" dirty="0" smtClean="0"/>
              <a:t>Annual Measure</a:t>
            </a:r>
          </a:p>
          <a:p>
            <a:pPr marL="621792" lvl="1" fontAlgn="auto">
              <a:spcBef>
                <a:spcPts val="324"/>
              </a:spcBef>
              <a:spcAft>
                <a:spcPts val="0"/>
              </a:spcAft>
              <a:buNone/>
              <a:defRPr/>
            </a:pPr>
            <a:r>
              <a:rPr lang="en-US" sz="2500" dirty="0" smtClean="0"/>
              <a:t>	</a:t>
            </a:r>
            <a:r>
              <a:rPr lang="en-US" sz="3200" dirty="0" smtClean="0"/>
              <a:t>Percentage of Special Education Technical Assistance and Dissemination (TA&amp;D) Products and services deemed to be of </a:t>
            </a:r>
            <a:r>
              <a:rPr lang="en-US" sz="3200" b="1" u="sng" dirty="0" smtClean="0"/>
              <a:t>high</a:t>
            </a:r>
            <a:r>
              <a:rPr lang="en-US" sz="3200" b="1" dirty="0" smtClean="0"/>
              <a:t> </a:t>
            </a:r>
            <a:r>
              <a:rPr lang="en-US" sz="3200" b="1" u="sng" dirty="0" smtClean="0"/>
              <a:t>relevance</a:t>
            </a:r>
            <a:r>
              <a:rPr lang="en-US" sz="3200" b="1" dirty="0" smtClean="0"/>
              <a:t> </a:t>
            </a:r>
            <a:r>
              <a:rPr lang="en-US" sz="3200" dirty="0" smtClean="0"/>
              <a:t>by an independent (Stakeholder) review panel.</a:t>
            </a:r>
            <a:endParaRPr lang="en-US" sz="3200" b="1" dirty="0" smtClean="0"/>
          </a:p>
          <a:p>
            <a:pPr marL="365760" indent="-256032" fontAlgn="auto">
              <a:spcAft>
                <a:spcPts val="0"/>
              </a:spcAft>
              <a:buFont typeface="Wingdings 3"/>
              <a:buNone/>
              <a:defRPr/>
            </a:pPr>
            <a:endParaRPr lang="en-US" sz="3800" u="sng" dirty="0" smtClean="0"/>
          </a:p>
          <a:p>
            <a:pPr marL="566928" indent="-457200" fontAlgn="auto">
              <a:spcAft>
                <a:spcPts val="0"/>
              </a:spcAft>
              <a:buFont typeface="Wingdings" pitchFamily="2" charset="2"/>
              <a:buChar char="Ø"/>
              <a:defRPr/>
            </a:pPr>
            <a:r>
              <a:rPr lang="en-US" sz="3800" u="sng" dirty="0" smtClean="0"/>
              <a:t>Need</a:t>
            </a:r>
            <a:r>
              <a:rPr lang="en-US" sz="3800" dirty="0"/>
              <a:t>:</a:t>
            </a:r>
          </a:p>
          <a:p>
            <a:pPr marL="736092" lvl="1" indent="-342900" fontAlgn="auto">
              <a:spcBef>
                <a:spcPts val="324"/>
              </a:spcBef>
              <a:spcAft>
                <a:spcPts val="0"/>
              </a:spcAft>
              <a:buFont typeface="Courier New" pitchFamily="49" charset="0"/>
              <a:buChar char="o"/>
              <a:defRPr/>
            </a:pPr>
            <a:r>
              <a:rPr lang="en-US" sz="3200" dirty="0"/>
              <a:t>Does the product content or the content delivered through the service attempt to solve an important problem or deal with a critical issue? </a:t>
            </a:r>
            <a:endParaRPr lang="en-US" sz="3200" dirty="0" smtClean="0"/>
          </a:p>
          <a:p>
            <a:pPr marL="567816" indent="-457200" fontAlgn="auto">
              <a:spcBef>
                <a:spcPts val="324"/>
              </a:spcBef>
              <a:spcAft>
                <a:spcPts val="0"/>
              </a:spcAft>
              <a:buFont typeface="Wingdings" pitchFamily="2" charset="2"/>
              <a:buChar char="Ø"/>
              <a:defRPr/>
            </a:pPr>
            <a:r>
              <a:rPr lang="en-US" sz="3800" u="sng" dirty="0" smtClean="0"/>
              <a:t>Pertinence</a:t>
            </a:r>
            <a:r>
              <a:rPr lang="en-US" sz="3800" dirty="0"/>
              <a:t>:</a:t>
            </a:r>
          </a:p>
          <a:p>
            <a:pPr marL="736092" lvl="1" indent="-342900" fontAlgn="auto">
              <a:spcBef>
                <a:spcPts val="324"/>
              </a:spcBef>
              <a:spcAft>
                <a:spcPts val="0"/>
              </a:spcAft>
              <a:buFont typeface="Courier New" pitchFamily="49" charset="0"/>
              <a:buChar char="o"/>
              <a:defRPr/>
            </a:pPr>
            <a:r>
              <a:rPr lang="en-US" sz="3200" dirty="0"/>
              <a:t>Does the product content or the content delivered through the service address a problem or issue recognized as important by the target audience(s)? </a:t>
            </a:r>
          </a:p>
          <a:p>
            <a:pPr marL="567816" indent="-457200" fontAlgn="auto">
              <a:spcBef>
                <a:spcPts val="324"/>
              </a:spcBef>
              <a:spcAft>
                <a:spcPts val="0"/>
              </a:spcAft>
              <a:buFont typeface="Wingdings" pitchFamily="2" charset="2"/>
              <a:buChar char="Ø"/>
              <a:defRPr/>
            </a:pPr>
            <a:r>
              <a:rPr lang="en-US" sz="3800" u="sng" dirty="0" smtClean="0"/>
              <a:t>Reach</a:t>
            </a:r>
            <a:r>
              <a:rPr lang="en-US" sz="3800" u="sng" dirty="0"/>
              <a:t>:</a:t>
            </a:r>
          </a:p>
          <a:p>
            <a:pPr marL="736092" lvl="1" indent="-342900" fontAlgn="auto">
              <a:spcBef>
                <a:spcPts val="324"/>
              </a:spcBef>
              <a:spcAft>
                <a:spcPts val="0"/>
              </a:spcAft>
              <a:buFont typeface="Courier New" pitchFamily="49" charset="0"/>
              <a:buChar char="o"/>
              <a:defRPr/>
            </a:pPr>
            <a:r>
              <a:rPr lang="en-US" sz="3200" dirty="0"/>
              <a:t>To what extent is the product content or the content delivered through the  service applicable to diverse segments of the target audience(s)? </a:t>
            </a:r>
          </a:p>
        </p:txBody>
      </p:sp>
      <p:sp>
        <p:nvSpPr>
          <p:cNvPr id="6" name="Date Placeholder 1"/>
          <p:cNvSpPr>
            <a:spLocks noGrp="1"/>
          </p:cNvSpPr>
          <p:nvPr>
            <p:ph type="dt" sz="half" idx="10"/>
          </p:nvPr>
        </p:nvSpPr>
        <p:spPr/>
        <p:txBody>
          <a:bodyPr/>
          <a:lstStyle/>
          <a:p>
            <a:pPr lvl="0" algn="r">
              <a:defRPr/>
            </a:pPr>
            <a:r>
              <a:rPr lang="en-US" dirty="0">
                <a:solidFill>
                  <a:prstClr val="black"/>
                </a:solidFill>
              </a:rPr>
              <a:t>7/21/ 2014</a:t>
            </a:r>
          </a:p>
          <a:p>
            <a:pPr>
              <a:defRPr/>
            </a:pPr>
            <a:endParaRPr lang="en-US" dirty="0"/>
          </a:p>
        </p:txBody>
      </p:sp>
    </p:spTree>
    <p:extLst>
      <p:ext uri="{BB962C8B-B14F-4D97-AF65-F5344CB8AC3E}">
        <p14:creationId xmlns:p14="http://schemas.microsoft.com/office/powerpoint/2010/main" val="181754031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2CB2C1D-2727-4ED8-B118-9264C8EC8B31}" type="slidenum">
              <a:rPr lang="en-US"/>
              <a:pPr fontAlgn="base">
                <a:spcBef>
                  <a:spcPct val="0"/>
                </a:spcBef>
                <a:spcAft>
                  <a:spcPct val="0"/>
                </a:spcAft>
              </a:pPr>
              <a:t>8</a:t>
            </a:fld>
            <a:endParaRPr lang="en-US"/>
          </a:p>
        </p:txBody>
      </p:sp>
      <p:sp>
        <p:nvSpPr>
          <p:cNvPr id="369666" name="Rectangle 2"/>
          <p:cNvSpPr>
            <a:spLocks noGrp="1" noChangeArrowheads="1"/>
          </p:cNvSpPr>
          <p:nvPr>
            <p:ph type="title"/>
          </p:nvPr>
        </p:nvSpPr>
        <p:spPr>
          <a:xfrm>
            <a:off x="304800" y="152400"/>
            <a:ext cx="8229600" cy="762000"/>
          </a:xfrm>
        </p:spPr>
        <p:txBody>
          <a:bodyPr>
            <a:normAutofit/>
          </a:bodyPr>
          <a:lstStyle/>
          <a:p>
            <a:pPr algn="ctr" fontAlgn="auto">
              <a:spcAft>
                <a:spcPts val="0"/>
              </a:spcAft>
              <a:defRPr/>
            </a:pPr>
            <a:r>
              <a:rPr lang="en-US" sz="3200" dirty="0" smtClean="0">
                <a:solidFill>
                  <a:schemeClr val="tx1"/>
                </a:solidFill>
                <a:effectLst/>
                <a:latin typeface="Arial" pitchFamily="34" charset="0"/>
                <a:cs typeface="Arial" pitchFamily="34" charset="0"/>
              </a:rPr>
              <a:t>How </a:t>
            </a:r>
            <a:r>
              <a:rPr lang="en-US" sz="3200" dirty="0">
                <a:solidFill>
                  <a:schemeClr val="tx1"/>
                </a:solidFill>
                <a:effectLst/>
                <a:latin typeface="Arial" pitchFamily="34" charset="0"/>
                <a:cs typeface="Arial" pitchFamily="34" charset="0"/>
              </a:rPr>
              <a:t>is </a:t>
            </a:r>
            <a:r>
              <a:rPr lang="en-US" sz="3200" u="sng" dirty="0">
                <a:solidFill>
                  <a:schemeClr val="tx1"/>
                </a:solidFill>
                <a:effectLst/>
                <a:latin typeface="Arial" pitchFamily="34" charset="0"/>
                <a:cs typeface="Arial" pitchFamily="34" charset="0"/>
              </a:rPr>
              <a:t>Usefulness</a:t>
            </a:r>
            <a:r>
              <a:rPr lang="en-US" sz="3200" dirty="0">
                <a:solidFill>
                  <a:schemeClr val="tx1"/>
                </a:solidFill>
                <a:effectLst/>
                <a:latin typeface="Arial" pitchFamily="34" charset="0"/>
                <a:cs typeface="Arial" pitchFamily="34" charset="0"/>
              </a:rPr>
              <a:t> Rated by the Panel?</a:t>
            </a:r>
          </a:p>
        </p:txBody>
      </p:sp>
      <p:sp>
        <p:nvSpPr>
          <p:cNvPr id="369667" name="Rectangle 3"/>
          <p:cNvSpPr>
            <a:spLocks noGrp="1" noChangeArrowheads="1"/>
          </p:cNvSpPr>
          <p:nvPr>
            <p:ph type="body" idx="1"/>
          </p:nvPr>
        </p:nvSpPr>
        <p:spPr>
          <a:xfrm>
            <a:off x="457200" y="914400"/>
            <a:ext cx="8229600" cy="5486400"/>
          </a:xfrm>
        </p:spPr>
        <p:txBody>
          <a:bodyPr>
            <a:normAutofit fontScale="85000" lnSpcReduction="20000"/>
          </a:bodyPr>
          <a:lstStyle/>
          <a:p>
            <a:pPr marL="365760" indent="-256032" fontAlgn="auto">
              <a:spcAft>
                <a:spcPts val="0"/>
              </a:spcAft>
              <a:buFont typeface="Wingdings 3"/>
              <a:buNone/>
              <a:defRPr/>
            </a:pPr>
            <a:r>
              <a:rPr lang="en-US" u="sng" dirty="0" smtClean="0"/>
              <a:t>Annual Measure</a:t>
            </a:r>
          </a:p>
          <a:p>
            <a:pPr marL="621792" lvl="1" fontAlgn="auto">
              <a:spcBef>
                <a:spcPts val="324"/>
              </a:spcBef>
              <a:spcAft>
                <a:spcPts val="0"/>
              </a:spcAft>
              <a:buNone/>
              <a:defRPr/>
            </a:pPr>
            <a:r>
              <a:rPr lang="en-US" sz="2500" dirty="0" smtClean="0"/>
              <a:t>	Percentage of Special Education Technical Assistance and Dissemination (TA&amp;D) Products and services deemed to be </a:t>
            </a:r>
            <a:r>
              <a:rPr lang="en-US" sz="2500" b="1" u="sng" dirty="0" smtClean="0"/>
              <a:t>useful</a:t>
            </a:r>
            <a:r>
              <a:rPr lang="en-US" sz="2500" b="1" dirty="0" smtClean="0"/>
              <a:t> </a:t>
            </a:r>
            <a:r>
              <a:rPr lang="en-US" sz="2500" dirty="0" smtClean="0"/>
              <a:t>by an independent (Stakeholder) review panel.</a:t>
            </a:r>
            <a:endParaRPr lang="en-US" sz="2500" b="1" dirty="0" smtClean="0"/>
          </a:p>
          <a:p>
            <a:pPr marL="365760" indent="-256032" fontAlgn="auto">
              <a:spcAft>
                <a:spcPts val="0"/>
              </a:spcAft>
              <a:buFont typeface="Wingdings 3"/>
              <a:buNone/>
              <a:defRPr/>
            </a:pPr>
            <a:endParaRPr lang="en-US" sz="2800" u="sng" dirty="0" smtClean="0"/>
          </a:p>
          <a:p>
            <a:pPr marL="566928" indent="-457200" fontAlgn="auto">
              <a:spcAft>
                <a:spcPts val="0"/>
              </a:spcAft>
              <a:buFont typeface="Wingdings" pitchFamily="2" charset="2"/>
              <a:buChar char="Ø"/>
              <a:defRPr/>
            </a:pPr>
            <a:r>
              <a:rPr lang="en-US" sz="2800" u="sng" dirty="0" smtClean="0"/>
              <a:t>Ease</a:t>
            </a:r>
            <a:r>
              <a:rPr lang="en-US" sz="2800" dirty="0" smtClean="0"/>
              <a:t>:</a:t>
            </a:r>
          </a:p>
          <a:p>
            <a:pPr marL="708216" lvl="1" indent="-342900" fontAlgn="auto">
              <a:spcAft>
                <a:spcPts val="0"/>
              </a:spcAft>
              <a:buFont typeface="Courier New" pitchFamily="49" charset="0"/>
              <a:buChar char="o"/>
              <a:defRPr/>
            </a:pPr>
            <a:r>
              <a:rPr lang="en-US" sz="2400" dirty="0"/>
              <a:t>Does the product content or the content delivered through the service address a problem or issue in an easily understood way, with directions or guidance regarding how the content can be used to address the problem or issue? </a:t>
            </a:r>
          </a:p>
          <a:p>
            <a:pPr marL="566928" indent="-457200" fontAlgn="auto">
              <a:spcAft>
                <a:spcPts val="0"/>
              </a:spcAft>
              <a:buFont typeface="Wingdings" pitchFamily="2" charset="2"/>
              <a:buChar char="Ø"/>
              <a:defRPr/>
            </a:pPr>
            <a:r>
              <a:rPr lang="en-US" sz="2800" u="sng" dirty="0" smtClean="0"/>
              <a:t>Likelihood of Use</a:t>
            </a:r>
            <a:r>
              <a:rPr lang="en-US" sz="2800" dirty="0" smtClean="0"/>
              <a:t>:</a:t>
            </a:r>
            <a:endParaRPr lang="en-US" sz="2800" dirty="0"/>
          </a:p>
          <a:p>
            <a:pPr marL="736092" lvl="1" indent="-342900" fontAlgn="auto">
              <a:spcBef>
                <a:spcPts val="324"/>
              </a:spcBef>
              <a:spcAft>
                <a:spcPts val="0"/>
              </a:spcAft>
              <a:buFont typeface="Courier New" pitchFamily="49" charset="0"/>
              <a:buChar char="o"/>
              <a:defRPr/>
            </a:pPr>
            <a:r>
              <a:rPr lang="en-US" sz="2400" dirty="0"/>
              <a:t>Is it likely that the information derived from the product content or the content delivered through the service will eventually be used by the target audience(s) to achieve the intended benefit? </a:t>
            </a:r>
          </a:p>
          <a:p>
            <a:pPr marL="567816" indent="-457200" fontAlgn="auto">
              <a:spcBef>
                <a:spcPts val="324"/>
              </a:spcBef>
              <a:spcAft>
                <a:spcPts val="0"/>
              </a:spcAft>
              <a:buFont typeface="Wingdings" pitchFamily="2" charset="2"/>
              <a:buChar char="Ø"/>
              <a:defRPr/>
            </a:pPr>
            <a:r>
              <a:rPr lang="en-US" sz="2800" u="sng" dirty="0"/>
              <a:t>Replicability:</a:t>
            </a:r>
          </a:p>
          <a:p>
            <a:pPr marL="736092" lvl="1" indent="-342900" fontAlgn="auto">
              <a:spcBef>
                <a:spcPts val="324"/>
              </a:spcBef>
              <a:spcAft>
                <a:spcPts val="0"/>
              </a:spcAft>
              <a:buFont typeface="Courier New" pitchFamily="49" charset="0"/>
              <a:buChar char="o"/>
              <a:defRPr/>
            </a:pPr>
            <a:r>
              <a:rPr lang="en-US" sz="2400" dirty="0"/>
              <a:t>Is it likely that the information derived from the product content or the content delivered through the service will be used repeatedly in multiple settings to achieve the intended benefit? </a:t>
            </a:r>
          </a:p>
        </p:txBody>
      </p:sp>
      <p:sp>
        <p:nvSpPr>
          <p:cNvPr id="6" name="Date Placeholder 1"/>
          <p:cNvSpPr>
            <a:spLocks noGrp="1"/>
          </p:cNvSpPr>
          <p:nvPr>
            <p:ph type="dt" sz="half" idx="10"/>
          </p:nvPr>
        </p:nvSpPr>
        <p:spPr/>
        <p:txBody>
          <a:bodyPr/>
          <a:lstStyle/>
          <a:p>
            <a:pPr lvl="0" algn="r">
              <a:defRPr/>
            </a:pPr>
            <a:r>
              <a:rPr lang="en-US" dirty="0">
                <a:solidFill>
                  <a:prstClr val="black"/>
                </a:solidFill>
              </a:rPr>
              <a:t>7/21/ 2014</a:t>
            </a:r>
          </a:p>
          <a:p>
            <a:pPr>
              <a:defRPr/>
            </a:pPr>
            <a:endParaRPr lang="en-US" dirty="0"/>
          </a:p>
        </p:txBody>
      </p:sp>
    </p:spTree>
    <p:extLst>
      <p:ext uri="{BB962C8B-B14F-4D97-AF65-F5344CB8AC3E}">
        <p14:creationId xmlns:p14="http://schemas.microsoft.com/office/powerpoint/2010/main" val="395983731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Rectangle 7"/>
          <p:cNvSpPr>
            <a:spLocks noGrp="1"/>
          </p:cNvSpPr>
          <p:nvPr>
            <p:ph type="title" idx="4294967295"/>
          </p:nvPr>
        </p:nvSpPr>
        <p:spPr bwMode="auto">
          <a:noFill/>
        </p:spPr>
        <p:txBody>
          <a:bodyPr wrap="square" lIns="91440" tIns="45720" rIns="91440" bIns="45720" numCol="1" anchorCtr="0" compatLnSpc="1">
            <a:prstTxWarp prst="textNoShape">
              <a:avLst/>
            </a:prstTxWarp>
            <a:normAutofit/>
          </a:bodyPr>
          <a:lstStyle/>
          <a:p>
            <a:pPr algn="ctr"/>
            <a:r>
              <a:rPr lang="en-US" sz="3600" dirty="0" smtClean="0">
                <a:solidFill>
                  <a:schemeClr val="tx1"/>
                </a:solidFill>
                <a:effectLst/>
                <a:latin typeface="Arial" pitchFamily="34" charset="0"/>
                <a:cs typeface="Arial" pitchFamily="34" charset="0"/>
              </a:rPr>
              <a:t>How is Cost Calculated?</a:t>
            </a:r>
          </a:p>
        </p:txBody>
      </p:sp>
      <p:sp>
        <p:nvSpPr>
          <p:cNvPr id="3" name="TextBox 2"/>
          <p:cNvSpPr txBox="1"/>
          <p:nvPr/>
        </p:nvSpPr>
        <p:spPr>
          <a:xfrm rot="1294782">
            <a:off x="779666" y="3042732"/>
            <a:ext cx="7239000" cy="769441"/>
          </a:xfrm>
          <a:prstGeom prst="rect">
            <a:avLst/>
          </a:prstGeom>
          <a:solidFill>
            <a:schemeClr val="accent1"/>
          </a:solidFill>
        </p:spPr>
        <p:txBody>
          <a:bodyPr wrap="square" rtlCol="0">
            <a:spAutoFit/>
          </a:bodyPr>
          <a:lstStyle/>
          <a:p>
            <a:pPr algn="ctr"/>
            <a:r>
              <a:rPr lang="en-US" sz="4400" dirty="0" smtClean="0"/>
              <a:t>Under Review</a:t>
            </a:r>
            <a:endParaRPr lang="en-US" sz="4400" dirty="0"/>
          </a:p>
        </p:txBody>
      </p:sp>
      <p:sp>
        <p:nvSpPr>
          <p:cNvPr id="21507" name="Rectangle 3"/>
          <p:cNvSpPr>
            <a:spLocks noGrp="1" noChangeArrowheads="1"/>
          </p:cNvSpPr>
          <p:nvPr>
            <p:ph type="body" idx="1"/>
          </p:nvPr>
        </p:nvSpPr>
        <p:spPr/>
        <p:txBody>
          <a:bodyPr/>
          <a:lstStyle/>
          <a:p>
            <a:pPr marL="457200" lvl="1" indent="0">
              <a:buNone/>
            </a:pPr>
            <a:r>
              <a:rPr lang="en-US" sz="2800" u="sng" dirty="0" smtClean="0"/>
              <a:t>Annual Measure</a:t>
            </a:r>
          </a:p>
          <a:p>
            <a:pPr marL="742950" lvl="1" indent="-285750">
              <a:buNone/>
            </a:pPr>
            <a:r>
              <a:rPr lang="en-US" sz="2100" dirty="0" smtClean="0"/>
              <a:t>	</a:t>
            </a:r>
            <a:r>
              <a:rPr lang="en-US" dirty="0"/>
              <a:t>The federal cost per unit of TA provided by the special education technical assistance program, by category of technical assistance.</a:t>
            </a:r>
          </a:p>
          <a:p>
            <a:pPr marL="742950" lvl="1" indent="-285750">
              <a:buNone/>
            </a:pPr>
            <a:endParaRPr lang="en-US" sz="2100" dirty="0" smtClean="0"/>
          </a:p>
          <a:p>
            <a:pPr marL="800100" lvl="1" indent="-342900">
              <a:buFont typeface="Wingdings" pitchFamily="2" charset="2"/>
              <a:buChar char="Ø"/>
            </a:pPr>
            <a:r>
              <a:rPr lang="en-US" sz="2400" u="sng" dirty="0" smtClean="0"/>
              <a:t>Cost per unit:</a:t>
            </a:r>
          </a:p>
          <a:p>
            <a:pPr marL="800100" lvl="1" indent="-342900">
              <a:buFont typeface="Courier New" pitchFamily="49" charset="0"/>
              <a:buChar char="o"/>
            </a:pPr>
            <a:r>
              <a:rPr lang="en-US" dirty="0" smtClean="0"/>
              <a:t>Cost for developing and distributing/delivering the new product/service divided by number of target audience units reached directly by the product/service.</a:t>
            </a:r>
            <a:endParaRPr lang="en-US" dirty="0" smtClean="0">
              <a:solidFill>
                <a:srgbClr val="FF0000"/>
              </a:solidFill>
            </a:endParaRPr>
          </a:p>
          <a:p>
            <a:pPr>
              <a:buFont typeface="Wingdings" pitchFamily="2" charset="2"/>
              <a:buNone/>
            </a:pPr>
            <a:endParaRPr lang="en-US" dirty="0" smtClean="0"/>
          </a:p>
        </p:txBody>
      </p:sp>
      <p:sp>
        <p:nvSpPr>
          <p:cNvPr id="2" name="Date Placeholder 1"/>
          <p:cNvSpPr>
            <a:spLocks noGrp="1"/>
          </p:cNvSpPr>
          <p:nvPr>
            <p:ph type="dt" sz="half" idx="10"/>
          </p:nvPr>
        </p:nvSpPr>
        <p:spPr/>
        <p:txBody>
          <a:bodyPr/>
          <a:lstStyle/>
          <a:p>
            <a:pPr lvl="0" algn="r">
              <a:defRPr/>
            </a:pPr>
            <a:r>
              <a:rPr lang="en-US" dirty="0">
                <a:solidFill>
                  <a:prstClr val="black"/>
                </a:solidFill>
              </a:rPr>
              <a:t>7/21/ 2014</a:t>
            </a:r>
          </a:p>
          <a:p>
            <a:pPr>
              <a:defRPr/>
            </a:pPr>
            <a:endParaRPr lang="en-US" dirty="0"/>
          </a:p>
        </p:txBody>
      </p:sp>
      <p:sp>
        <p:nvSpPr>
          <p:cNvPr id="21505"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DFEDD75-0747-4612-A1AF-8FA8081722E7}"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2037250224"/>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1590</TotalTime>
  <Words>1037</Words>
  <Application>Microsoft Office PowerPoint</Application>
  <PresentationFormat>On-screen Show (4:3)</PresentationFormat>
  <Paragraphs>212</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OSEP TA&amp;D Program Performance Measurement</vt:lpstr>
      <vt:lpstr>Government Performance and Results Act</vt:lpstr>
      <vt:lpstr>Performance Measures</vt:lpstr>
      <vt:lpstr>TA&amp;D Program Performance Measures</vt:lpstr>
      <vt:lpstr>Review for Annual Measures</vt:lpstr>
      <vt:lpstr>How is Quality Rated by the Panel?</vt:lpstr>
      <vt:lpstr>How is Relevance Rated by the Panel?</vt:lpstr>
      <vt:lpstr>How is Usefulness Rated by the Panel?</vt:lpstr>
      <vt:lpstr>How is Cost Calculated?</vt:lpstr>
      <vt:lpstr>How is Productivity Reviewed?</vt:lpstr>
      <vt:lpstr>Selection for Annual Measures</vt:lpstr>
      <vt:lpstr>Sample Selection and Data Collection for Annual Measures </vt:lpstr>
      <vt:lpstr>4-Point Rating Scale for Quality, Relevance, and Usefulness Annual Measures</vt:lpstr>
      <vt:lpstr>TA&amp;D Program Performance Outcomes for Annual Measures</vt:lpstr>
      <vt:lpstr>Results for the 2013 Long-Term Measure</vt:lpstr>
      <vt:lpstr>National Evaluation of the IDEA Technical Assistance &amp; Dissemination Program (IES, 2013)</vt:lpstr>
      <vt:lpstr>Products and services provided by TA&amp;D Program centers </vt:lpstr>
      <vt:lpstr>To what extent are states satisfied with the products and services received from TA&amp;D Program centers?  </vt:lpstr>
      <vt:lpstr>Topics for which at least half of the state agency leads reported a need for technical assistance for 2010-11</vt:lpstr>
      <vt:lpstr>What are state needs for technical assistance and to what extent are these needs addressed by TA&amp;D centers or other sources? </vt:lpstr>
      <vt:lpstr>Technical assistance products and services for which demand exceeds center resources</vt:lpstr>
      <vt:lpstr>Our Partnership is the Key to Successful Performance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OSEP Program Evaluation</dc:title>
  <dc:creator>Shanley, Judy</dc:creator>
  <cp:lastModifiedBy>Gebru, Nioud (Neo)</cp:lastModifiedBy>
  <cp:revision>151</cp:revision>
  <cp:lastPrinted>2014-07-21T10:56:25Z</cp:lastPrinted>
  <dcterms:created xsi:type="dcterms:W3CDTF">2006-08-16T00:00:00Z</dcterms:created>
  <dcterms:modified xsi:type="dcterms:W3CDTF">2014-08-11T18:39:14Z</dcterms:modified>
</cp:coreProperties>
</file>