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7"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71" autoAdjust="0"/>
  </p:normalViewPr>
  <p:slideViewPr>
    <p:cSldViewPr snapToGrid="0">
      <p:cViewPr varScale="1">
        <p:scale>
          <a:sx n="70" d="100"/>
          <a:sy n="70" d="100"/>
        </p:scale>
        <p:origin x="-7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1E74E-E7BF-40AF-A6F1-B77421BB903F}"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F9067E43-BF32-44E1-B480-E531E6479B28}">
      <dgm:prSet phldrT="[Text]"/>
      <dgm:spPr/>
      <dgm:t>
        <a:bodyPr/>
        <a:lstStyle/>
        <a:p>
          <a:r>
            <a:rPr lang="en-US" dirty="0" smtClean="0"/>
            <a:t>Evidence-Based Practices</a:t>
          </a:r>
          <a:endParaRPr lang="en-US" dirty="0"/>
        </a:p>
      </dgm:t>
    </dgm:pt>
    <dgm:pt modelId="{4DE52643-785F-4EE7-9F63-C0B358BBD19D}" type="parTrans" cxnId="{4ECFDC87-3722-469F-A8F6-45FD1CC88B95}">
      <dgm:prSet/>
      <dgm:spPr/>
      <dgm:t>
        <a:bodyPr/>
        <a:lstStyle/>
        <a:p>
          <a:endParaRPr lang="en-US"/>
        </a:p>
      </dgm:t>
    </dgm:pt>
    <dgm:pt modelId="{E9B11BE7-DEDC-4008-87F7-2FBFD1C64370}" type="sibTrans" cxnId="{4ECFDC87-3722-469F-A8F6-45FD1CC88B95}">
      <dgm:prSet/>
      <dgm:spPr/>
      <dgm:t>
        <a:bodyPr/>
        <a:lstStyle/>
        <a:p>
          <a:endParaRPr lang="en-US"/>
        </a:p>
      </dgm:t>
    </dgm:pt>
    <dgm:pt modelId="{53437A3A-9AA1-45C3-B6B2-A842C9E370DA}">
      <dgm:prSet phldrT="[Text]"/>
      <dgm:spPr/>
      <dgm:t>
        <a:bodyPr/>
        <a:lstStyle/>
        <a:p>
          <a:r>
            <a:rPr lang="en-US" dirty="0" smtClean="0"/>
            <a:t>Research-Based Practices</a:t>
          </a:r>
          <a:endParaRPr lang="en-US" dirty="0"/>
        </a:p>
      </dgm:t>
    </dgm:pt>
    <dgm:pt modelId="{F6E5C9E3-53B6-42B5-B0E6-16CE45CB1B43}" type="parTrans" cxnId="{8CBDA188-8CEA-46FF-808A-AC9434DBEC6C}">
      <dgm:prSet/>
      <dgm:spPr/>
      <dgm:t>
        <a:bodyPr/>
        <a:lstStyle/>
        <a:p>
          <a:endParaRPr lang="en-US"/>
        </a:p>
      </dgm:t>
    </dgm:pt>
    <dgm:pt modelId="{E89ACE5A-A99F-4747-9ACD-729E4938C857}" type="sibTrans" cxnId="{8CBDA188-8CEA-46FF-808A-AC9434DBEC6C}">
      <dgm:prSet/>
      <dgm:spPr/>
      <dgm:t>
        <a:bodyPr/>
        <a:lstStyle/>
        <a:p>
          <a:endParaRPr lang="en-US"/>
        </a:p>
      </dgm:t>
    </dgm:pt>
    <dgm:pt modelId="{6D3E3B1D-6B03-4631-97C1-65EFA94FBA73}">
      <dgm:prSet phldrT="[Text]"/>
      <dgm:spPr/>
      <dgm:t>
        <a:bodyPr/>
        <a:lstStyle/>
        <a:p>
          <a:r>
            <a:rPr lang="en-US" dirty="0" smtClean="0"/>
            <a:t>Promising Practices</a:t>
          </a:r>
          <a:endParaRPr lang="en-US" dirty="0"/>
        </a:p>
      </dgm:t>
    </dgm:pt>
    <dgm:pt modelId="{4ADBB78B-59B6-4883-B8EC-9B72DF0B96BF}" type="parTrans" cxnId="{4A35A915-036B-4103-987D-425A2A29E9B6}">
      <dgm:prSet/>
      <dgm:spPr/>
      <dgm:t>
        <a:bodyPr/>
        <a:lstStyle/>
        <a:p>
          <a:endParaRPr lang="en-US"/>
        </a:p>
      </dgm:t>
    </dgm:pt>
    <dgm:pt modelId="{19F299EC-6D5A-4A27-96E3-2B04855202C3}" type="sibTrans" cxnId="{4A35A915-036B-4103-987D-425A2A29E9B6}">
      <dgm:prSet/>
      <dgm:spPr/>
      <dgm:t>
        <a:bodyPr/>
        <a:lstStyle/>
        <a:p>
          <a:endParaRPr lang="en-US"/>
        </a:p>
      </dgm:t>
    </dgm:pt>
    <dgm:pt modelId="{45A82FFA-39D6-4EF9-BFA0-0E00A30B5623}">
      <dgm:prSet phldrT="[Text]"/>
      <dgm:spPr/>
      <dgm:t>
        <a:bodyPr/>
        <a:lstStyle/>
        <a:p>
          <a:r>
            <a:rPr lang="en-US" dirty="0" smtClean="0"/>
            <a:t>Unestablished Practices</a:t>
          </a:r>
          <a:endParaRPr lang="en-US" dirty="0"/>
        </a:p>
      </dgm:t>
    </dgm:pt>
    <dgm:pt modelId="{1933ACAE-81FF-494B-AA4D-24B0FD3E0183}" type="parTrans" cxnId="{D27584AF-E576-4A41-9A16-05F9678AE528}">
      <dgm:prSet/>
      <dgm:spPr/>
      <dgm:t>
        <a:bodyPr/>
        <a:lstStyle/>
        <a:p>
          <a:endParaRPr lang="en-US"/>
        </a:p>
      </dgm:t>
    </dgm:pt>
    <dgm:pt modelId="{A0A355E5-5F70-4FAE-8B82-ABFA0E12E454}" type="sibTrans" cxnId="{D27584AF-E576-4A41-9A16-05F9678AE528}">
      <dgm:prSet/>
      <dgm:spPr/>
      <dgm:t>
        <a:bodyPr/>
        <a:lstStyle/>
        <a:p>
          <a:endParaRPr lang="en-US"/>
        </a:p>
      </dgm:t>
    </dgm:pt>
    <dgm:pt modelId="{1F688C45-5F98-4502-A2AC-5ABA6D605ECC}">
      <dgm:prSet phldrT="[Text]" custT="1"/>
      <dgm:spPr/>
      <dgm:t>
        <a:bodyPr/>
        <a:lstStyle/>
        <a:p>
          <a:r>
            <a:rPr lang="en-US" sz="2000" dirty="0" smtClean="0">
              <a:solidFill>
                <a:srgbClr val="0000FF"/>
              </a:solidFill>
            </a:rPr>
            <a:t>Have demonstrated a record of success for improving student outcomes</a:t>
          </a:r>
          <a:endParaRPr lang="en-US" sz="2000" dirty="0">
            <a:solidFill>
              <a:srgbClr val="0000FF"/>
            </a:solidFill>
          </a:endParaRPr>
        </a:p>
      </dgm:t>
    </dgm:pt>
    <dgm:pt modelId="{76A2DA85-1EA2-4A8B-83A0-CE0EA095A56F}" type="parTrans" cxnId="{7A8B4D21-736A-4CC4-B06A-8CB39E7F3825}">
      <dgm:prSet/>
      <dgm:spPr/>
      <dgm:t>
        <a:bodyPr/>
        <a:lstStyle/>
        <a:p>
          <a:endParaRPr lang="en-US"/>
        </a:p>
      </dgm:t>
    </dgm:pt>
    <dgm:pt modelId="{255FACFD-5F8E-471E-BB52-9D32F57E095A}" type="sibTrans" cxnId="{7A8B4D21-736A-4CC4-B06A-8CB39E7F3825}">
      <dgm:prSet/>
      <dgm:spPr/>
      <dgm:t>
        <a:bodyPr/>
        <a:lstStyle/>
        <a:p>
          <a:endParaRPr lang="en-US"/>
        </a:p>
      </dgm:t>
    </dgm:pt>
    <dgm:pt modelId="{5758B583-7E2B-4176-8475-05964B1F8409}">
      <dgm:prSet phldrT="[Text]" custT="1"/>
      <dgm:spPr/>
      <dgm:t>
        <a:bodyPr/>
        <a:lstStyle/>
        <a:p>
          <a:r>
            <a:rPr lang="en-US" sz="2000" dirty="0" smtClean="0">
              <a:solidFill>
                <a:srgbClr val="0000FF"/>
              </a:solidFill>
            </a:rPr>
            <a:t>Are based on rigorous research designs </a:t>
          </a:r>
          <a:endParaRPr lang="en-US" sz="2000" dirty="0">
            <a:solidFill>
              <a:srgbClr val="0000FF"/>
            </a:solidFill>
          </a:endParaRPr>
        </a:p>
      </dgm:t>
    </dgm:pt>
    <dgm:pt modelId="{F5163E0C-D016-469D-9AF0-80DED24EFBD0}" type="parTrans" cxnId="{E08B114F-D030-4772-B00E-B16D555EFBE7}">
      <dgm:prSet/>
      <dgm:spPr/>
      <dgm:t>
        <a:bodyPr/>
        <a:lstStyle/>
        <a:p>
          <a:endParaRPr lang="en-US"/>
        </a:p>
      </dgm:t>
    </dgm:pt>
    <dgm:pt modelId="{3B87E427-5F95-48DA-BD63-D8E2FC22C3A1}" type="sibTrans" cxnId="{E08B114F-D030-4772-B00E-B16D555EFBE7}">
      <dgm:prSet/>
      <dgm:spPr/>
      <dgm:t>
        <a:bodyPr/>
        <a:lstStyle/>
        <a:p>
          <a:endParaRPr lang="en-US"/>
        </a:p>
      </dgm:t>
    </dgm:pt>
    <dgm:pt modelId="{FC3E3872-E196-4B88-B0F3-673D0928B647}">
      <dgm:prSet phldrT="[Text]" custT="1"/>
      <dgm:spPr/>
      <dgm:t>
        <a:bodyPr/>
        <a:lstStyle/>
        <a:p>
          <a:r>
            <a:rPr lang="en-US" sz="2000" dirty="0" smtClean="0">
              <a:solidFill>
                <a:srgbClr val="0000FF"/>
              </a:solidFill>
            </a:rPr>
            <a:t>Have undergone systematic review process using quality indicators to evaluate level of evidence</a:t>
          </a:r>
          <a:endParaRPr lang="en-US" sz="2000" dirty="0">
            <a:solidFill>
              <a:srgbClr val="0000FF"/>
            </a:solidFill>
          </a:endParaRPr>
        </a:p>
      </dgm:t>
    </dgm:pt>
    <dgm:pt modelId="{92F14F36-9E21-472D-8768-8074819A56F6}" type="sibTrans" cxnId="{8DE71AB0-D9C3-489C-A9F0-2E00F8835481}">
      <dgm:prSet/>
      <dgm:spPr/>
      <dgm:t>
        <a:bodyPr/>
        <a:lstStyle/>
        <a:p>
          <a:endParaRPr lang="en-US"/>
        </a:p>
      </dgm:t>
    </dgm:pt>
    <dgm:pt modelId="{CFD5A321-400A-4420-B858-E14B406EF09C}" type="parTrans" cxnId="{8DE71AB0-D9C3-489C-A9F0-2E00F8835481}">
      <dgm:prSet/>
      <dgm:spPr/>
      <dgm:t>
        <a:bodyPr/>
        <a:lstStyle/>
        <a:p>
          <a:endParaRPr lang="en-US"/>
        </a:p>
      </dgm:t>
    </dgm:pt>
    <dgm:pt modelId="{84BD8B2A-E5D1-449B-9CB7-6026F147B6ED}">
      <dgm:prSet custT="1"/>
      <dgm:spPr/>
      <dgm:t>
        <a:bodyPr/>
        <a:lstStyle/>
        <a:p>
          <a:r>
            <a:rPr lang="en-US" sz="2000" dirty="0" smtClean="0"/>
            <a:t>Are based on rigorous research designs </a:t>
          </a:r>
          <a:endParaRPr lang="en-US" sz="2000" dirty="0"/>
        </a:p>
      </dgm:t>
    </dgm:pt>
    <dgm:pt modelId="{A2C66007-1D43-46B9-AFBE-3A97D3EF75DA}" type="parTrans" cxnId="{BC68D3AA-2734-4DC1-AC3F-ABC960DA34B4}">
      <dgm:prSet/>
      <dgm:spPr/>
      <dgm:t>
        <a:bodyPr/>
        <a:lstStyle/>
        <a:p>
          <a:endParaRPr lang="en-US"/>
        </a:p>
      </dgm:t>
    </dgm:pt>
    <dgm:pt modelId="{75CF8EC3-18C9-432D-B02D-06D402EFB644}" type="sibTrans" cxnId="{BC68D3AA-2734-4DC1-AC3F-ABC960DA34B4}">
      <dgm:prSet/>
      <dgm:spPr/>
      <dgm:t>
        <a:bodyPr/>
        <a:lstStyle/>
        <a:p>
          <a:endParaRPr lang="en-US"/>
        </a:p>
      </dgm:t>
    </dgm:pt>
    <dgm:pt modelId="{260844A4-1F67-440A-8199-069178BFC711}">
      <dgm:prSet custT="1"/>
      <dgm:spPr/>
      <dgm:t>
        <a:bodyPr/>
        <a:lstStyle/>
        <a:p>
          <a:r>
            <a:rPr lang="en-US" sz="2000" dirty="0" smtClean="0"/>
            <a:t>Have demonstrated a record of success for improving student outcomes</a:t>
          </a:r>
          <a:endParaRPr lang="en-US" sz="2000" dirty="0"/>
        </a:p>
      </dgm:t>
    </dgm:pt>
    <dgm:pt modelId="{4690A1BB-0946-419F-88C8-FDE1B725852F}" type="parTrans" cxnId="{470B7965-CFC3-421D-B446-A2F66006A707}">
      <dgm:prSet/>
      <dgm:spPr/>
      <dgm:t>
        <a:bodyPr/>
        <a:lstStyle/>
        <a:p>
          <a:endParaRPr lang="en-US"/>
        </a:p>
      </dgm:t>
    </dgm:pt>
    <dgm:pt modelId="{0647A509-82D9-44A2-823F-A853807A97D6}" type="sibTrans" cxnId="{470B7965-CFC3-421D-B446-A2F66006A707}">
      <dgm:prSet/>
      <dgm:spPr/>
      <dgm:t>
        <a:bodyPr/>
        <a:lstStyle/>
        <a:p>
          <a:endParaRPr lang="en-US"/>
        </a:p>
      </dgm:t>
    </dgm:pt>
    <dgm:pt modelId="{19A7117A-54BC-40F7-83DB-CA4F357B71B1}">
      <dgm:prSet custT="1"/>
      <dgm:spPr/>
      <dgm:t>
        <a:bodyPr/>
        <a:lstStyle/>
        <a:p>
          <a:r>
            <a:rPr lang="en-US" sz="2000" dirty="0" smtClean="0"/>
            <a:t>Are based on research</a:t>
          </a:r>
          <a:endParaRPr lang="en-US" sz="2000" dirty="0"/>
        </a:p>
      </dgm:t>
    </dgm:pt>
    <dgm:pt modelId="{475DB39B-4D72-4A3B-8DE8-17366B0FEEEC}" type="parTrans" cxnId="{50E5D12A-DAC7-4257-8639-8C6652A0A5B2}">
      <dgm:prSet/>
      <dgm:spPr/>
      <dgm:t>
        <a:bodyPr/>
        <a:lstStyle/>
        <a:p>
          <a:endParaRPr lang="en-US"/>
        </a:p>
      </dgm:t>
    </dgm:pt>
    <dgm:pt modelId="{EE4EEEB0-1B3F-44AA-8CAD-D0AF40BD226C}" type="sibTrans" cxnId="{50E5D12A-DAC7-4257-8639-8C6652A0A5B2}">
      <dgm:prSet/>
      <dgm:spPr/>
      <dgm:t>
        <a:bodyPr/>
        <a:lstStyle/>
        <a:p>
          <a:endParaRPr lang="en-US"/>
        </a:p>
      </dgm:t>
    </dgm:pt>
    <dgm:pt modelId="{AEA47132-E44F-4906-83D9-BB1348FB4AD6}">
      <dgm:prSet custT="1"/>
      <dgm:spPr/>
      <dgm:t>
        <a:bodyPr/>
        <a:lstStyle/>
        <a:p>
          <a:r>
            <a:rPr lang="en-US" sz="2000" dirty="0" smtClean="0"/>
            <a:t>Have demonstrated limited success</a:t>
          </a:r>
          <a:endParaRPr lang="en-US" sz="2000" dirty="0"/>
        </a:p>
      </dgm:t>
    </dgm:pt>
    <dgm:pt modelId="{B72FA44D-B96A-4234-9609-81835607A333}" type="parTrans" cxnId="{5B583EBC-AB55-4DF2-9FD3-D7B7810ED6EE}">
      <dgm:prSet/>
      <dgm:spPr/>
      <dgm:t>
        <a:bodyPr/>
        <a:lstStyle/>
        <a:p>
          <a:endParaRPr lang="en-US"/>
        </a:p>
      </dgm:t>
    </dgm:pt>
    <dgm:pt modelId="{2E05E20D-842F-4AAE-9A0F-466CB41B8CF8}" type="sibTrans" cxnId="{5B583EBC-AB55-4DF2-9FD3-D7B7810ED6EE}">
      <dgm:prSet/>
      <dgm:spPr/>
      <dgm:t>
        <a:bodyPr/>
        <a:lstStyle/>
        <a:p>
          <a:endParaRPr lang="en-US"/>
        </a:p>
      </dgm:t>
    </dgm:pt>
    <dgm:pt modelId="{B1E09A82-5AA6-4ADA-BB8A-D442C9C597F2}">
      <dgm:prSet phldrT="[Text]" custT="1"/>
      <dgm:spPr/>
      <dgm:t>
        <a:bodyPr/>
        <a:lstStyle/>
        <a:p>
          <a:r>
            <a:rPr lang="en-US" sz="2000" dirty="0" smtClean="0"/>
            <a:t>Are not based on research</a:t>
          </a:r>
          <a:endParaRPr lang="en-US" sz="2000" dirty="0"/>
        </a:p>
      </dgm:t>
    </dgm:pt>
    <dgm:pt modelId="{D91A6B75-A9DF-45F2-A4EB-6C29FBCDA034}" type="parTrans" cxnId="{8E68D913-7F7A-4C6C-9E39-A8AF8273F17A}">
      <dgm:prSet/>
      <dgm:spPr/>
      <dgm:t>
        <a:bodyPr/>
        <a:lstStyle/>
        <a:p>
          <a:endParaRPr lang="en-US"/>
        </a:p>
      </dgm:t>
    </dgm:pt>
    <dgm:pt modelId="{CD54B80F-DE0F-4292-B7BD-0F0A451488BD}" type="sibTrans" cxnId="{8E68D913-7F7A-4C6C-9E39-A8AF8273F17A}">
      <dgm:prSet/>
      <dgm:spPr/>
      <dgm:t>
        <a:bodyPr/>
        <a:lstStyle/>
        <a:p>
          <a:endParaRPr lang="en-US"/>
        </a:p>
      </dgm:t>
    </dgm:pt>
    <dgm:pt modelId="{046E9308-CF8A-49D4-991B-A7C72C9A101B}">
      <dgm:prSet phldrT="[Text]" custT="1"/>
      <dgm:spPr/>
      <dgm:t>
        <a:bodyPr/>
        <a:lstStyle/>
        <a:p>
          <a:r>
            <a:rPr lang="en-US" sz="2000" dirty="0" smtClean="0"/>
            <a:t>Have no data to support effectiveness</a:t>
          </a:r>
          <a:endParaRPr lang="en-US" sz="2000" dirty="0"/>
        </a:p>
      </dgm:t>
    </dgm:pt>
    <dgm:pt modelId="{9889E4DE-CA46-42B9-8649-A1003D3828EE}" type="parTrans" cxnId="{A95FCF04-0877-4584-9F29-118755CB3719}">
      <dgm:prSet/>
      <dgm:spPr/>
      <dgm:t>
        <a:bodyPr/>
        <a:lstStyle/>
        <a:p>
          <a:endParaRPr lang="en-US"/>
        </a:p>
      </dgm:t>
    </dgm:pt>
    <dgm:pt modelId="{9FAEE523-FABF-437E-89C3-7053FE5FE64C}" type="sibTrans" cxnId="{A95FCF04-0877-4584-9F29-118755CB3719}">
      <dgm:prSet/>
      <dgm:spPr/>
      <dgm:t>
        <a:bodyPr/>
        <a:lstStyle/>
        <a:p>
          <a:endParaRPr lang="en-US"/>
        </a:p>
      </dgm:t>
    </dgm:pt>
    <dgm:pt modelId="{56A3CAC5-2076-4AD0-8A4F-9EF77A2876E3}">
      <dgm:prSet phldrT="[Text]" custT="1"/>
      <dgm:spPr/>
      <dgm:t>
        <a:bodyPr/>
        <a:lstStyle/>
        <a:p>
          <a:r>
            <a:rPr lang="en-US" sz="2000" dirty="0" smtClean="0"/>
            <a:t>Based on anecdotal evidence and/or professional judgment</a:t>
          </a:r>
        </a:p>
        <a:p>
          <a:endParaRPr lang="en-US" sz="1700" dirty="0"/>
        </a:p>
      </dgm:t>
    </dgm:pt>
    <dgm:pt modelId="{D9279F77-76DA-4C74-9442-028DB791E415}" type="parTrans" cxnId="{68B396B3-82E7-48AB-B335-E3B05BE26D60}">
      <dgm:prSet/>
      <dgm:spPr/>
      <dgm:t>
        <a:bodyPr/>
        <a:lstStyle/>
        <a:p>
          <a:endParaRPr lang="en-US"/>
        </a:p>
      </dgm:t>
    </dgm:pt>
    <dgm:pt modelId="{32EB3793-55C9-40D5-A635-DD1CCE45D24D}" type="sibTrans" cxnId="{68B396B3-82E7-48AB-B335-E3B05BE26D60}">
      <dgm:prSet/>
      <dgm:spPr/>
      <dgm:t>
        <a:bodyPr/>
        <a:lstStyle/>
        <a:p>
          <a:endParaRPr lang="en-US"/>
        </a:p>
      </dgm:t>
    </dgm:pt>
    <dgm:pt modelId="{58148BE6-3BBC-4D29-8AB0-C70690DD8E7B}">
      <dgm:prSet phldrT="[Text]" custT="1"/>
      <dgm:spPr/>
      <dgm:t>
        <a:bodyPr/>
        <a:lstStyle/>
        <a:p>
          <a:endParaRPr lang="en-US" sz="2000" dirty="0"/>
        </a:p>
      </dgm:t>
    </dgm:pt>
    <dgm:pt modelId="{940E9240-66F1-4D93-90CF-9278B9FCBA94}" type="parTrans" cxnId="{6520CB3B-92DB-4B4D-8B5F-BFA54CCB1DEE}">
      <dgm:prSet/>
      <dgm:spPr/>
      <dgm:t>
        <a:bodyPr/>
        <a:lstStyle/>
        <a:p>
          <a:endParaRPr lang="en-US"/>
        </a:p>
      </dgm:t>
    </dgm:pt>
    <dgm:pt modelId="{7D6B1B75-4FF8-49ED-9D36-286C709C7FB5}" type="sibTrans" cxnId="{6520CB3B-92DB-4B4D-8B5F-BFA54CCB1DEE}">
      <dgm:prSet/>
      <dgm:spPr/>
      <dgm:t>
        <a:bodyPr/>
        <a:lstStyle/>
        <a:p>
          <a:endParaRPr lang="en-US"/>
        </a:p>
      </dgm:t>
    </dgm:pt>
    <dgm:pt modelId="{9FABF510-2001-4AE3-8E6C-65A8170E88C7}">
      <dgm:prSet custT="1"/>
      <dgm:spPr/>
      <dgm:t>
        <a:bodyPr/>
        <a:lstStyle/>
        <a:p>
          <a:r>
            <a:rPr lang="en-US" sz="2000" dirty="0" smtClean="0"/>
            <a:t>Have used a ‘weak’ research design</a:t>
          </a:r>
          <a:endParaRPr lang="en-US" sz="2000" dirty="0"/>
        </a:p>
      </dgm:t>
    </dgm:pt>
    <dgm:pt modelId="{496CAB77-9C53-4654-A8EB-BAEE5869F025}" type="parTrans" cxnId="{44C62584-CE9A-4A57-9300-E01494F219A8}">
      <dgm:prSet/>
      <dgm:spPr/>
      <dgm:t>
        <a:bodyPr/>
        <a:lstStyle/>
        <a:p>
          <a:endParaRPr lang="en-US"/>
        </a:p>
      </dgm:t>
    </dgm:pt>
    <dgm:pt modelId="{EF8CE217-2E0B-426B-855B-C2B626D37D2F}" type="sibTrans" cxnId="{44C62584-CE9A-4A57-9300-E01494F219A8}">
      <dgm:prSet/>
      <dgm:spPr/>
      <dgm:t>
        <a:bodyPr/>
        <a:lstStyle/>
        <a:p>
          <a:endParaRPr lang="en-US"/>
        </a:p>
      </dgm:t>
    </dgm:pt>
    <dgm:pt modelId="{699C913D-E38F-4D8C-8777-3A2047A728D2}" type="pres">
      <dgm:prSet presAssocID="{3351E74E-E7BF-40AF-A6F1-B77421BB903F}" presName="Name0" presStyleCnt="0">
        <dgm:presLayoutVars>
          <dgm:dir/>
          <dgm:animLvl val="lvl"/>
          <dgm:resizeHandles val="exact"/>
        </dgm:presLayoutVars>
      </dgm:prSet>
      <dgm:spPr/>
      <dgm:t>
        <a:bodyPr/>
        <a:lstStyle/>
        <a:p>
          <a:endParaRPr lang="en-US"/>
        </a:p>
      </dgm:t>
    </dgm:pt>
    <dgm:pt modelId="{3817BD8F-6839-4B72-ACC5-AB9352AD414B}" type="pres">
      <dgm:prSet presAssocID="{F9067E43-BF32-44E1-B480-E531E6479B28}" presName="linNode" presStyleCnt="0"/>
      <dgm:spPr/>
    </dgm:pt>
    <dgm:pt modelId="{20D9C352-C93B-4BD9-9723-C7A64D2CA0AE}" type="pres">
      <dgm:prSet presAssocID="{F9067E43-BF32-44E1-B480-E531E6479B28}" presName="parentText" presStyleLbl="node1" presStyleIdx="0" presStyleCnt="4" custScaleX="85185" custScaleY="85757">
        <dgm:presLayoutVars>
          <dgm:chMax val="1"/>
          <dgm:bulletEnabled val="1"/>
        </dgm:presLayoutVars>
      </dgm:prSet>
      <dgm:spPr/>
      <dgm:t>
        <a:bodyPr/>
        <a:lstStyle/>
        <a:p>
          <a:endParaRPr lang="en-US"/>
        </a:p>
      </dgm:t>
    </dgm:pt>
    <dgm:pt modelId="{9AA4AE36-FCE5-4B8E-931B-EB336544BB56}" type="pres">
      <dgm:prSet presAssocID="{F9067E43-BF32-44E1-B480-E531E6479B28}" presName="descendantText" presStyleLbl="alignAccFollowNode1" presStyleIdx="0" presStyleCnt="4" custScaleX="158228" custScaleY="116592">
        <dgm:presLayoutVars>
          <dgm:bulletEnabled val="1"/>
        </dgm:presLayoutVars>
      </dgm:prSet>
      <dgm:spPr/>
      <dgm:t>
        <a:bodyPr/>
        <a:lstStyle/>
        <a:p>
          <a:endParaRPr lang="en-US"/>
        </a:p>
      </dgm:t>
    </dgm:pt>
    <dgm:pt modelId="{F37BEF66-D6E9-4701-8953-1D8F6A1DC993}" type="pres">
      <dgm:prSet presAssocID="{E9B11BE7-DEDC-4008-87F7-2FBFD1C64370}" presName="sp" presStyleCnt="0"/>
      <dgm:spPr/>
    </dgm:pt>
    <dgm:pt modelId="{49E2095C-4827-4DF6-8CF7-3792ECBC82DA}" type="pres">
      <dgm:prSet presAssocID="{53437A3A-9AA1-45C3-B6B2-A842C9E370DA}" presName="linNode" presStyleCnt="0"/>
      <dgm:spPr/>
    </dgm:pt>
    <dgm:pt modelId="{FF953533-B6BF-4FEA-92A6-29326101710B}" type="pres">
      <dgm:prSet presAssocID="{53437A3A-9AA1-45C3-B6B2-A842C9E370DA}" presName="parentText" presStyleLbl="node1" presStyleIdx="1" presStyleCnt="4" custScaleX="85185" custScaleY="79677">
        <dgm:presLayoutVars>
          <dgm:chMax val="1"/>
          <dgm:bulletEnabled val="1"/>
        </dgm:presLayoutVars>
      </dgm:prSet>
      <dgm:spPr/>
      <dgm:t>
        <a:bodyPr/>
        <a:lstStyle/>
        <a:p>
          <a:endParaRPr lang="en-US"/>
        </a:p>
      </dgm:t>
    </dgm:pt>
    <dgm:pt modelId="{2FE52827-994F-4F49-9B64-BB7858C07441}" type="pres">
      <dgm:prSet presAssocID="{53437A3A-9AA1-45C3-B6B2-A842C9E370DA}" presName="descendantText" presStyleLbl="alignAccFollowNode1" presStyleIdx="1" presStyleCnt="4" custScaleX="156120">
        <dgm:presLayoutVars>
          <dgm:bulletEnabled val="1"/>
        </dgm:presLayoutVars>
      </dgm:prSet>
      <dgm:spPr/>
      <dgm:t>
        <a:bodyPr/>
        <a:lstStyle/>
        <a:p>
          <a:endParaRPr lang="en-US"/>
        </a:p>
      </dgm:t>
    </dgm:pt>
    <dgm:pt modelId="{C18777B5-4322-4B81-BBE1-68C4A7392A0C}" type="pres">
      <dgm:prSet presAssocID="{E89ACE5A-A99F-4747-9ACD-729E4938C857}" presName="sp" presStyleCnt="0"/>
      <dgm:spPr/>
    </dgm:pt>
    <dgm:pt modelId="{24FD2297-9DAA-4482-A13A-97BCF6C8FE20}" type="pres">
      <dgm:prSet presAssocID="{6D3E3B1D-6B03-4631-97C1-65EFA94FBA73}" presName="linNode" presStyleCnt="0"/>
      <dgm:spPr/>
    </dgm:pt>
    <dgm:pt modelId="{7182BB99-87F6-4720-8C58-764093394268}" type="pres">
      <dgm:prSet presAssocID="{6D3E3B1D-6B03-4631-97C1-65EFA94FBA73}" presName="parentText" presStyleLbl="node1" presStyleIdx="2" presStyleCnt="4" custScaleX="84568" custScaleY="70979">
        <dgm:presLayoutVars>
          <dgm:chMax val="1"/>
          <dgm:bulletEnabled val="1"/>
        </dgm:presLayoutVars>
      </dgm:prSet>
      <dgm:spPr/>
      <dgm:t>
        <a:bodyPr/>
        <a:lstStyle/>
        <a:p>
          <a:endParaRPr lang="en-US"/>
        </a:p>
      </dgm:t>
    </dgm:pt>
    <dgm:pt modelId="{49F5105C-AF2C-43AA-86E7-734B77831D6D}" type="pres">
      <dgm:prSet presAssocID="{6D3E3B1D-6B03-4631-97C1-65EFA94FBA73}" presName="descendantText" presStyleLbl="alignAccFollowNode1" presStyleIdx="2" presStyleCnt="4" custScaleX="158850">
        <dgm:presLayoutVars>
          <dgm:bulletEnabled val="1"/>
        </dgm:presLayoutVars>
      </dgm:prSet>
      <dgm:spPr/>
      <dgm:t>
        <a:bodyPr/>
        <a:lstStyle/>
        <a:p>
          <a:endParaRPr lang="en-US"/>
        </a:p>
      </dgm:t>
    </dgm:pt>
    <dgm:pt modelId="{823A9273-8EBC-4E27-9A17-6D5A3C8FDC22}" type="pres">
      <dgm:prSet presAssocID="{19F299EC-6D5A-4A27-96E3-2B04855202C3}" presName="sp" presStyleCnt="0"/>
      <dgm:spPr/>
    </dgm:pt>
    <dgm:pt modelId="{BA82BFE5-0389-4F28-AF82-3129A6FAE2C9}" type="pres">
      <dgm:prSet presAssocID="{45A82FFA-39D6-4EF9-BFA0-0E00A30B5623}" presName="linNode" presStyleCnt="0"/>
      <dgm:spPr/>
    </dgm:pt>
    <dgm:pt modelId="{B9BE1A25-4B83-433A-8C5C-9409CD243A9F}" type="pres">
      <dgm:prSet presAssocID="{45A82FFA-39D6-4EF9-BFA0-0E00A30B5623}" presName="parentText" presStyleLbl="node1" presStyleIdx="3" presStyleCnt="4" custScaleX="85185" custScaleY="71382">
        <dgm:presLayoutVars>
          <dgm:chMax val="1"/>
          <dgm:bulletEnabled val="1"/>
        </dgm:presLayoutVars>
      </dgm:prSet>
      <dgm:spPr/>
      <dgm:t>
        <a:bodyPr/>
        <a:lstStyle/>
        <a:p>
          <a:endParaRPr lang="en-US"/>
        </a:p>
      </dgm:t>
    </dgm:pt>
    <dgm:pt modelId="{225AFC6D-A87B-443B-882B-3DA1BE41B3C5}" type="pres">
      <dgm:prSet presAssocID="{45A82FFA-39D6-4EF9-BFA0-0E00A30B5623}" presName="descendantText" presStyleLbl="alignAccFollowNode1" presStyleIdx="3" presStyleCnt="4" custScaleX="156129" custLinFactNeighborY="5670">
        <dgm:presLayoutVars>
          <dgm:bulletEnabled val="1"/>
        </dgm:presLayoutVars>
      </dgm:prSet>
      <dgm:spPr/>
      <dgm:t>
        <a:bodyPr/>
        <a:lstStyle/>
        <a:p>
          <a:endParaRPr lang="en-US"/>
        </a:p>
      </dgm:t>
    </dgm:pt>
  </dgm:ptLst>
  <dgm:cxnLst>
    <dgm:cxn modelId="{A95FCF04-0877-4584-9F29-118755CB3719}" srcId="{45A82FFA-39D6-4EF9-BFA0-0E00A30B5623}" destId="{046E9308-CF8A-49D4-991B-A7C72C9A101B}" srcOrd="2" destOrd="0" parTransId="{9889E4DE-CA46-42B9-8649-A1003D3828EE}" sibTransId="{9FAEE523-FABF-437E-89C3-7053FE5FE64C}"/>
    <dgm:cxn modelId="{7BB72132-A2B1-4A23-9AC5-E7DA3AC64782}" type="presOf" srcId="{5758B583-7E2B-4176-8475-05964B1F8409}" destId="{9AA4AE36-FCE5-4B8E-931B-EB336544BB56}" srcOrd="0" destOrd="0" presId="urn:microsoft.com/office/officeart/2005/8/layout/vList5"/>
    <dgm:cxn modelId="{470B7965-CFC3-421D-B446-A2F66006A707}" srcId="{53437A3A-9AA1-45C3-B6B2-A842C9E370DA}" destId="{260844A4-1F67-440A-8199-069178BFC711}" srcOrd="1" destOrd="0" parTransId="{4690A1BB-0946-419F-88C8-FDE1B725852F}" sibTransId="{0647A509-82D9-44A2-823F-A853807A97D6}"/>
    <dgm:cxn modelId="{50E5D12A-DAC7-4257-8639-8C6652A0A5B2}" srcId="{6D3E3B1D-6B03-4631-97C1-65EFA94FBA73}" destId="{19A7117A-54BC-40F7-83DB-CA4F357B71B1}" srcOrd="0" destOrd="0" parTransId="{475DB39B-4D72-4A3B-8DE8-17366B0FEEEC}" sibTransId="{EE4EEEB0-1B3F-44AA-8CAD-D0AF40BD226C}"/>
    <dgm:cxn modelId="{8DE71AB0-D9C3-489C-A9F0-2E00F8835481}" srcId="{F9067E43-BF32-44E1-B480-E531E6479B28}" destId="{FC3E3872-E196-4B88-B0F3-673D0928B647}" srcOrd="2" destOrd="0" parTransId="{CFD5A321-400A-4420-B858-E14B406EF09C}" sibTransId="{92F14F36-9E21-472D-8768-8074819A56F6}"/>
    <dgm:cxn modelId="{4B14F5F5-1F1C-4EEB-A828-2049F5A898BF}" type="presOf" srcId="{84BD8B2A-E5D1-449B-9CB7-6026F147B6ED}" destId="{2FE52827-994F-4F49-9B64-BB7858C07441}" srcOrd="0" destOrd="0" presId="urn:microsoft.com/office/officeart/2005/8/layout/vList5"/>
    <dgm:cxn modelId="{40DDB960-68BB-4296-A839-7F764ABB93AD}" type="presOf" srcId="{1F688C45-5F98-4502-A2AC-5ABA6D605ECC}" destId="{9AA4AE36-FCE5-4B8E-931B-EB336544BB56}" srcOrd="0" destOrd="1" presId="urn:microsoft.com/office/officeart/2005/8/layout/vList5"/>
    <dgm:cxn modelId="{8CBDA188-8CEA-46FF-808A-AC9434DBEC6C}" srcId="{3351E74E-E7BF-40AF-A6F1-B77421BB903F}" destId="{53437A3A-9AA1-45C3-B6B2-A842C9E370DA}" srcOrd="1" destOrd="0" parTransId="{F6E5C9E3-53B6-42B5-B0E6-16CE45CB1B43}" sibTransId="{E89ACE5A-A99F-4747-9ACD-729E4938C857}"/>
    <dgm:cxn modelId="{5B583EBC-AB55-4DF2-9FD3-D7B7810ED6EE}" srcId="{6D3E3B1D-6B03-4631-97C1-65EFA94FBA73}" destId="{AEA47132-E44F-4906-83D9-BB1348FB4AD6}" srcOrd="1" destOrd="0" parTransId="{B72FA44D-B96A-4234-9609-81835607A333}" sibTransId="{2E05E20D-842F-4AAE-9A0F-466CB41B8CF8}"/>
    <dgm:cxn modelId="{44C62584-CE9A-4A57-9300-E01494F219A8}" srcId="{6D3E3B1D-6B03-4631-97C1-65EFA94FBA73}" destId="{9FABF510-2001-4AE3-8E6C-65A8170E88C7}" srcOrd="2" destOrd="0" parTransId="{496CAB77-9C53-4654-A8EB-BAEE5869F025}" sibTransId="{EF8CE217-2E0B-426B-855B-C2B626D37D2F}"/>
    <dgm:cxn modelId="{25446723-192D-4FE4-9605-6D9FD2FF1251}" type="presOf" srcId="{AEA47132-E44F-4906-83D9-BB1348FB4AD6}" destId="{49F5105C-AF2C-43AA-86E7-734B77831D6D}" srcOrd="0" destOrd="1" presId="urn:microsoft.com/office/officeart/2005/8/layout/vList5"/>
    <dgm:cxn modelId="{D27584AF-E576-4A41-9A16-05F9678AE528}" srcId="{3351E74E-E7BF-40AF-A6F1-B77421BB903F}" destId="{45A82FFA-39D6-4EF9-BFA0-0E00A30B5623}" srcOrd="3" destOrd="0" parTransId="{1933ACAE-81FF-494B-AA4D-24B0FD3E0183}" sibTransId="{A0A355E5-5F70-4FAE-8B82-ABFA0E12E454}"/>
    <dgm:cxn modelId="{121DDF23-5579-4E36-BC5F-F5F09CB0FAB3}" type="presOf" srcId="{FC3E3872-E196-4B88-B0F3-673D0928B647}" destId="{9AA4AE36-FCE5-4B8E-931B-EB336544BB56}" srcOrd="0" destOrd="2" presId="urn:microsoft.com/office/officeart/2005/8/layout/vList5"/>
    <dgm:cxn modelId="{7A8B4D21-736A-4CC4-B06A-8CB39E7F3825}" srcId="{F9067E43-BF32-44E1-B480-E531E6479B28}" destId="{1F688C45-5F98-4502-A2AC-5ABA6D605ECC}" srcOrd="1" destOrd="0" parTransId="{76A2DA85-1EA2-4A8B-83A0-CE0EA095A56F}" sibTransId="{255FACFD-5F8E-471E-BB52-9D32F57E095A}"/>
    <dgm:cxn modelId="{8E68D913-7F7A-4C6C-9E39-A8AF8273F17A}" srcId="{45A82FFA-39D6-4EF9-BFA0-0E00A30B5623}" destId="{B1E09A82-5AA6-4ADA-BB8A-D442C9C597F2}" srcOrd="1" destOrd="0" parTransId="{D91A6B75-A9DF-45F2-A4EB-6C29FBCDA034}" sibTransId="{CD54B80F-DE0F-4292-B7BD-0F0A451488BD}"/>
    <dgm:cxn modelId="{3678D92C-8D79-4E5F-99B3-ECE09487A6A0}" type="presOf" srcId="{45A82FFA-39D6-4EF9-BFA0-0E00A30B5623}" destId="{B9BE1A25-4B83-433A-8C5C-9409CD243A9F}" srcOrd="0" destOrd="0" presId="urn:microsoft.com/office/officeart/2005/8/layout/vList5"/>
    <dgm:cxn modelId="{C7CFB6F7-B674-40D1-B79F-EB0AE70D80AC}" type="presOf" srcId="{B1E09A82-5AA6-4ADA-BB8A-D442C9C597F2}" destId="{225AFC6D-A87B-443B-882B-3DA1BE41B3C5}" srcOrd="0" destOrd="1" presId="urn:microsoft.com/office/officeart/2005/8/layout/vList5"/>
    <dgm:cxn modelId="{E08B114F-D030-4772-B00E-B16D555EFBE7}" srcId="{F9067E43-BF32-44E1-B480-E531E6479B28}" destId="{5758B583-7E2B-4176-8475-05964B1F8409}" srcOrd="0" destOrd="0" parTransId="{F5163E0C-D016-469D-9AF0-80DED24EFBD0}" sibTransId="{3B87E427-5F95-48DA-BD63-D8E2FC22C3A1}"/>
    <dgm:cxn modelId="{4EB35E4B-D90D-4381-B0C0-3884D4A2FD5F}" type="presOf" srcId="{F9067E43-BF32-44E1-B480-E531E6479B28}" destId="{20D9C352-C93B-4BD9-9723-C7A64D2CA0AE}" srcOrd="0" destOrd="0" presId="urn:microsoft.com/office/officeart/2005/8/layout/vList5"/>
    <dgm:cxn modelId="{4ECFDC87-3722-469F-A8F6-45FD1CC88B95}" srcId="{3351E74E-E7BF-40AF-A6F1-B77421BB903F}" destId="{F9067E43-BF32-44E1-B480-E531E6479B28}" srcOrd="0" destOrd="0" parTransId="{4DE52643-785F-4EE7-9F63-C0B358BBD19D}" sibTransId="{E9B11BE7-DEDC-4008-87F7-2FBFD1C64370}"/>
    <dgm:cxn modelId="{F406CA52-1C29-474E-8CD7-1C0F82545D6C}" type="presOf" srcId="{56A3CAC5-2076-4AD0-8A4F-9EF77A2876E3}" destId="{225AFC6D-A87B-443B-882B-3DA1BE41B3C5}" srcOrd="0" destOrd="3" presId="urn:microsoft.com/office/officeart/2005/8/layout/vList5"/>
    <dgm:cxn modelId="{BC68D3AA-2734-4DC1-AC3F-ABC960DA34B4}" srcId="{53437A3A-9AA1-45C3-B6B2-A842C9E370DA}" destId="{84BD8B2A-E5D1-449B-9CB7-6026F147B6ED}" srcOrd="0" destOrd="0" parTransId="{A2C66007-1D43-46B9-AFBE-3A97D3EF75DA}" sibTransId="{75CF8EC3-18C9-432D-B02D-06D402EFB644}"/>
    <dgm:cxn modelId="{64A9C40B-8826-47A0-8D3C-8D5A62ED8000}" type="presOf" srcId="{53437A3A-9AA1-45C3-B6B2-A842C9E370DA}" destId="{FF953533-B6BF-4FEA-92A6-29326101710B}" srcOrd="0" destOrd="0" presId="urn:microsoft.com/office/officeart/2005/8/layout/vList5"/>
    <dgm:cxn modelId="{68B396B3-82E7-48AB-B335-E3B05BE26D60}" srcId="{45A82FFA-39D6-4EF9-BFA0-0E00A30B5623}" destId="{56A3CAC5-2076-4AD0-8A4F-9EF77A2876E3}" srcOrd="3" destOrd="0" parTransId="{D9279F77-76DA-4C74-9442-028DB791E415}" sibTransId="{32EB3793-55C9-40D5-A635-DD1CCE45D24D}"/>
    <dgm:cxn modelId="{0FF23A8B-E33F-465B-9F9B-072F6C1C62A2}" type="presOf" srcId="{19A7117A-54BC-40F7-83DB-CA4F357B71B1}" destId="{49F5105C-AF2C-43AA-86E7-734B77831D6D}" srcOrd="0" destOrd="0" presId="urn:microsoft.com/office/officeart/2005/8/layout/vList5"/>
    <dgm:cxn modelId="{6520CB3B-92DB-4B4D-8B5F-BFA54CCB1DEE}" srcId="{45A82FFA-39D6-4EF9-BFA0-0E00A30B5623}" destId="{58148BE6-3BBC-4D29-8AB0-C70690DD8E7B}" srcOrd="0" destOrd="0" parTransId="{940E9240-66F1-4D93-90CF-9278B9FCBA94}" sibTransId="{7D6B1B75-4FF8-49ED-9D36-286C709C7FB5}"/>
    <dgm:cxn modelId="{791FE308-E700-4685-A60D-E9A23D90817B}" type="presOf" srcId="{58148BE6-3BBC-4D29-8AB0-C70690DD8E7B}" destId="{225AFC6D-A87B-443B-882B-3DA1BE41B3C5}" srcOrd="0" destOrd="0" presId="urn:microsoft.com/office/officeart/2005/8/layout/vList5"/>
    <dgm:cxn modelId="{3789B019-A8D6-4100-B5D0-16960DF93BF9}" type="presOf" srcId="{046E9308-CF8A-49D4-991B-A7C72C9A101B}" destId="{225AFC6D-A87B-443B-882B-3DA1BE41B3C5}" srcOrd="0" destOrd="2" presId="urn:microsoft.com/office/officeart/2005/8/layout/vList5"/>
    <dgm:cxn modelId="{E5D31BE1-D438-42BE-ACF6-ED49035CB59F}" type="presOf" srcId="{6D3E3B1D-6B03-4631-97C1-65EFA94FBA73}" destId="{7182BB99-87F6-4720-8C58-764093394268}" srcOrd="0" destOrd="0" presId="urn:microsoft.com/office/officeart/2005/8/layout/vList5"/>
    <dgm:cxn modelId="{54CF66BE-F545-4614-966A-3AC77FF31FC3}" type="presOf" srcId="{9FABF510-2001-4AE3-8E6C-65A8170E88C7}" destId="{49F5105C-AF2C-43AA-86E7-734B77831D6D}" srcOrd="0" destOrd="2" presId="urn:microsoft.com/office/officeart/2005/8/layout/vList5"/>
    <dgm:cxn modelId="{47787101-A600-49C3-A118-6AD8AF18E44C}" type="presOf" srcId="{3351E74E-E7BF-40AF-A6F1-B77421BB903F}" destId="{699C913D-E38F-4D8C-8777-3A2047A728D2}" srcOrd="0" destOrd="0" presId="urn:microsoft.com/office/officeart/2005/8/layout/vList5"/>
    <dgm:cxn modelId="{4A35A915-036B-4103-987D-425A2A29E9B6}" srcId="{3351E74E-E7BF-40AF-A6F1-B77421BB903F}" destId="{6D3E3B1D-6B03-4631-97C1-65EFA94FBA73}" srcOrd="2" destOrd="0" parTransId="{4ADBB78B-59B6-4883-B8EC-9B72DF0B96BF}" sibTransId="{19F299EC-6D5A-4A27-96E3-2B04855202C3}"/>
    <dgm:cxn modelId="{07DA20BA-B731-4545-95F6-510829AEE520}" type="presOf" srcId="{260844A4-1F67-440A-8199-069178BFC711}" destId="{2FE52827-994F-4F49-9B64-BB7858C07441}" srcOrd="0" destOrd="1" presId="urn:microsoft.com/office/officeart/2005/8/layout/vList5"/>
    <dgm:cxn modelId="{691876C4-FFCC-4CF0-90CE-2DED9BC3D963}" type="presParOf" srcId="{699C913D-E38F-4D8C-8777-3A2047A728D2}" destId="{3817BD8F-6839-4B72-ACC5-AB9352AD414B}" srcOrd="0" destOrd="0" presId="urn:microsoft.com/office/officeart/2005/8/layout/vList5"/>
    <dgm:cxn modelId="{E62808AF-349A-4908-BBE2-9C53A2E01E12}" type="presParOf" srcId="{3817BD8F-6839-4B72-ACC5-AB9352AD414B}" destId="{20D9C352-C93B-4BD9-9723-C7A64D2CA0AE}" srcOrd="0" destOrd="0" presId="urn:microsoft.com/office/officeart/2005/8/layout/vList5"/>
    <dgm:cxn modelId="{53390908-E3CD-4BB5-9521-1870F5D6C4C7}" type="presParOf" srcId="{3817BD8F-6839-4B72-ACC5-AB9352AD414B}" destId="{9AA4AE36-FCE5-4B8E-931B-EB336544BB56}" srcOrd="1" destOrd="0" presId="urn:microsoft.com/office/officeart/2005/8/layout/vList5"/>
    <dgm:cxn modelId="{26009E68-3D1A-4B82-869E-922561149B67}" type="presParOf" srcId="{699C913D-E38F-4D8C-8777-3A2047A728D2}" destId="{F37BEF66-D6E9-4701-8953-1D8F6A1DC993}" srcOrd="1" destOrd="0" presId="urn:microsoft.com/office/officeart/2005/8/layout/vList5"/>
    <dgm:cxn modelId="{7F6360F6-6DF2-4AD1-9CA5-988F4599A60E}" type="presParOf" srcId="{699C913D-E38F-4D8C-8777-3A2047A728D2}" destId="{49E2095C-4827-4DF6-8CF7-3792ECBC82DA}" srcOrd="2" destOrd="0" presId="urn:microsoft.com/office/officeart/2005/8/layout/vList5"/>
    <dgm:cxn modelId="{7AE271F8-1479-4295-BC25-47094F7DB8EE}" type="presParOf" srcId="{49E2095C-4827-4DF6-8CF7-3792ECBC82DA}" destId="{FF953533-B6BF-4FEA-92A6-29326101710B}" srcOrd="0" destOrd="0" presId="urn:microsoft.com/office/officeart/2005/8/layout/vList5"/>
    <dgm:cxn modelId="{E3136A18-0FA6-4B90-B59E-F5D9C43E349A}" type="presParOf" srcId="{49E2095C-4827-4DF6-8CF7-3792ECBC82DA}" destId="{2FE52827-994F-4F49-9B64-BB7858C07441}" srcOrd="1" destOrd="0" presId="urn:microsoft.com/office/officeart/2005/8/layout/vList5"/>
    <dgm:cxn modelId="{C4BB7514-5D31-4998-90D4-D57FAE40ABDB}" type="presParOf" srcId="{699C913D-E38F-4D8C-8777-3A2047A728D2}" destId="{C18777B5-4322-4B81-BBE1-68C4A7392A0C}" srcOrd="3" destOrd="0" presId="urn:microsoft.com/office/officeart/2005/8/layout/vList5"/>
    <dgm:cxn modelId="{66D0F1CE-9630-4DCA-A5E9-10A001ADA03E}" type="presParOf" srcId="{699C913D-E38F-4D8C-8777-3A2047A728D2}" destId="{24FD2297-9DAA-4482-A13A-97BCF6C8FE20}" srcOrd="4" destOrd="0" presId="urn:microsoft.com/office/officeart/2005/8/layout/vList5"/>
    <dgm:cxn modelId="{B8E8C60C-B967-4646-B19C-1BB10F1A4494}" type="presParOf" srcId="{24FD2297-9DAA-4482-A13A-97BCF6C8FE20}" destId="{7182BB99-87F6-4720-8C58-764093394268}" srcOrd="0" destOrd="0" presId="urn:microsoft.com/office/officeart/2005/8/layout/vList5"/>
    <dgm:cxn modelId="{6DE1A62F-0276-47ED-A27D-91F24F0B1D52}" type="presParOf" srcId="{24FD2297-9DAA-4482-A13A-97BCF6C8FE20}" destId="{49F5105C-AF2C-43AA-86E7-734B77831D6D}" srcOrd="1" destOrd="0" presId="urn:microsoft.com/office/officeart/2005/8/layout/vList5"/>
    <dgm:cxn modelId="{016BB849-B596-4547-BE2D-C0ECC523FCF0}" type="presParOf" srcId="{699C913D-E38F-4D8C-8777-3A2047A728D2}" destId="{823A9273-8EBC-4E27-9A17-6D5A3C8FDC22}" srcOrd="5" destOrd="0" presId="urn:microsoft.com/office/officeart/2005/8/layout/vList5"/>
    <dgm:cxn modelId="{B1B0DF53-0164-4197-BCDE-59F2B1919269}" type="presParOf" srcId="{699C913D-E38F-4D8C-8777-3A2047A728D2}" destId="{BA82BFE5-0389-4F28-AF82-3129A6FAE2C9}" srcOrd="6" destOrd="0" presId="urn:microsoft.com/office/officeart/2005/8/layout/vList5"/>
    <dgm:cxn modelId="{FE3A5875-80FD-4C35-ABDC-BAF13D51DC74}" type="presParOf" srcId="{BA82BFE5-0389-4F28-AF82-3129A6FAE2C9}" destId="{B9BE1A25-4B83-433A-8C5C-9409CD243A9F}" srcOrd="0" destOrd="0" presId="urn:microsoft.com/office/officeart/2005/8/layout/vList5"/>
    <dgm:cxn modelId="{4FFD649D-5458-4D46-94B0-65C49695172C}" type="presParOf" srcId="{BA82BFE5-0389-4F28-AF82-3129A6FAE2C9}" destId="{225AFC6D-A87B-443B-882B-3DA1BE41B3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801F1-49FA-46D9-AC38-E8ABFB60CABA}" type="datetimeFigureOut">
              <a:rPr lang="en-US" smtClean="0"/>
              <a:t>8/7/2014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49445-4177-447A-8C1D-F6D1296C72A7}" type="slidenum">
              <a:rPr lang="en-US" smtClean="0"/>
              <a:t>‹#›</a:t>
            </a:fld>
            <a:endParaRPr lang="en-US"/>
          </a:p>
        </p:txBody>
      </p:sp>
    </p:spTree>
    <p:extLst>
      <p:ext uri="{BB962C8B-B14F-4D97-AF65-F5344CB8AC3E}">
        <p14:creationId xmlns:p14="http://schemas.microsoft.com/office/powerpoint/2010/main" val="49659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14832" eaLnBrk="0" hangingPunct="0">
              <a:defRPr sz="2000">
                <a:solidFill>
                  <a:schemeClr val="tx1"/>
                </a:solidFill>
                <a:latin typeface="Times New Roman" pitchFamily="18" charset="0"/>
                <a:ea typeface="MS PGothic" pitchFamily="34" charset="-128"/>
              </a:defRPr>
            </a:lvl1pPr>
            <a:lvl2pPr marL="730617" indent="-281007" defTabSz="914832" eaLnBrk="0" hangingPunct="0">
              <a:defRPr sz="2000">
                <a:solidFill>
                  <a:schemeClr val="tx1"/>
                </a:solidFill>
                <a:latin typeface="Times New Roman" pitchFamily="18" charset="0"/>
                <a:ea typeface="MS PGothic" pitchFamily="34" charset="-128"/>
              </a:defRPr>
            </a:lvl2pPr>
            <a:lvl3pPr marL="1124026" indent="-224805" defTabSz="914832" eaLnBrk="0" hangingPunct="0">
              <a:defRPr sz="2000">
                <a:solidFill>
                  <a:schemeClr val="tx1"/>
                </a:solidFill>
                <a:latin typeface="Times New Roman" pitchFamily="18" charset="0"/>
                <a:ea typeface="MS PGothic" pitchFamily="34" charset="-128"/>
              </a:defRPr>
            </a:lvl3pPr>
            <a:lvl4pPr marL="1573637" indent="-224805" defTabSz="914832" eaLnBrk="0" hangingPunct="0">
              <a:defRPr sz="2000">
                <a:solidFill>
                  <a:schemeClr val="tx1"/>
                </a:solidFill>
                <a:latin typeface="Times New Roman" pitchFamily="18" charset="0"/>
                <a:ea typeface="MS PGothic" pitchFamily="34" charset="-128"/>
              </a:defRPr>
            </a:lvl4pPr>
            <a:lvl5pPr marL="2023247" indent="-224805" defTabSz="914832" eaLnBrk="0" hangingPunct="0">
              <a:defRPr sz="2000">
                <a:solidFill>
                  <a:schemeClr val="tx1"/>
                </a:solidFill>
                <a:latin typeface="Times New Roman" pitchFamily="18" charset="0"/>
                <a:ea typeface="MS PGothic" pitchFamily="34" charset="-128"/>
              </a:defRPr>
            </a:lvl5pPr>
            <a:lvl6pPr marL="2472858" indent="-224805" defTabSz="914832"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22468" indent="-224805" defTabSz="914832"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372079" indent="-224805" defTabSz="914832"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21689" indent="-224805" defTabSz="914832"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fld id="{C19ED9EF-6DBD-44ED-90DD-44EF0C40E2BE}" type="slidenum">
              <a:rPr lang="en-US" altLang="en-US" sz="1200"/>
              <a:pPr eaLnBrk="1" hangingPunct="1"/>
              <a:t>5</a:t>
            </a:fld>
            <a:endParaRPr lang="en-US" altLang="en-US" sz="1200"/>
          </a:p>
        </p:txBody>
      </p:sp>
      <p:sp>
        <p:nvSpPr>
          <p:cNvPr id="9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959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When considering whether a strategy or program is evidence-based, we have to rely on the “best available evidence.”</a:t>
            </a:r>
          </a:p>
          <a:p>
            <a:endParaRPr lang="en-US" altLang="en-US" smtClean="0">
              <a:ea typeface="ＭＳ Ｐゴシック" pitchFamily="34" charset="-128"/>
            </a:endParaRPr>
          </a:p>
          <a:p>
            <a:r>
              <a:rPr lang="en-US" altLang="en-US" smtClean="0">
                <a:ea typeface="ＭＳ Ｐゴシック" pitchFamily="34" charset="-128"/>
              </a:rPr>
              <a:t>So how to we do this is their  is limited or no research evidence available?....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D4C9E39-D8FB-4815-85D5-99F9868AC3C2}" type="slidenum">
              <a:rPr lang="en-US" altLang="en-US" sz="1200" smtClean="0"/>
              <a:pPr/>
              <a:t>15</a:t>
            </a:fld>
            <a:endParaRPr lang="en-US" altLang="en-US" sz="1200" smtClean="0"/>
          </a:p>
        </p:txBody>
      </p:sp>
    </p:spTree>
    <p:extLst>
      <p:ext uri="{BB962C8B-B14F-4D97-AF65-F5344CB8AC3E}">
        <p14:creationId xmlns:p14="http://schemas.microsoft.com/office/powerpoint/2010/main" val="3972229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lnSpc>
                <a:spcPct val="90000"/>
              </a:lnSpc>
              <a:spcBef>
                <a:spcPct val="20000"/>
              </a:spcBef>
              <a:spcAft>
                <a:spcPct val="0"/>
              </a:spcAft>
              <a:buFont typeface="Arial" charset="0"/>
              <a:buNone/>
            </a:pPr>
            <a:fld id="{C0A5451D-EBC6-4910-8268-33ECD9E9F04A}" type="slidenum">
              <a:rPr lang="en-US" smtClean="0">
                <a:solidFill>
                  <a:srgbClr val="000000"/>
                </a:solidFill>
                <a:latin typeface="Maiandra GD" pitchFamily="34" charset="0"/>
                <a:cs typeface="Arial" charset="0"/>
              </a:rPr>
              <a:pPr fontAlgn="base">
                <a:lnSpc>
                  <a:spcPct val="90000"/>
                </a:lnSpc>
                <a:spcBef>
                  <a:spcPct val="20000"/>
                </a:spcBef>
                <a:spcAft>
                  <a:spcPct val="0"/>
                </a:spcAft>
                <a:buFont typeface="Arial" charset="0"/>
                <a:buNone/>
              </a:pPr>
              <a:t>16</a:t>
            </a:fld>
            <a:endParaRPr lang="en-US" smtClean="0">
              <a:solidFill>
                <a:srgbClr val="000000"/>
              </a:solidFill>
              <a:latin typeface="Maiandra GD" pitchFamily="34" charset="0"/>
              <a:cs typeface="Arial" charset="0"/>
            </a:endParaRPr>
          </a:p>
        </p:txBody>
      </p:sp>
    </p:spTree>
    <p:extLst>
      <p:ext uri="{BB962C8B-B14F-4D97-AF65-F5344CB8AC3E}">
        <p14:creationId xmlns:p14="http://schemas.microsoft.com/office/powerpoint/2010/main" val="224796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latin typeface="Arial" pitchFamily="34" charset="0"/>
                <a:ea typeface="ＭＳ Ｐゴシック" pitchFamily="34" charset="-128"/>
              </a:rPr>
              <a:t>Talk about what the X’s mean. Describe a few.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2D8D0B9-AB9F-4CB2-8344-4B040DB927CC}" type="slidenum">
              <a:rPr lang="en-US" altLang="en-US" sz="1200" smtClean="0">
                <a:solidFill>
                  <a:srgbClr val="000000"/>
                </a:solidFill>
              </a:rPr>
              <a:pPr/>
              <a:t>19</a:t>
            </a:fld>
            <a:endParaRPr lang="en-US" altLang="en-US" sz="1200" smtClean="0">
              <a:solidFill>
                <a:srgbClr val="000000"/>
              </a:solidFill>
            </a:endParaRPr>
          </a:p>
        </p:txBody>
      </p:sp>
    </p:spTree>
    <p:extLst>
      <p:ext uri="{BB962C8B-B14F-4D97-AF65-F5344CB8AC3E}">
        <p14:creationId xmlns:p14="http://schemas.microsoft.com/office/powerpoint/2010/main" val="200762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itchFamily="34" charset="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20000"/>
              </a:spcBef>
              <a:buFont typeface="Arial" pitchFamily="34" charset="0"/>
              <a:buNone/>
            </a:pPr>
            <a:fld id="{FC71155D-F022-4D01-9F3B-DAA20C628A1F}" type="slidenum">
              <a:rPr lang="en-US" altLang="en-US" sz="1200" smtClean="0">
                <a:solidFill>
                  <a:srgbClr val="000000"/>
                </a:solidFill>
                <a:latin typeface="Maiandra GD" pitchFamily="34" charset="0"/>
                <a:cs typeface="Arial" pitchFamily="34" charset="0"/>
              </a:rPr>
              <a:pPr>
                <a:lnSpc>
                  <a:spcPct val="90000"/>
                </a:lnSpc>
                <a:spcBef>
                  <a:spcPct val="20000"/>
                </a:spcBef>
                <a:buFont typeface="Arial" pitchFamily="34" charset="0"/>
                <a:buNone/>
              </a:pPr>
              <a:t>20</a:t>
            </a:fld>
            <a:endParaRPr lang="en-US" altLang="en-US" sz="1200" smtClean="0">
              <a:solidFill>
                <a:srgbClr val="000000"/>
              </a:solidFill>
              <a:latin typeface="Maiandra GD" pitchFamily="34" charset="0"/>
              <a:cs typeface="Arial" pitchFamily="34" charset="0"/>
            </a:endParaRPr>
          </a:p>
        </p:txBody>
      </p:sp>
    </p:spTree>
    <p:extLst>
      <p:ext uri="{BB962C8B-B14F-4D97-AF65-F5344CB8AC3E}">
        <p14:creationId xmlns:p14="http://schemas.microsoft.com/office/powerpoint/2010/main" val="173038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70ECA1-69AA-A743-ABA6-D99CB63B9874}" type="slidenum">
              <a:rPr lang="en-US"/>
              <a:pPr>
                <a:defRPr/>
              </a:pPr>
              <a:t>6</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r>
              <a:rPr lang="en-US" dirty="0" smtClean="0">
                <a:cs typeface="+mn-cs"/>
              </a:rPr>
              <a:t>Very brief background on WTG mission </a:t>
            </a:r>
          </a:p>
          <a:p>
            <a:pPr eaLnBrk="1" hangingPunct="1">
              <a:defRPr/>
            </a:pPr>
            <a:r>
              <a:rPr lang="en-US" dirty="0" smtClean="0">
                <a:cs typeface="+mn-cs"/>
              </a:rPr>
              <a:t>And</a:t>
            </a:r>
            <a:r>
              <a:rPr lang="en-US" baseline="0" dirty="0" smtClean="0">
                <a:cs typeface="+mn-cs"/>
              </a:rPr>
              <a:t> work on the use of research evidence</a:t>
            </a:r>
          </a:p>
          <a:p>
            <a:pPr eaLnBrk="1" hangingPunct="1">
              <a:defRPr/>
            </a:pPr>
            <a:endParaRPr lang="en-US" baseline="0" dirty="0" smtClean="0">
              <a:cs typeface="+mn-cs"/>
            </a:endParaRPr>
          </a:p>
          <a:p>
            <a:pPr eaLnBrk="1" hangingPunct="1">
              <a:defRPr/>
            </a:pPr>
            <a:r>
              <a:rPr lang="en-US" baseline="0" dirty="0" smtClean="0">
                <a:cs typeface="+mn-cs"/>
              </a:rPr>
              <a:t>25+ studies funded</a:t>
            </a:r>
            <a:endParaRPr lang="en-US" dirty="0" smtClean="0">
              <a:cs typeface="+mn-cs"/>
            </a:endParaRPr>
          </a:p>
        </p:txBody>
      </p:sp>
    </p:spTree>
    <p:extLst>
      <p:ext uri="{BB962C8B-B14F-4D97-AF65-F5344CB8AC3E}">
        <p14:creationId xmlns:p14="http://schemas.microsoft.com/office/powerpoint/2010/main" val="50733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0395C-1410-405E-9D19-4F75EA7576CD}" type="slidenum">
              <a:rPr lang="en-US"/>
              <a:pPr/>
              <a:t>7</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dirty="0" smtClean="0"/>
              <a:t>Linear</a:t>
            </a:r>
            <a:r>
              <a:rPr lang="en-US" baseline="0" dirty="0" smtClean="0"/>
              <a:t> Model of Intervention Research</a:t>
            </a:r>
          </a:p>
          <a:p>
            <a:endParaRPr lang="en-US" baseline="0" dirty="0" smtClean="0"/>
          </a:p>
          <a:p>
            <a:r>
              <a:rPr lang="en-US" baseline="0" dirty="0" smtClean="0"/>
              <a:t>Pushing research (or EBPs) into systems</a:t>
            </a:r>
          </a:p>
          <a:p>
            <a:r>
              <a:rPr lang="en-US" baseline="0" dirty="0" smtClean="0"/>
              <a:t>Lining up systems w/ the program (not the other way around)</a:t>
            </a:r>
          </a:p>
        </p:txBody>
      </p:sp>
    </p:spTree>
    <p:extLst>
      <p:ext uri="{BB962C8B-B14F-4D97-AF65-F5344CB8AC3E}">
        <p14:creationId xmlns:p14="http://schemas.microsoft.com/office/powerpoint/2010/main" val="131157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B6DD625-AACD-4A4F-AF0D-0AB9CA115636}" type="slidenum">
              <a:rPr lang="en-US" smtClean="0"/>
              <a:pPr>
                <a:defRPr/>
              </a:pPr>
              <a:t>8</a:t>
            </a:fld>
            <a:endParaRPr lang="en-US"/>
          </a:p>
        </p:txBody>
      </p:sp>
    </p:spTree>
    <p:extLst>
      <p:ext uri="{BB962C8B-B14F-4D97-AF65-F5344CB8AC3E}">
        <p14:creationId xmlns:p14="http://schemas.microsoft.com/office/powerpoint/2010/main" val="307043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B6DD625-AACD-4A4F-AF0D-0AB9CA115636}" type="slidenum">
              <a:rPr lang="en-US" smtClean="0"/>
              <a:pPr>
                <a:defRPr/>
              </a:pPr>
              <a:t>9</a:t>
            </a:fld>
            <a:endParaRPr lang="en-US"/>
          </a:p>
        </p:txBody>
      </p:sp>
    </p:spTree>
    <p:extLst>
      <p:ext uri="{BB962C8B-B14F-4D97-AF65-F5344CB8AC3E}">
        <p14:creationId xmlns:p14="http://schemas.microsoft.com/office/powerpoint/2010/main" val="18220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organizational and systems perspective</a:t>
            </a:r>
          </a:p>
          <a:p>
            <a:endParaRPr lang="en-US" dirty="0" smtClean="0"/>
          </a:p>
          <a:p>
            <a:pPr marL="0" indent="0">
              <a:buFontTx/>
              <a:buNone/>
            </a:pPr>
            <a:r>
              <a:rPr lang="en-US" dirty="0" smtClean="0"/>
              <a:t>Any new program or practice</a:t>
            </a:r>
            <a:r>
              <a:rPr lang="en-US" baseline="0" dirty="0" smtClean="0"/>
              <a:t> needs to fit within the system – not ad-hoc additions</a:t>
            </a:r>
          </a:p>
          <a:p>
            <a:pPr marL="628650" lvl="1" indent="-171450">
              <a:buFontTx/>
              <a:buChar char="-"/>
            </a:pPr>
            <a:r>
              <a:rPr lang="en-US" baseline="0" dirty="0" smtClean="0"/>
              <a:t>System leaders’ goals</a:t>
            </a:r>
          </a:p>
          <a:p>
            <a:pPr marL="628650" lvl="1" indent="-171450">
              <a:buFontTx/>
              <a:buChar char="-"/>
            </a:pPr>
            <a:r>
              <a:rPr lang="en-US" baseline="0" dirty="0" smtClean="0"/>
              <a:t>Organizational culture and routines</a:t>
            </a:r>
          </a:p>
          <a:p>
            <a:pPr marL="628650" lvl="1" indent="-171450">
              <a:buFontTx/>
              <a:buChar char="-"/>
            </a:pPr>
            <a:r>
              <a:rPr lang="en-US" baseline="0" dirty="0" smtClean="0"/>
              <a:t>Organizational capacity</a:t>
            </a:r>
            <a:endParaRPr lang="en-US" dirty="0" smtClean="0"/>
          </a:p>
        </p:txBody>
      </p:sp>
      <p:sp>
        <p:nvSpPr>
          <p:cNvPr id="4" name="Slide Number Placeholder 3"/>
          <p:cNvSpPr>
            <a:spLocks noGrp="1"/>
          </p:cNvSpPr>
          <p:nvPr>
            <p:ph type="sldNum" sz="quarter" idx="10"/>
          </p:nvPr>
        </p:nvSpPr>
        <p:spPr/>
        <p:txBody>
          <a:bodyPr/>
          <a:lstStyle/>
          <a:p>
            <a:pPr>
              <a:defRPr/>
            </a:pPr>
            <a:fld id="{FB6DD625-AACD-4A4F-AF0D-0AB9CA115636}" type="slidenum">
              <a:rPr lang="en-US" smtClean="0"/>
              <a:pPr>
                <a:defRPr/>
              </a:pPr>
              <a:t>10</a:t>
            </a:fld>
            <a:endParaRPr lang="en-US"/>
          </a:p>
        </p:txBody>
      </p:sp>
    </p:spTree>
    <p:extLst>
      <p:ext uri="{BB962C8B-B14F-4D97-AF65-F5344CB8AC3E}">
        <p14:creationId xmlns:p14="http://schemas.microsoft.com/office/powerpoint/2010/main" val="47607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Intermediaries</a:t>
            </a:r>
          </a:p>
          <a:p>
            <a:pPr marL="171450" indent="-171450">
              <a:buFontTx/>
              <a:buChar char="-"/>
            </a:pPr>
            <a:r>
              <a:rPr lang="en-US" dirty="0" smtClean="0"/>
              <a:t>Consultants</a:t>
            </a:r>
          </a:p>
          <a:p>
            <a:pPr marL="171450" indent="-171450">
              <a:buFontTx/>
              <a:buChar char="-"/>
            </a:pPr>
            <a:r>
              <a:rPr lang="en-US" dirty="0" smtClean="0"/>
              <a:t>TA providers</a:t>
            </a:r>
          </a:p>
          <a:p>
            <a:pPr marL="171450" indent="-171450">
              <a:buFontTx/>
              <a:buChar char="-"/>
            </a:pPr>
            <a:r>
              <a:rPr lang="en-US" dirty="0" smtClean="0"/>
              <a:t>Professional associations</a:t>
            </a:r>
          </a:p>
          <a:p>
            <a:pPr marL="171450" indent="-171450">
              <a:buFontTx/>
              <a:buChar char="-"/>
            </a:pPr>
            <a:r>
              <a:rPr lang="en-US" dirty="0" smtClean="0"/>
              <a:t>Advocacy</a:t>
            </a:r>
            <a:r>
              <a:rPr lang="en-US" baseline="0" dirty="0" smtClean="0"/>
              <a:t> groups</a:t>
            </a:r>
          </a:p>
          <a:p>
            <a:pPr marL="171450" indent="-171450">
              <a:buFontTx/>
              <a:buChar char="-"/>
            </a:pPr>
            <a:r>
              <a:rPr lang="en-US" baseline="0" dirty="0" smtClean="0"/>
              <a:t>Funders</a:t>
            </a:r>
            <a:endParaRPr lang="en-US" dirty="0" smtClean="0"/>
          </a:p>
        </p:txBody>
      </p:sp>
      <p:sp>
        <p:nvSpPr>
          <p:cNvPr id="4" name="Slide Number Placeholder 3"/>
          <p:cNvSpPr>
            <a:spLocks noGrp="1"/>
          </p:cNvSpPr>
          <p:nvPr>
            <p:ph type="sldNum" sz="quarter" idx="10"/>
          </p:nvPr>
        </p:nvSpPr>
        <p:spPr/>
        <p:txBody>
          <a:bodyPr/>
          <a:lstStyle/>
          <a:p>
            <a:pPr>
              <a:defRPr/>
            </a:pPr>
            <a:fld id="{FB6DD625-AACD-4A4F-AF0D-0AB9CA115636}" type="slidenum">
              <a:rPr lang="en-US" smtClean="0"/>
              <a:pPr>
                <a:defRPr/>
              </a:pPr>
              <a:t>11</a:t>
            </a:fld>
            <a:endParaRPr lang="en-US"/>
          </a:p>
        </p:txBody>
      </p:sp>
    </p:spTree>
    <p:extLst>
      <p:ext uri="{BB962C8B-B14F-4D97-AF65-F5344CB8AC3E}">
        <p14:creationId xmlns:p14="http://schemas.microsoft.com/office/powerpoint/2010/main" val="336733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lnSpc>
                <a:spcPct val="90000"/>
              </a:lnSpc>
              <a:spcBef>
                <a:spcPct val="20000"/>
              </a:spcBef>
              <a:spcAft>
                <a:spcPct val="0"/>
              </a:spcAft>
              <a:buFont typeface="Arial" charset="0"/>
              <a:buNone/>
            </a:pPr>
            <a:fld id="{C257ECB5-F4DB-4390-B062-4B57C43D3D71}" type="slidenum">
              <a:rPr lang="en-US" smtClean="0">
                <a:solidFill>
                  <a:srgbClr val="000000"/>
                </a:solidFill>
                <a:latin typeface="Maiandra GD" pitchFamily="34" charset="0"/>
                <a:cs typeface="Arial" charset="0"/>
              </a:rPr>
              <a:pPr fontAlgn="base">
                <a:lnSpc>
                  <a:spcPct val="90000"/>
                </a:lnSpc>
                <a:spcBef>
                  <a:spcPct val="20000"/>
                </a:spcBef>
                <a:spcAft>
                  <a:spcPct val="0"/>
                </a:spcAft>
                <a:buFont typeface="Arial" charset="0"/>
                <a:buNone/>
              </a:pPr>
              <a:t>12</a:t>
            </a:fld>
            <a:endParaRPr lang="en-US" smtClean="0">
              <a:solidFill>
                <a:srgbClr val="000000"/>
              </a:solidFill>
              <a:latin typeface="Maiandra GD" pitchFamily="34" charset="0"/>
              <a:cs typeface="Arial" charset="0"/>
            </a:endParaRPr>
          </a:p>
        </p:txBody>
      </p:sp>
    </p:spTree>
    <p:extLst>
      <p:ext uri="{BB962C8B-B14F-4D97-AF65-F5344CB8AC3E}">
        <p14:creationId xmlns:p14="http://schemas.microsoft.com/office/powerpoint/2010/main" val="321538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9ABD11-9099-4783-970A-C74861D4782E}" type="slidenum">
              <a:rPr lang="en-US"/>
              <a:pPr/>
              <a:t>14</a:t>
            </a:fld>
            <a:endParaRPr lang="en-US"/>
          </a:p>
        </p:txBody>
      </p:sp>
      <p:sp>
        <p:nvSpPr>
          <p:cNvPr id="553986" name="Rectangle 2"/>
          <p:cNvSpPr>
            <a:spLocks noGrp="1" noRot="1" noChangeAspect="1" noChangeArrowheads="1" noTextEdit="1"/>
          </p:cNvSpPr>
          <p:nvPr>
            <p:ph type="sldImg"/>
          </p:nvPr>
        </p:nvSpPr>
        <p:spPr>
          <a:xfrm>
            <a:off x="1143000" y="685800"/>
            <a:ext cx="4572000" cy="3429000"/>
          </a:xfrm>
          <a:ln/>
        </p:spPr>
      </p:sp>
      <p:sp>
        <p:nvSpPr>
          <p:cNvPr id="553987" name="Rectangle 3"/>
          <p:cNvSpPr>
            <a:spLocks noGrp="1" noChangeArrowheads="1"/>
          </p:cNvSpPr>
          <p:nvPr>
            <p:ph type="body" idx="1"/>
          </p:nvPr>
        </p:nvSpPr>
        <p:spPr>
          <a:xfrm>
            <a:off x="914920" y="4343400"/>
            <a:ext cx="5028161" cy="4114800"/>
          </a:xfrm>
        </p:spPr>
        <p:txBody>
          <a:bodyPr/>
          <a:lstStyle/>
          <a:p>
            <a:endParaRPr lang="en-US"/>
          </a:p>
        </p:txBody>
      </p:sp>
    </p:spTree>
    <p:extLst>
      <p:ext uri="{BB962C8B-B14F-4D97-AF65-F5344CB8AC3E}">
        <p14:creationId xmlns:p14="http://schemas.microsoft.com/office/powerpoint/2010/main" val="277131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D98515-50CA-4D72-8DA9-3889DC431C47}"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242757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98515-50CA-4D72-8DA9-3889DC431C47}"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201180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98515-50CA-4D72-8DA9-3889DC431C47}"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371652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98515-50CA-4D72-8DA9-3889DC431C47}"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261603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98515-50CA-4D72-8DA9-3889DC431C47}"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205749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D98515-50CA-4D72-8DA9-3889DC431C47}"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248949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D98515-50CA-4D72-8DA9-3889DC431C47}" type="datetimeFigureOut">
              <a:rPr lang="en-US" smtClean="0"/>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183531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D98515-50CA-4D72-8DA9-3889DC431C47}" type="datetimeFigureOut">
              <a:rPr lang="en-US" smtClean="0"/>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11799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8515-50CA-4D72-8DA9-3889DC431C47}" type="datetimeFigureOut">
              <a:rPr lang="en-US" smtClean="0"/>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231696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98515-50CA-4D72-8DA9-3889DC431C47}"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330605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98515-50CA-4D72-8DA9-3889DC431C47}"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24ADB-7A6C-4CEF-90E3-915D8BF26648}" type="slidenum">
              <a:rPr lang="en-US" smtClean="0"/>
              <a:t>‹#›</a:t>
            </a:fld>
            <a:endParaRPr lang="en-US"/>
          </a:p>
        </p:txBody>
      </p:sp>
    </p:spTree>
    <p:extLst>
      <p:ext uri="{BB962C8B-B14F-4D97-AF65-F5344CB8AC3E}">
        <p14:creationId xmlns:p14="http://schemas.microsoft.com/office/powerpoint/2010/main" val="192228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8515-50CA-4D72-8DA9-3889DC431C47}" type="datetimeFigureOut">
              <a:rPr lang="en-US" smtClean="0"/>
              <a:t>8/7/2014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24ADB-7A6C-4CEF-90E3-915D8BF26648}" type="slidenum">
              <a:rPr lang="en-US" smtClean="0"/>
              <a:t>‹#›</a:t>
            </a:fld>
            <a:endParaRPr lang="en-US"/>
          </a:p>
        </p:txBody>
      </p:sp>
    </p:spTree>
    <p:extLst>
      <p:ext uri="{BB962C8B-B14F-4D97-AF65-F5344CB8AC3E}">
        <p14:creationId xmlns:p14="http://schemas.microsoft.com/office/powerpoint/2010/main" val="3007285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Bringing </a:t>
            </a:r>
            <a:r>
              <a:rPr lang="en-US" sz="4000" dirty="0"/>
              <a:t>Evidence to Bear: </a:t>
            </a:r>
            <a:r>
              <a:rPr lang="en-US" sz="4000" dirty="0" smtClean="0"/>
              <a:t/>
            </a:r>
            <a:br>
              <a:rPr lang="en-US" sz="4000" dirty="0" smtClean="0"/>
            </a:br>
            <a:r>
              <a:rPr lang="en-US" sz="2800" dirty="0" smtClean="0"/>
              <a:t>What </a:t>
            </a:r>
            <a:r>
              <a:rPr lang="en-US" sz="2800" dirty="0"/>
              <a:t>Facilitates Adoption of Research-based Evidence in Practice and Policy-making in </a:t>
            </a:r>
            <a:r>
              <a:rPr lang="en-US" sz="2800" dirty="0" smtClean="0"/>
              <a:t>Schools</a:t>
            </a:r>
            <a:endParaRPr lang="en-US" sz="2800" dirty="0"/>
          </a:p>
        </p:txBody>
      </p:sp>
      <p:sp>
        <p:nvSpPr>
          <p:cNvPr id="3" name="Subtitle 2"/>
          <p:cNvSpPr>
            <a:spLocks noGrp="1"/>
          </p:cNvSpPr>
          <p:nvPr>
            <p:ph type="subTitle" idx="1"/>
          </p:nvPr>
        </p:nvSpPr>
        <p:spPr/>
        <p:txBody>
          <a:bodyPr/>
          <a:lstStyle/>
          <a:p>
            <a:r>
              <a:rPr lang="en-US" dirty="0" smtClean="0"/>
              <a:t>Large Group Panel</a:t>
            </a:r>
          </a:p>
          <a:p>
            <a:r>
              <a:rPr lang="en-US" dirty="0" smtClean="0"/>
              <a:t>OSEP Project Director’s Conference 2014</a:t>
            </a:r>
          </a:p>
          <a:p>
            <a:r>
              <a:rPr lang="en-US" dirty="0" smtClean="0"/>
              <a:t>Washington, DC</a:t>
            </a:r>
          </a:p>
        </p:txBody>
      </p:sp>
    </p:spTree>
    <p:extLst>
      <p:ext uri="{BB962C8B-B14F-4D97-AF65-F5344CB8AC3E}">
        <p14:creationId xmlns:p14="http://schemas.microsoft.com/office/powerpoint/2010/main" val="4290028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lide Title is &quot;Organizations and Systems&quot;" title="Slide Titl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a:solidFill>
                  <a:srgbClr val="FFFFFF"/>
                </a:solidFill>
                <a:latin typeface="Georgia" panose="02040502050405020303" pitchFamily="18" charset="0"/>
                <a:ea typeface="ＭＳ Ｐゴシック" charset="0"/>
                <a:cs typeface="Rockwell"/>
              </a:rPr>
              <a:t>Organizations &amp; Systems</a:t>
            </a:r>
            <a:br>
              <a:rPr lang="en-US" dirty="0">
                <a:solidFill>
                  <a:srgbClr val="FFFFFF"/>
                </a:solidFill>
                <a:latin typeface="Georgia" panose="02040502050405020303" pitchFamily="18" charset="0"/>
                <a:ea typeface="ＭＳ Ｐゴシック" charset="0"/>
                <a:cs typeface="Rockwell"/>
              </a:rPr>
            </a:br>
            <a:endParaRPr lang="en-US" dirty="0"/>
          </a:p>
        </p:txBody>
      </p:sp>
      <p:pic>
        <p:nvPicPr>
          <p:cNvPr id="3" name="Picture 2" descr="On the far left of the image are two grey cogs joined together.  Next to these is a separate blue cog that is being pushed toward the two grey cogs by a person that is disproportionately smaller than all of the cogs." title="Image of a person pushing a cog towards two other cogs that are joined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371600"/>
            <a:ext cx="4719637" cy="3539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of grey concentric circles joined with purple concentric circles followed by the words &quot;William T. Grant Foundation&quot;" title="logo for William T. Grant Foundatio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10689743"/>
      </p:ext>
    </p:extLst>
  </p:cSld>
  <p:clrMapOvr>
    <a:masterClrMapping/>
  </p:clrMapOvr>
  <mc:AlternateContent xmlns:mc="http://schemas.openxmlformats.org/markup-compatibility/2006" xmlns:p14="http://schemas.microsoft.com/office/powerpoint/2010/main">
    <mc:Choice Requires="p14">
      <p:transition spd="slow" p14:dur="2000" advTm="15324"/>
    </mc:Choice>
    <mc:Fallback xmlns="">
      <p:transition spd="slow" advTm="1532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The slide title is Intermediaries." title="Slide Tit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solidFill>
                  <a:srgbClr val="FFFFFF"/>
                </a:solidFill>
                <a:latin typeface="Georgia" panose="02040502050405020303" pitchFamily="18" charset="0"/>
                <a:ea typeface="ＭＳ Ｐゴシック" charset="0"/>
                <a:cs typeface="Rockwell"/>
              </a:rPr>
              <a:t>Intermediaries</a:t>
            </a:r>
            <a:br>
              <a:rPr lang="en-US" dirty="0">
                <a:solidFill>
                  <a:srgbClr val="FFFFFF"/>
                </a:solidFill>
                <a:latin typeface="Georgia" panose="02040502050405020303" pitchFamily="18" charset="0"/>
                <a:ea typeface="ＭＳ Ｐゴシック" charset="0"/>
                <a:cs typeface="Rockwell"/>
              </a:rPr>
            </a:br>
            <a:endParaRPr lang="en-US" dirty="0"/>
          </a:p>
        </p:txBody>
      </p:sp>
      <p:pic>
        <p:nvPicPr>
          <p:cNvPr id="2050" name="Picture 2" descr="In the image are six separate groups of people, organized by different colors.  Five of the six groups surround the sixth group which is in the center of the other five groups.  Lines connect each of the five groups to the center group.  Lines also connect each of the five outer groups to each of their two neighboring groups." title="Image of groups of people connected by 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994" y="1371600"/>
            <a:ext cx="6505250" cy="32766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descr="Line connecting outer orange group to center blue group" title="Line "/>
          <p:cNvCxnSpPr/>
          <p:nvPr/>
        </p:nvCxnSpPr>
        <p:spPr>
          <a:xfrm flipV="1">
            <a:off x="3352800" y="31242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descr="Line connecting outer purple group to center blue group" title="Line"/>
          <p:cNvCxnSpPr/>
          <p:nvPr/>
        </p:nvCxnSpPr>
        <p:spPr>
          <a:xfrm flipV="1">
            <a:off x="5257800" y="1981200"/>
            <a:ext cx="685800" cy="533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descr="Line connecting outer red group to center blue group" title="Line"/>
          <p:cNvCxnSpPr/>
          <p:nvPr/>
        </p:nvCxnSpPr>
        <p:spPr>
          <a:xfrm>
            <a:off x="4724400" y="3124200"/>
            <a:ext cx="1143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descr="Line connecting outer green group to center blue group" title="Line"/>
          <p:cNvCxnSpPr/>
          <p:nvPr/>
        </p:nvCxnSpPr>
        <p:spPr>
          <a:xfrm>
            <a:off x="2438400" y="2438400"/>
            <a:ext cx="1295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descr="Line connecting outer orange group to neighboring red group" title="Line"/>
          <p:cNvCxnSpPr/>
          <p:nvPr/>
        </p:nvCxnSpPr>
        <p:spPr>
          <a:xfrm flipV="1">
            <a:off x="3810000" y="3810000"/>
            <a:ext cx="20574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descr="Line connecting outer green group to neighboring orange group" title="Line"/>
          <p:cNvCxnSpPr/>
          <p:nvPr/>
        </p:nvCxnSpPr>
        <p:spPr>
          <a:xfrm flipH="1" flipV="1">
            <a:off x="2057400" y="2667000"/>
            <a:ext cx="2286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descr="Line connecting outer yellow group to neighboring purple group" title="Line"/>
          <p:cNvCxnSpPr/>
          <p:nvPr/>
        </p:nvCxnSpPr>
        <p:spPr>
          <a:xfrm>
            <a:off x="4419600" y="1447800"/>
            <a:ext cx="1295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descr="Line connecting outer green group to neighboring yellow group" title="Line"/>
          <p:cNvCxnSpPr/>
          <p:nvPr/>
        </p:nvCxnSpPr>
        <p:spPr>
          <a:xfrm flipV="1">
            <a:off x="2514600" y="1524000"/>
            <a:ext cx="10668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descr="Line connecting outer yellow group to center blue group" title="Line"/>
          <p:cNvCxnSpPr/>
          <p:nvPr/>
        </p:nvCxnSpPr>
        <p:spPr>
          <a:xfrm>
            <a:off x="4114800" y="1752600"/>
            <a:ext cx="2286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descr="Line connecting outer purple group to neighboring red group" title="Line"/>
          <p:cNvCxnSpPr/>
          <p:nvPr/>
        </p:nvCxnSpPr>
        <p:spPr>
          <a:xfrm flipH="1" flipV="1">
            <a:off x="6553200" y="2362200"/>
            <a:ext cx="228600" cy="762000"/>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14" descr="image of grey concentric circles joined with purple concentric circles followed by the words &quot;William T. Grant Foundation&quot;" title="logo for William T. Grant Foundatio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42013"/>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372148"/>
      </p:ext>
    </p:extLst>
  </p:cSld>
  <p:clrMapOvr>
    <a:masterClrMapping/>
  </p:clrMapOvr>
  <mc:AlternateContent xmlns:mc="http://schemas.openxmlformats.org/markup-compatibility/2006" xmlns:p14="http://schemas.microsoft.com/office/powerpoint/2010/main">
    <mc:Choice Requires="p14">
      <p:transition spd="slow" p14:dur="2000" advTm="152322"/>
    </mc:Choice>
    <mc:Fallback xmlns="">
      <p:transition spd="slow" advTm="152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4" presetClass="entr" presetSubtype="1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par>
                                <p:cTn id="34" presetID="14"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8" descr="NSTTAC-Logo"/>
          <p:cNvPicPr>
            <a:picLocks noChangeAspect="1" noChangeArrowheads="1"/>
          </p:cNvPicPr>
          <p:nvPr/>
        </p:nvPicPr>
        <p:blipFill>
          <a:blip r:embed="rId3" cstate="print"/>
          <a:srcRect/>
          <a:stretch>
            <a:fillRect/>
          </a:stretch>
        </p:blipFill>
        <p:spPr bwMode="auto">
          <a:xfrm>
            <a:off x="152400" y="61913"/>
            <a:ext cx="1603375" cy="471487"/>
          </a:xfrm>
          <a:prstGeom prst="rect">
            <a:avLst/>
          </a:prstGeom>
          <a:noFill/>
          <a:ln w="9525">
            <a:noFill/>
            <a:miter lim="800000"/>
            <a:headEnd/>
            <a:tailEnd/>
          </a:ln>
        </p:spPr>
      </p:pic>
      <p:pic>
        <p:nvPicPr>
          <p:cNvPr id="18434" name="Picture 29" descr="Ideas That Work"/>
          <p:cNvPicPr>
            <a:picLocks noChangeAspect="1" noChangeArrowheads="1"/>
          </p:cNvPicPr>
          <p:nvPr/>
        </p:nvPicPr>
        <p:blipFill>
          <a:blip r:embed="rId4" cstate="print"/>
          <a:srcRect/>
          <a:stretch>
            <a:fillRect/>
          </a:stretch>
        </p:blipFill>
        <p:spPr bwMode="auto">
          <a:xfrm>
            <a:off x="8001000" y="228600"/>
            <a:ext cx="731838" cy="5651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b="1" dirty="0">
                <a:solidFill>
                  <a:srgbClr val="003399"/>
                </a:solidFill>
                <a:latin typeface="Maiandra GD" pitchFamily="34" charset="0"/>
              </a:rPr>
              <a:t>What’s an NSTTAC?</a:t>
            </a:r>
            <a:br>
              <a:rPr lang="en-US" b="1" dirty="0">
                <a:solidFill>
                  <a:srgbClr val="003399"/>
                </a:solidFill>
                <a:latin typeface="Maiandra GD" pitchFamily="34" charset="0"/>
              </a:rPr>
            </a:br>
            <a:endParaRPr lang="en-US" dirty="0"/>
          </a:p>
        </p:txBody>
      </p:sp>
      <p:sp>
        <p:nvSpPr>
          <p:cNvPr id="18436" name="TextBox 21"/>
          <p:cNvSpPr txBox="1">
            <a:spLocks noChangeArrowheads="1"/>
          </p:cNvSpPr>
          <p:nvPr/>
        </p:nvSpPr>
        <p:spPr bwMode="auto">
          <a:xfrm>
            <a:off x="914400" y="73429"/>
            <a:ext cx="7467600" cy="7472815"/>
          </a:xfrm>
          <a:prstGeom prst="rect">
            <a:avLst/>
          </a:prstGeom>
          <a:noFill/>
          <a:ln w="9525">
            <a:noFill/>
            <a:miter lim="800000"/>
            <a:headEnd/>
            <a:tailEnd/>
          </a:ln>
        </p:spPr>
        <p:txBody>
          <a:bodyPr anchor="ctr">
            <a:spAutoFit/>
          </a:bodyPr>
          <a:lstStyle/>
          <a:p>
            <a:pPr algn="ctr">
              <a:lnSpc>
                <a:spcPct val="80000"/>
              </a:lnSpc>
            </a:pPr>
            <a:endParaRPr lang="en-US" sz="4400" b="1" dirty="0" smtClean="0">
              <a:solidFill>
                <a:srgbClr val="003399"/>
              </a:solidFill>
              <a:latin typeface="Maiandra GD" pitchFamily="34" charset="0"/>
            </a:endParaRPr>
          </a:p>
          <a:p>
            <a:pPr algn="ctr">
              <a:lnSpc>
                <a:spcPct val="80000"/>
              </a:lnSpc>
            </a:pPr>
            <a:endParaRPr lang="en-US" dirty="0" smtClean="0">
              <a:solidFill>
                <a:srgbClr val="003399"/>
              </a:solidFill>
              <a:latin typeface="Maiandra GD" pitchFamily="34" charset="0"/>
            </a:endParaRPr>
          </a:p>
          <a:p>
            <a:pPr algn="ctr">
              <a:lnSpc>
                <a:spcPct val="80000"/>
              </a:lnSpc>
            </a:pPr>
            <a:endParaRPr lang="en-US" sz="1600" dirty="0" smtClean="0">
              <a:solidFill>
                <a:srgbClr val="003399"/>
              </a:solidFill>
              <a:latin typeface="Maiandra GD" pitchFamily="34" charset="0"/>
            </a:endParaRPr>
          </a:p>
          <a:p>
            <a:pPr algn="ctr">
              <a:lnSpc>
                <a:spcPct val="80000"/>
              </a:lnSpc>
            </a:pPr>
            <a:r>
              <a:rPr lang="en-US" sz="4000" dirty="0" smtClean="0">
                <a:solidFill>
                  <a:srgbClr val="333399"/>
                </a:solidFill>
                <a:latin typeface="Berlin Sans FB Demi" pitchFamily="34" charset="0"/>
              </a:rPr>
              <a:t>National Secondary Transition</a:t>
            </a:r>
          </a:p>
          <a:p>
            <a:pPr algn="ctr"/>
            <a:r>
              <a:rPr lang="en-US" sz="4000" dirty="0" smtClean="0">
                <a:solidFill>
                  <a:srgbClr val="008000"/>
                </a:solidFill>
                <a:latin typeface="Berlin Sans FB Demi" pitchFamily="34" charset="0"/>
              </a:rPr>
              <a:t>Technical Assistance Center</a:t>
            </a:r>
          </a:p>
          <a:p>
            <a:endParaRPr lang="en-US" sz="2000" dirty="0" smtClean="0">
              <a:solidFill>
                <a:srgbClr val="008000"/>
              </a:solidFill>
              <a:latin typeface="Berlin Sans FB Demi" pitchFamily="34" charset="0"/>
            </a:endParaRPr>
          </a:p>
          <a:p>
            <a:pPr algn="ctr"/>
            <a:r>
              <a:rPr lang="en-US" sz="2800" b="1" dirty="0" smtClean="0">
                <a:solidFill>
                  <a:srgbClr val="008000"/>
                </a:solidFill>
                <a:latin typeface="Berlin Sans FB Demi" pitchFamily="34" charset="0"/>
              </a:rPr>
              <a:t>The Transition to College and Career TA&amp;D Center for secondary transition funded by USDOE, OSEP (1/1/06-12/31/14)</a:t>
            </a:r>
          </a:p>
          <a:p>
            <a:endParaRPr lang="en-US" sz="2800" b="1" dirty="0" smtClean="0">
              <a:solidFill>
                <a:srgbClr val="008000"/>
              </a:solidFill>
              <a:latin typeface="Berlin Sans FB Demi" pitchFamily="34" charset="0"/>
            </a:endParaRPr>
          </a:p>
          <a:p>
            <a:pPr algn="ctr"/>
            <a:r>
              <a:rPr lang="en-US" sz="2800" b="1" dirty="0" smtClean="0">
                <a:solidFill>
                  <a:srgbClr val="003399"/>
                </a:solidFill>
                <a:latin typeface="Berlin Sans FB Demi" pitchFamily="34" charset="0"/>
              </a:rPr>
              <a:t>Co-Directors:</a:t>
            </a:r>
            <a:r>
              <a:rPr lang="en-US" sz="2800" b="1" dirty="0" smtClean="0">
                <a:solidFill>
                  <a:srgbClr val="008000"/>
                </a:solidFill>
                <a:latin typeface="Berlin Sans FB Demi" pitchFamily="34" charset="0"/>
              </a:rPr>
              <a:t> </a:t>
            </a:r>
          </a:p>
          <a:p>
            <a:pPr algn="ctr"/>
            <a:r>
              <a:rPr lang="en-US" sz="2800" b="1" dirty="0" smtClean="0">
                <a:solidFill>
                  <a:srgbClr val="008000"/>
                </a:solidFill>
                <a:latin typeface="Berlin Sans FB Demi" pitchFamily="34" charset="0"/>
              </a:rPr>
              <a:t>David W. Test (UNC Charlotte)</a:t>
            </a:r>
          </a:p>
          <a:p>
            <a:pPr algn="ctr"/>
            <a:r>
              <a:rPr lang="en-US" sz="2800" b="1" dirty="0" smtClean="0">
                <a:solidFill>
                  <a:srgbClr val="008000"/>
                </a:solidFill>
                <a:latin typeface="Berlin Sans FB Demi" pitchFamily="34" charset="0"/>
              </a:rPr>
              <a:t>Paula Kohler (Western Michigan University)</a:t>
            </a:r>
          </a:p>
          <a:p>
            <a:pPr algn="ctr"/>
            <a:r>
              <a:rPr lang="en-US" sz="2800" b="1" dirty="0" smtClean="0">
                <a:solidFill>
                  <a:srgbClr val="003399"/>
                </a:solidFill>
                <a:latin typeface="Berlin Sans FB Demi" pitchFamily="34" charset="0"/>
              </a:rPr>
              <a:t>Project Coordinator: </a:t>
            </a:r>
          </a:p>
          <a:p>
            <a:pPr algn="ctr"/>
            <a:r>
              <a:rPr lang="en-US" sz="2800" b="1" dirty="0" smtClean="0">
                <a:solidFill>
                  <a:srgbClr val="008000"/>
                </a:solidFill>
                <a:latin typeface="Berlin Sans FB Demi" pitchFamily="34" charset="0"/>
              </a:rPr>
              <a:t>Cather Fowler (UNC Charlotte)</a:t>
            </a:r>
          </a:p>
          <a:p>
            <a:endParaRPr lang="en-US" sz="2800" b="1" dirty="0" smtClean="0">
              <a:latin typeface="Calibri" pitchFamily="34" charset="0"/>
            </a:endParaRPr>
          </a:p>
          <a:p>
            <a:pPr>
              <a:lnSpc>
                <a:spcPct val="80000"/>
              </a:lnSpc>
            </a:pPr>
            <a:endParaRPr lang="en-US" sz="2000" dirty="0" smtClean="0">
              <a:latin typeface="Maiandra GD" pitchFamily="34" charset="0"/>
            </a:endParaRPr>
          </a:p>
          <a:p>
            <a:endParaRPr lang="en-US" sz="1000" dirty="0">
              <a:latin typeface="Maiandra GD" pitchFamily="34" charset="0"/>
            </a:endParaRPr>
          </a:p>
          <a:p>
            <a:pPr>
              <a:lnSpc>
                <a:spcPct val="80000"/>
              </a:lnSpc>
            </a:pPr>
            <a:endParaRPr lang="en-US" sz="2400" dirty="0">
              <a:latin typeface="Maiandra GD" pitchFamily="34" charset="0"/>
            </a:endParaRPr>
          </a:p>
        </p:txBody>
      </p:sp>
    </p:spTree>
    <p:extLst>
      <p:ext uri="{BB962C8B-B14F-4D97-AF65-F5344CB8AC3E}">
        <p14:creationId xmlns:p14="http://schemas.microsoft.com/office/powerpoint/2010/main" val="362069996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NSTTAC’s Purpose</a:t>
            </a:r>
            <a:endParaRPr lang="en-US" b="1" dirty="0">
              <a:solidFill>
                <a:srgbClr val="002060"/>
              </a:solidFill>
            </a:endParaRPr>
          </a:p>
        </p:txBody>
      </p:sp>
      <p:sp>
        <p:nvSpPr>
          <p:cNvPr id="3" name="Content Placeholder 2"/>
          <p:cNvSpPr>
            <a:spLocks noGrp="1"/>
          </p:cNvSpPr>
          <p:nvPr>
            <p:ph sz="quarter" idx="1"/>
          </p:nvPr>
        </p:nvSpPr>
        <p:spPr>
          <a:xfrm>
            <a:off x="152400" y="1371600"/>
            <a:ext cx="8763000" cy="5029200"/>
          </a:xfrm>
        </p:spPr>
        <p:txBody>
          <a:bodyPr>
            <a:normAutofit fontScale="92500"/>
          </a:bodyPr>
          <a:lstStyle/>
          <a:p>
            <a:r>
              <a:rPr lang="en-US" dirty="0"/>
              <a:t>D</a:t>
            </a:r>
            <a:r>
              <a:rPr lang="en-US" dirty="0" smtClean="0"/>
              <a:t>isseminate information to State Education Agencies, Local Education Agencies, schools, and other stakeholders to improve the:  </a:t>
            </a:r>
          </a:p>
          <a:p>
            <a:pPr lvl="1"/>
            <a:r>
              <a:rPr lang="en-US" dirty="0" smtClean="0"/>
              <a:t>implementation and scaling up of </a:t>
            </a:r>
            <a:r>
              <a:rPr lang="en-US" dirty="0" smtClean="0">
                <a:solidFill>
                  <a:srgbClr val="0000FF"/>
                </a:solidFill>
              </a:rPr>
              <a:t>evidence-based practices </a:t>
            </a:r>
            <a:r>
              <a:rPr lang="en-US" dirty="0" smtClean="0"/>
              <a:t>to develop appropriate measurable postsecondary goals and implement transition services </a:t>
            </a:r>
          </a:p>
          <a:p>
            <a:pPr lvl="1"/>
            <a:r>
              <a:rPr lang="en-US" dirty="0" smtClean="0"/>
              <a:t>implementation of policies, procedures, and practices that facilitate and increase the participation of students with disabilities in programs and initiatives that are designed to ensure college- and career-readiness</a:t>
            </a:r>
          </a:p>
          <a:p>
            <a:pPr lvl="1"/>
            <a:r>
              <a:rPr lang="en-US" dirty="0" smtClean="0"/>
              <a:t>achievement of compliance with IDEA’s transition requirements </a:t>
            </a:r>
          </a:p>
          <a:p>
            <a:r>
              <a:rPr lang="en-US" dirty="0"/>
              <a:t>S</a:t>
            </a:r>
            <a:r>
              <a:rPr lang="en-US" dirty="0" smtClean="0"/>
              <a:t>upport efforts to ensure that all students with disabilities are prepared for college (or other  postsecondary education and training) and the workforce.  </a:t>
            </a:r>
          </a:p>
          <a:p>
            <a:endParaRPr lang="en-US" dirty="0"/>
          </a:p>
        </p:txBody>
      </p:sp>
    </p:spTree>
    <p:extLst>
      <p:ext uri="{BB962C8B-B14F-4D97-AF65-F5344CB8AC3E}">
        <p14:creationId xmlns:p14="http://schemas.microsoft.com/office/powerpoint/2010/main" val="1801072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0" name="Picture 20" descr="NSTTAC-Logo-black-letters yellow gold circle"/>
          <p:cNvPicPr>
            <a:picLocks noChangeAspect="1" noChangeArrowheads="1"/>
          </p:cNvPicPr>
          <p:nvPr/>
        </p:nvPicPr>
        <p:blipFill>
          <a:blip r:embed="rId3" cstate="print"/>
          <a:srcRect/>
          <a:stretch>
            <a:fillRect/>
          </a:stretch>
        </p:blipFill>
        <p:spPr bwMode="auto">
          <a:xfrm>
            <a:off x="304800" y="228600"/>
            <a:ext cx="1600200" cy="584200"/>
          </a:xfrm>
          <a:prstGeom prst="rect">
            <a:avLst/>
          </a:prstGeom>
          <a:noFill/>
          <a:ln w="9525">
            <a:noFill/>
            <a:miter lim="800000"/>
            <a:headEnd/>
            <a:tailEnd/>
          </a:ln>
        </p:spPr>
      </p:pic>
      <p:sp>
        <p:nvSpPr>
          <p:cNvPr id="552962" name="Rectangle 2"/>
          <p:cNvSpPr>
            <a:spLocks noGrp="1" noChangeArrowheads="1"/>
          </p:cNvSpPr>
          <p:nvPr>
            <p:ph type="title"/>
          </p:nvPr>
        </p:nvSpPr>
        <p:spPr>
          <a:xfrm>
            <a:off x="1752600" y="228600"/>
            <a:ext cx="7391400" cy="914400"/>
          </a:xfrm>
        </p:spPr>
        <p:txBody>
          <a:bodyPr/>
          <a:lstStyle/>
          <a:p>
            <a:pPr algn="ctr"/>
            <a:r>
              <a:rPr lang="en-US" sz="3200" b="1" dirty="0"/>
              <a:t>Model for Extending Transition Research</a:t>
            </a:r>
          </a:p>
        </p:txBody>
      </p:sp>
      <p:sp>
        <p:nvSpPr>
          <p:cNvPr id="552963" name="Text Box 3"/>
          <p:cNvSpPr txBox="1">
            <a:spLocks noChangeArrowheads="1"/>
          </p:cNvSpPr>
          <p:nvPr/>
        </p:nvSpPr>
        <p:spPr bwMode="auto">
          <a:xfrm>
            <a:off x="2819400" y="1587500"/>
            <a:ext cx="3517900" cy="1006475"/>
          </a:xfrm>
          <a:prstGeom prst="rect">
            <a:avLst/>
          </a:prstGeom>
          <a:solidFill>
            <a:srgbClr val="000066"/>
          </a:solidFill>
          <a:ln w="31750">
            <a:solidFill>
              <a:schemeClr val="hlink"/>
            </a:solidFill>
            <a:miter lim="800000"/>
            <a:headEnd/>
            <a:tailEnd/>
          </a:ln>
          <a:effectLst/>
        </p:spPr>
        <p:txBody>
          <a:bodyPr lIns="182880" tIns="182880" rIns="182880" bIns="182880">
            <a:spAutoFit/>
          </a:bodyPr>
          <a:lstStyle/>
          <a:p>
            <a:pPr algn="ctr" eaLnBrk="1" hangingPunct="1">
              <a:spcBef>
                <a:spcPct val="50000"/>
              </a:spcBef>
            </a:pPr>
            <a:r>
              <a:rPr lang="en-US" sz="2000" b="1">
                <a:solidFill>
                  <a:schemeClr val="bg1"/>
                </a:solidFill>
                <a:latin typeface="Tahoma" pitchFamily="34" charset="0"/>
              </a:rPr>
              <a:t>Effective Transition Practices</a:t>
            </a:r>
          </a:p>
        </p:txBody>
      </p:sp>
      <p:cxnSp>
        <p:nvCxnSpPr>
          <p:cNvPr id="552969" name="AutoShape 9" descr="Line connecting box labeled &quot;Effective Transition Practices to other six boxes" title="Line"/>
          <p:cNvCxnSpPr>
            <a:cxnSpLocks noChangeShapeType="1"/>
          </p:cNvCxnSpPr>
          <p:nvPr/>
        </p:nvCxnSpPr>
        <p:spPr bwMode="auto">
          <a:xfrm>
            <a:off x="4578350" y="2609850"/>
            <a:ext cx="12700" cy="1273175"/>
          </a:xfrm>
          <a:prstGeom prst="straightConnector1">
            <a:avLst/>
          </a:prstGeom>
          <a:noFill/>
          <a:ln w="31750">
            <a:solidFill>
              <a:schemeClr val="hlink"/>
            </a:solidFill>
            <a:miter lim="800000"/>
            <a:headEnd/>
            <a:tailEnd/>
          </a:ln>
          <a:effectLst/>
        </p:spPr>
      </p:cxnSp>
      <p:sp>
        <p:nvSpPr>
          <p:cNvPr id="552964" name="Text Box 4"/>
          <p:cNvSpPr txBox="1">
            <a:spLocks noChangeArrowheads="1"/>
          </p:cNvSpPr>
          <p:nvPr/>
        </p:nvSpPr>
        <p:spPr bwMode="auto">
          <a:xfrm>
            <a:off x="863600" y="3314700"/>
            <a:ext cx="3327400" cy="1130300"/>
          </a:xfrm>
          <a:prstGeom prst="rect">
            <a:avLst/>
          </a:prstGeom>
          <a:solidFill>
            <a:srgbClr val="000066"/>
          </a:solidFill>
          <a:ln w="31750">
            <a:solidFill>
              <a:schemeClr val="hlink"/>
            </a:solidFill>
            <a:miter lim="800000"/>
            <a:headEnd/>
            <a:tailEnd/>
          </a:ln>
          <a:effectLst/>
        </p:spPr>
        <p:txBody>
          <a:bodyPr lIns="182880" tIns="182880" rIns="182880" bIns="182880">
            <a:spAutoFit/>
          </a:bodyPr>
          <a:lstStyle/>
          <a:p>
            <a:pPr algn="ctr" eaLnBrk="1" hangingPunct="1">
              <a:spcBef>
                <a:spcPct val="50000"/>
              </a:spcBef>
            </a:pPr>
            <a:r>
              <a:rPr lang="en-US" sz="1600" b="1">
                <a:solidFill>
                  <a:schemeClr val="bg1"/>
                </a:solidFill>
                <a:latin typeface="Tahoma" pitchFamily="34" charset="0"/>
              </a:rPr>
              <a:t>Increase Capacity to Implement Effective Transition Practices</a:t>
            </a:r>
          </a:p>
        </p:txBody>
      </p:sp>
      <p:cxnSp>
        <p:nvCxnSpPr>
          <p:cNvPr id="552970" name="AutoShape 10" descr="Line connecting box labeled &quot;Increase Capacity to Implement Effective Transition Practices&quot; to box labeled &quot;Facilitate Implementation of Effective Transition Practices&quot;" title="Line"/>
          <p:cNvCxnSpPr>
            <a:cxnSpLocks noChangeShapeType="1"/>
            <a:stCxn id="552964" idx="3"/>
            <a:endCxn id="552965" idx="1"/>
          </p:cNvCxnSpPr>
          <p:nvPr/>
        </p:nvCxnSpPr>
        <p:spPr bwMode="auto">
          <a:xfrm>
            <a:off x="4206875" y="3879850"/>
            <a:ext cx="768350" cy="12700"/>
          </a:xfrm>
          <a:prstGeom prst="straightConnector1">
            <a:avLst/>
          </a:prstGeom>
          <a:noFill/>
          <a:ln w="31750">
            <a:solidFill>
              <a:schemeClr val="hlink"/>
            </a:solidFill>
            <a:miter lim="800000"/>
            <a:headEnd type="triangle" w="med" len="med"/>
            <a:tailEnd type="triangle" w="med" len="med"/>
          </a:ln>
          <a:effectLst/>
        </p:spPr>
      </p:cxnSp>
      <p:sp>
        <p:nvSpPr>
          <p:cNvPr id="552965" name="Text Box 5"/>
          <p:cNvSpPr txBox="1">
            <a:spLocks noChangeArrowheads="1"/>
          </p:cNvSpPr>
          <p:nvPr/>
        </p:nvSpPr>
        <p:spPr bwMode="auto">
          <a:xfrm>
            <a:off x="4991100" y="3327400"/>
            <a:ext cx="3314700" cy="1130300"/>
          </a:xfrm>
          <a:prstGeom prst="rect">
            <a:avLst/>
          </a:prstGeom>
          <a:solidFill>
            <a:srgbClr val="000066"/>
          </a:solidFill>
          <a:ln w="31750">
            <a:solidFill>
              <a:schemeClr val="hlink"/>
            </a:solidFill>
            <a:miter lim="800000"/>
            <a:headEnd/>
            <a:tailEnd/>
          </a:ln>
          <a:effectLst/>
        </p:spPr>
        <p:txBody>
          <a:bodyPr lIns="182880" tIns="182880" rIns="182880" bIns="182880">
            <a:spAutoFit/>
          </a:bodyPr>
          <a:lstStyle/>
          <a:p>
            <a:pPr algn="ctr" eaLnBrk="1" hangingPunct="1">
              <a:spcBef>
                <a:spcPct val="50000"/>
              </a:spcBef>
            </a:pPr>
            <a:r>
              <a:rPr lang="en-US" sz="1600" b="1">
                <a:solidFill>
                  <a:schemeClr val="bg1"/>
                </a:solidFill>
                <a:latin typeface="Tahoma" pitchFamily="34" charset="0"/>
              </a:rPr>
              <a:t>Facilitate Implementation of Effective Transition Practices</a:t>
            </a:r>
          </a:p>
        </p:txBody>
      </p:sp>
      <p:cxnSp>
        <p:nvCxnSpPr>
          <p:cNvPr id="552975" name="AutoShape 15" descr="Line connecting box labeled &quot;Increase Capacity to Implement Effective Transition Practices&quot; and box labeled &quot;Facilitate Implementation of Effective Transition Practices&quot; to other four boxes" title="Line"/>
          <p:cNvCxnSpPr>
            <a:cxnSpLocks noChangeShapeType="1"/>
          </p:cNvCxnSpPr>
          <p:nvPr/>
        </p:nvCxnSpPr>
        <p:spPr bwMode="auto">
          <a:xfrm>
            <a:off x="4584700" y="3886200"/>
            <a:ext cx="0" cy="787400"/>
          </a:xfrm>
          <a:prstGeom prst="straightConnector1">
            <a:avLst/>
          </a:prstGeom>
          <a:noFill/>
          <a:ln w="28575">
            <a:solidFill>
              <a:schemeClr val="hlink"/>
            </a:solidFill>
            <a:miter lim="800000"/>
            <a:headEnd/>
            <a:tailEnd/>
          </a:ln>
          <a:effectLst/>
        </p:spPr>
      </p:cxnSp>
      <p:cxnSp>
        <p:nvCxnSpPr>
          <p:cNvPr id="552976" name="AutoShape 16" descr="Line connecting box labeled &quot;Data-Based Decision Making&quot; to three higher boxes, including box labeled &quot;Effective Transition Practices,&quot; box labeled &quot;Increase Capacity to Implement Effective Transition Practices,&quot; and box labeled &quot;Facilitate Implementation of Effective Transition Practices&quot;" title="Line"/>
          <p:cNvCxnSpPr>
            <a:cxnSpLocks noChangeShapeType="1"/>
            <a:endCxn id="552966" idx="0"/>
          </p:cNvCxnSpPr>
          <p:nvPr/>
        </p:nvCxnSpPr>
        <p:spPr bwMode="auto">
          <a:xfrm rot="10800000" flipV="1">
            <a:off x="1320800" y="4673600"/>
            <a:ext cx="3194050" cy="454025"/>
          </a:xfrm>
          <a:prstGeom prst="bentConnector2">
            <a:avLst/>
          </a:prstGeom>
          <a:noFill/>
          <a:ln w="28575">
            <a:solidFill>
              <a:schemeClr val="hlink"/>
            </a:solidFill>
            <a:miter lim="800000"/>
            <a:headEnd/>
            <a:tailEnd type="triangle" w="med" len="med"/>
          </a:ln>
          <a:effectLst/>
        </p:spPr>
      </p:cxnSp>
      <p:sp>
        <p:nvSpPr>
          <p:cNvPr id="552966" name="Text Box 6"/>
          <p:cNvSpPr txBox="1">
            <a:spLocks noChangeArrowheads="1"/>
          </p:cNvSpPr>
          <p:nvPr/>
        </p:nvSpPr>
        <p:spPr bwMode="auto">
          <a:xfrm>
            <a:off x="457200" y="5143500"/>
            <a:ext cx="1727200" cy="822325"/>
          </a:xfrm>
          <a:prstGeom prst="rect">
            <a:avLst/>
          </a:prstGeom>
          <a:solidFill>
            <a:srgbClr val="000066"/>
          </a:solidFill>
          <a:ln w="31750">
            <a:solidFill>
              <a:schemeClr val="hlink"/>
            </a:solidFill>
            <a:miter lim="800000"/>
            <a:headEnd/>
            <a:tailEnd/>
          </a:ln>
          <a:effectLst/>
        </p:spPr>
        <p:txBody>
          <a:bodyPr tIns="182880" bIns="182880">
            <a:spAutoFit/>
          </a:bodyPr>
          <a:lstStyle/>
          <a:p>
            <a:pPr algn="ctr" eaLnBrk="1" hangingPunct="1">
              <a:spcBef>
                <a:spcPct val="50000"/>
              </a:spcBef>
            </a:pPr>
            <a:r>
              <a:rPr lang="en-US" sz="1400" b="1">
                <a:solidFill>
                  <a:schemeClr val="bg1"/>
                </a:solidFill>
                <a:latin typeface="Tahoma" pitchFamily="34" charset="0"/>
              </a:rPr>
              <a:t>Data-Based Decision Making</a:t>
            </a:r>
          </a:p>
        </p:txBody>
      </p:sp>
      <p:cxnSp>
        <p:nvCxnSpPr>
          <p:cNvPr id="552977" name="AutoShape 17" descr="Line connecting box labeled &quot;Professional Development&quot; to three higher boxes, including box labeled &quot;Effective Transition Practices,&quot; box labeled &quot;Increase Capacity to Implement Effective Transition Practices,&quot; and box labeled &quot;Facilitate Implementation of Effective Transition Practices&quot;" title="Line"/>
          <p:cNvCxnSpPr>
            <a:cxnSpLocks noChangeShapeType="1"/>
            <a:endCxn id="552967" idx="0"/>
          </p:cNvCxnSpPr>
          <p:nvPr/>
        </p:nvCxnSpPr>
        <p:spPr bwMode="auto">
          <a:xfrm rot="10800000" flipV="1">
            <a:off x="3498850" y="4673600"/>
            <a:ext cx="1098550" cy="454025"/>
          </a:xfrm>
          <a:prstGeom prst="bentConnector2">
            <a:avLst/>
          </a:prstGeom>
          <a:noFill/>
          <a:ln w="28575">
            <a:solidFill>
              <a:schemeClr val="hlink"/>
            </a:solidFill>
            <a:miter lim="800000"/>
            <a:headEnd/>
            <a:tailEnd type="triangle" w="med" len="med"/>
          </a:ln>
          <a:effectLst/>
        </p:spPr>
      </p:cxnSp>
      <p:sp>
        <p:nvSpPr>
          <p:cNvPr id="552967" name="Text Box 7"/>
          <p:cNvSpPr txBox="1">
            <a:spLocks noChangeArrowheads="1"/>
          </p:cNvSpPr>
          <p:nvPr/>
        </p:nvSpPr>
        <p:spPr bwMode="auto">
          <a:xfrm>
            <a:off x="2692400" y="5143500"/>
            <a:ext cx="1612900" cy="822325"/>
          </a:xfrm>
          <a:prstGeom prst="rect">
            <a:avLst/>
          </a:prstGeom>
          <a:solidFill>
            <a:srgbClr val="000066"/>
          </a:solidFill>
          <a:ln w="31750">
            <a:solidFill>
              <a:schemeClr val="hlink"/>
            </a:solidFill>
            <a:miter lim="800000"/>
            <a:headEnd/>
            <a:tailEnd/>
          </a:ln>
          <a:effectLst/>
        </p:spPr>
        <p:txBody>
          <a:bodyPr tIns="182880" bIns="182880">
            <a:spAutoFit/>
          </a:bodyPr>
          <a:lstStyle/>
          <a:p>
            <a:pPr algn="ctr" eaLnBrk="1" hangingPunct="1">
              <a:spcBef>
                <a:spcPct val="50000"/>
              </a:spcBef>
            </a:pPr>
            <a:r>
              <a:rPr lang="en-US" sz="1400" b="1">
                <a:solidFill>
                  <a:schemeClr val="bg1"/>
                </a:solidFill>
                <a:latin typeface="Tahoma" pitchFamily="34" charset="0"/>
              </a:rPr>
              <a:t>Professional Development</a:t>
            </a:r>
          </a:p>
        </p:txBody>
      </p:sp>
      <p:cxnSp>
        <p:nvCxnSpPr>
          <p:cNvPr id="552971" name="AutoShape 11" descr="Line connecting box labeled &quot;Data-based Decision Making&quot; to box labeld &quot;Professional Development&quot;" title="Line"/>
          <p:cNvCxnSpPr>
            <a:cxnSpLocks noChangeShapeType="1"/>
            <a:stCxn id="552966" idx="3"/>
            <a:endCxn id="552967" idx="1"/>
          </p:cNvCxnSpPr>
          <p:nvPr/>
        </p:nvCxnSpPr>
        <p:spPr bwMode="auto">
          <a:xfrm>
            <a:off x="2200275" y="5554663"/>
            <a:ext cx="476250" cy="0"/>
          </a:xfrm>
          <a:prstGeom prst="straightConnector1">
            <a:avLst/>
          </a:prstGeom>
          <a:noFill/>
          <a:ln w="31750">
            <a:solidFill>
              <a:schemeClr val="hlink"/>
            </a:solidFill>
            <a:miter lim="800000"/>
            <a:headEnd type="triangle" w="med" len="med"/>
            <a:tailEnd type="triangle" w="med" len="med"/>
          </a:ln>
          <a:effectLst/>
        </p:spPr>
      </p:cxnSp>
      <p:cxnSp>
        <p:nvCxnSpPr>
          <p:cNvPr id="552978" name="AutoShape 18" descr="Line connecting box labeled &quot;Policy Analysis and Change&quot; to three higher boxes, including box labeled &quot;Effective Transition Practices,&quot; box labeled &quot;Increase Capacity to Implement Effective Transition Practices,&quot; and box labeled &quot;Facilitate Implementation of Effective Transition Practices&quot;" title="Line"/>
          <p:cNvCxnSpPr>
            <a:cxnSpLocks noChangeShapeType="1"/>
            <a:endCxn id="552968" idx="0"/>
          </p:cNvCxnSpPr>
          <p:nvPr/>
        </p:nvCxnSpPr>
        <p:spPr bwMode="auto">
          <a:xfrm>
            <a:off x="4584700" y="4673600"/>
            <a:ext cx="1047750" cy="454025"/>
          </a:xfrm>
          <a:prstGeom prst="bentConnector2">
            <a:avLst/>
          </a:prstGeom>
          <a:noFill/>
          <a:ln w="28575">
            <a:solidFill>
              <a:schemeClr val="hlink"/>
            </a:solidFill>
            <a:miter lim="800000"/>
            <a:headEnd/>
            <a:tailEnd type="triangle" w="med" len="med"/>
          </a:ln>
          <a:effectLst/>
        </p:spPr>
      </p:cxnSp>
      <p:sp>
        <p:nvSpPr>
          <p:cNvPr id="552968" name="Text Box 8"/>
          <p:cNvSpPr txBox="1">
            <a:spLocks noChangeArrowheads="1"/>
          </p:cNvSpPr>
          <p:nvPr/>
        </p:nvSpPr>
        <p:spPr bwMode="auto">
          <a:xfrm>
            <a:off x="4813300" y="5143500"/>
            <a:ext cx="1638300" cy="822325"/>
          </a:xfrm>
          <a:prstGeom prst="rect">
            <a:avLst/>
          </a:prstGeom>
          <a:solidFill>
            <a:srgbClr val="000066"/>
          </a:solidFill>
          <a:ln w="31750">
            <a:solidFill>
              <a:schemeClr val="hlink"/>
            </a:solidFill>
            <a:miter lim="800000"/>
            <a:headEnd/>
            <a:tailEnd/>
          </a:ln>
          <a:effectLst/>
        </p:spPr>
        <p:txBody>
          <a:bodyPr tIns="182880" bIns="182880">
            <a:spAutoFit/>
          </a:bodyPr>
          <a:lstStyle/>
          <a:p>
            <a:pPr algn="ctr" eaLnBrk="1" hangingPunct="1">
              <a:spcBef>
                <a:spcPct val="50000"/>
              </a:spcBef>
            </a:pPr>
            <a:r>
              <a:rPr lang="en-US" sz="1400" b="1">
                <a:solidFill>
                  <a:schemeClr val="bg1"/>
                </a:solidFill>
                <a:latin typeface="Tahoma" pitchFamily="34" charset="0"/>
              </a:rPr>
              <a:t>Policy Analysis and Change</a:t>
            </a:r>
          </a:p>
        </p:txBody>
      </p:sp>
      <p:cxnSp>
        <p:nvCxnSpPr>
          <p:cNvPr id="552972" name="AutoShape 12" descr="Line connecting box labeled &quot;Professional Development&quot; to box labeled &quot;Policy Analysis and Change&quot;" title="Line"/>
          <p:cNvCxnSpPr>
            <a:cxnSpLocks noChangeShapeType="1"/>
            <a:stCxn id="552967" idx="3"/>
            <a:endCxn id="552968" idx="1"/>
          </p:cNvCxnSpPr>
          <p:nvPr/>
        </p:nvCxnSpPr>
        <p:spPr bwMode="auto">
          <a:xfrm>
            <a:off x="4321175" y="5554663"/>
            <a:ext cx="476250" cy="0"/>
          </a:xfrm>
          <a:prstGeom prst="straightConnector1">
            <a:avLst/>
          </a:prstGeom>
          <a:noFill/>
          <a:ln w="31750">
            <a:solidFill>
              <a:schemeClr val="hlink"/>
            </a:solidFill>
            <a:miter lim="800000"/>
            <a:headEnd type="triangle" w="med" len="med"/>
            <a:tailEnd type="triangle" w="med" len="med"/>
          </a:ln>
          <a:effectLst/>
        </p:spPr>
      </p:cxnSp>
      <p:cxnSp>
        <p:nvCxnSpPr>
          <p:cNvPr id="552979" name="AutoShape 19" descr="Line connecting box labeled &quot;Technical Assistance&quot; to three higher boxes, including box labeled &quot;Effective Transition Practices,&quot; box labeled &quot;Increase Capacity to Implement Effective Transition Practices,&quot; and box labeled &quot;Facilitate Implementation of Effective Transition Practices&quot;" title="Line"/>
          <p:cNvCxnSpPr>
            <a:cxnSpLocks noChangeShapeType="1"/>
            <a:endCxn id="552973" idx="0"/>
          </p:cNvCxnSpPr>
          <p:nvPr/>
        </p:nvCxnSpPr>
        <p:spPr bwMode="auto">
          <a:xfrm>
            <a:off x="4616450" y="4673600"/>
            <a:ext cx="3111500" cy="441325"/>
          </a:xfrm>
          <a:prstGeom prst="bentConnector2">
            <a:avLst/>
          </a:prstGeom>
          <a:noFill/>
          <a:ln w="28575">
            <a:solidFill>
              <a:schemeClr val="hlink"/>
            </a:solidFill>
            <a:miter lim="800000"/>
            <a:headEnd/>
            <a:tailEnd type="triangle" w="med" len="med"/>
          </a:ln>
          <a:effectLst/>
        </p:spPr>
      </p:cxnSp>
      <p:sp>
        <p:nvSpPr>
          <p:cNvPr id="552973" name="Text Box 13"/>
          <p:cNvSpPr txBox="1">
            <a:spLocks noChangeArrowheads="1"/>
          </p:cNvSpPr>
          <p:nvPr/>
        </p:nvSpPr>
        <p:spPr bwMode="auto">
          <a:xfrm>
            <a:off x="6921500" y="5130800"/>
            <a:ext cx="1612900" cy="822325"/>
          </a:xfrm>
          <a:prstGeom prst="rect">
            <a:avLst/>
          </a:prstGeom>
          <a:solidFill>
            <a:srgbClr val="000066"/>
          </a:solidFill>
          <a:ln w="31750">
            <a:solidFill>
              <a:schemeClr val="hlink"/>
            </a:solidFill>
            <a:miter lim="800000"/>
            <a:headEnd/>
            <a:tailEnd/>
          </a:ln>
          <a:effectLst/>
        </p:spPr>
        <p:txBody>
          <a:bodyPr tIns="182880" bIns="182880">
            <a:spAutoFit/>
          </a:bodyPr>
          <a:lstStyle/>
          <a:p>
            <a:pPr algn="ctr" eaLnBrk="1" hangingPunct="1">
              <a:spcBef>
                <a:spcPct val="50000"/>
              </a:spcBef>
            </a:pPr>
            <a:r>
              <a:rPr lang="en-US" sz="1400" b="1">
                <a:solidFill>
                  <a:schemeClr val="bg1"/>
                </a:solidFill>
                <a:latin typeface="Tahoma" pitchFamily="34" charset="0"/>
              </a:rPr>
              <a:t>Technical Assistance</a:t>
            </a:r>
          </a:p>
        </p:txBody>
      </p:sp>
      <p:cxnSp>
        <p:nvCxnSpPr>
          <p:cNvPr id="552974" name="AutoShape 14" descr="Line connecting box labeled &quot;Policy Analysis and Change&quot; to box labeled &quot;Technical Assistance&quot;" title="Line"/>
          <p:cNvCxnSpPr>
            <a:cxnSpLocks noChangeShapeType="1"/>
            <a:stCxn id="552968" idx="3"/>
            <a:endCxn id="552973" idx="1"/>
          </p:cNvCxnSpPr>
          <p:nvPr/>
        </p:nvCxnSpPr>
        <p:spPr bwMode="auto">
          <a:xfrm flipV="1">
            <a:off x="6467475" y="5541963"/>
            <a:ext cx="438150" cy="12700"/>
          </a:xfrm>
          <a:prstGeom prst="straightConnector1">
            <a:avLst/>
          </a:prstGeom>
          <a:noFill/>
          <a:ln w="31750">
            <a:solidFill>
              <a:schemeClr val="hlink"/>
            </a:solidFill>
            <a:miter lim="800000"/>
            <a:headEnd type="triangle" w="med" len="med"/>
            <a:tailEnd type="triangle" w="med" len="med"/>
          </a:ln>
          <a:effectLst/>
        </p:spPr>
      </p:cxnSp>
    </p:spTree>
    <p:extLst>
      <p:ext uri="{BB962C8B-B14F-4D97-AF65-F5344CB8AC3E}">
        <p14:creationId xmlns:p14="http://schemas.microsoft.com/office/powerpoint/2010/main" val="357879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is Broad Definitions" title="Slide Title"/>
          <p:cNvSpPr>
            <a:spLocks noGrp="1"/>
          </p:cNvSpPr>
          <p:nvPr>
            <p:ph type="title"/>
          </p:nvPr>
        </p:nvSpPr>
        <p:spPr>
          <a:xfrm>
            <a:off x="628650" y="0"/>
            <a:ext cx="7886700" cy="1325563"/>
          </a:xfrm>
        </p:spPr>
        <p:txBody>
          <a:bodyPr/>
          <a:lstStyle/>
          <a:p>
            <a:pPr algn="ctr"/>
            <a:r>
              <a:rPr lang="en-US" b="1" dirty="0" smtClean="0"/>
              <a:t>Broad Definitions</a:t>
            </a:r>
            <a:br>
              <a:rPr lang="en-US" b="1" dirty="0" smtClean="0"/>
            </a:br>
            <a:endParaRPr lang="en-US" dirty="0"/>
          </a:p>
        </p:txBody>
      </p:sp>
      <p:sp>
        <p:nvSpPr>
          <p:cNvPr id="8" name="TextBox 7"/>
          <p:cNvSpPr txBox="1"/>
          <p:nvPr/>
        </p:nvSpPr>
        <p:spPr>
          <a:xfrm>
            <a:off x="1905000" y="533400"/>
            <a:ext cx="5334000" cy="276225"/>
          </a:xfrm>
          <a:prstGeom prst="rect">
            <a:avLst/>
          </a:prstGeom>
          <a:noFill/>
        </p:spPr>
        <p:txBody>
          <a:bodyPr>
            <a:spAutoFit/>
          </a:bodyPr>
          <a:lstStyle/>
          <a:p>
            <a:pPr algn="ctr">
              <a:defRPr/>
            </a:pPr>
            <a:r>
              <a:rPr lang="en-US" sz="1200" dirty="0">
                <a:latin typeface="+mn-lt"/>
              </a:rPr>
              <a:t>(Helsel, </a:t>
            </a:r>
            <a:r>
              <a:rPr lang="en-US" sz="1200" dirty="0" smtClean="0">
                <a:latin typeface="+mn-lt"/>
              </a:rPr>
              <a:t>Hitchcock</a:t>
            </a:r>
            <a:r>
              <a:rPr lang="en-US" sz="1200" dirty="0">
                <a:latin typeface="+mn-lt"/>
              </a:rPr>
              <a:t>, Miller, Malinow, &amp; Murray, 2006; Twyman, 2008)</a:t>
            </a:r>
          </a:p>
        </p:txBody>
      </p:sp>
      <p:graphicFrame>
        <p:nvGraphicFramePr>
          <p:cNvPr id="5" name="Diagram 4" descr="The image includes four categories with definitions for each category.  The first category is Evidence-Based Practices and includes a definition with three parts - 1) based on rigorous research designs, 2) have demonstrated a record of success for improving student outcomes, and 3) have undergone systematic review process using quality indicators to evlauate level of evidence.  The second category is Research-Based Practices and includes a defintion with two parts - 1) are based on rigorous research designs and 2) have demonstrated a record of success for improving student outcomes.  The third category is Promising Practices and inclues a definition with three parts - 1) are based on research, 2) have demonstrated limited success, and 3) have used a &quot;weak&quot; research design.  The fourth category is Unestablished Practices and includes a definition with three parts - 1) are not based on research, 2) have no data to support effectiveness, and 3) based on anecdotal evidence and/or professional judgment." title="Image Detailing Broad Definitions"/>
          <p:cNvGraphicFramePr/>
          <p:nvPr>
            <p:extLst>
              <p:ext uri="{D42A27DB-BD31-4B8C-83A1-F6EECF244321}">
                <p14:modId xmlns:p14="http://schemas.microsoft.com/office/powerpoint/2010/main" val="2932578520"/>
              </p:ext>
            </p:extLst>
          </p:nvPr>
        </p:nvGraphicFramePr>
        <p:xfrm>
          <a:off x="381000" y="838200"/>
          <a:ext cx="8229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22563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38" descr="NSTTAC-Logo"/>
          <p:cNvPicPr>
            <a:picLocks noChangeAspect="1" noChangeArrowheads="1"/>
          </p:cNvPicPr>
          <p:nvPr/>
        </p:nvPicPr>
        <p:blipFill>
          <a:blip r:embed="rId3" cstate="print"/>
          <a:srcRect/>
          <a:stretch>
            <a:fillRect/>
          </a:stretch>
        </p:blipFill>
        <p:spPr bwMode="auto">
          <a:xfrm>
            <a:off x="533400" y="138113"/>
            <a:ext cx="1603375" cy="471487"/>
          </a:xfrm>
          <a:prstGeom prst="rect">
            <a:avLst/>
          </a:prstGeom>
          <a:noFill/>
          <a:ln w="9525">
            <a:noFill/>
            <a:miter lim="800000"/>
            <a:headEnd/>
            <a:tailEnd/>
          </a:ln>
        </p:spPr>
      </p:pic>
      <p:pic>
        <p:nvPicPr>
          <p:cNvPr id="22530" name="Picture 29" descr="Ideas That Work"/>
          <p:cNvPicPr>
            <a:picLocks noChangeAspect="1" noChangeArrowheads="1"/>
          </p:cNvPicPr>
          <p:nvPr/>
        </p:nvPicPr>
        <p:blipFill>
          <a:blip r:embed="rId4" cstate="print"/>
          <a:srcRect/>
          <a:stretch>
            <a:fillRect/>
          </a:stretch>
        </p:blipFill>
        <p:spPr bwMode="auto">
          <a:xfrm>
            <a:off x="8077200" y="152400"/>
            <a:ext cx="731838" cy="5651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b="1" dirty="0">
                <a:latin typeface="Maiandra GD" pitchFamily="34" charset="0"/>
              </a:rPr>
              <a:t>What We Have Done</a:t>
            </a:r>
            <a:br>
              <a:rPr lang="en-US" b="1" dirty="0">
                <a:latin typeface="Maiandra GD" pitchFamily="34" charset="0"/>
              </a:rPr>
            </a:br>
            <a:endParaRPr lang="en-US" dirty="0"/>
          </a:p>
        </p:txBody>
      </p:sp>
      <p:sp>
        <p:nvSpPr>
          <p:cNvPr id="22532" name="Rectangle 3"/>
          <p:cNvSpPr txBox="1">
            <a:spLocks noChangeArrowheads="1"/>
          </p:cNvSpPr>
          <p:nvPr/>
        </p:nvSpPr>
        <p:spPr bwMode="auto">
          <a:xfrm>
            <a:off x="1066800" y="914400"/>
            <a:ext cx="7315200" cy="35814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endParaRPr lang="en-US" sz="2400" dirty="0" smtClean="0">
              <a:latin typeface="Maiandra GD" pitchFamily="34" charset="0"/>
            </a:endParaRPr>
          </a:p>
          <a:p>
            <a:pPr marL="342900" indent="-342900">
              <a:lnSpc>
                <a:spcPct val="90000"/>
              </a:lnSpc>
              <a:spcBef>
                <a:spcPct val="20000"/>
              </a:spcBef>
              <a:buFont typeface="Arial" charset="0"/>
              <a:buChar char="•"/>
            </a:pPr>
            <a:r>
              <a:rPr lang="en-US" sz="2400" dirty="0" smtClean="0">
                <a:latin typeface="Maiandra GD" pitchFamily="34" charset="0"/>
              </a:rPr>
              <a:t>Reviewed </a:t>
            </a:r>
            <a:r>
              <a:rPr lang="en-US" sz="2400" dirty="0">
                <a:latin typeface="Maiandra GD" pitchFamily="34" charset="0"/>
              </a:rPr>
              <a:t>experimental research to identify evidence-based practices in secondary transition</a:t>
            </a:r>
          </a:p>
          <a:p>
            <a:pPr marL="342900" indent="-342900">
              <a:lnSpc>
                <a:spcPct val="90000"/>
              </a:lnSpc>
              <a:spcBef>
                <a:spcPct val="20000"/>
              </a:spcBef>
              <a:buFont typeface="Arial" charset="0"/>
              <a:buChar char="•"/>
            </a:pPr>
            <a:r>
              <a:rPr lang="en-US" sz="2400" dirty="0">
                <a:latin typeface="Maiandra GD" pitchFamily="34" charset="0"/>
              </a:rPr>
              <a:t>Identified </a:t>
            </a:r>
            <a:r>
              <a:rPr lang="en-US" sz="2400" dirty="0" smtClean="0">
                <a:latin typeface="Maiandra GD" pitchFamily="34" charset="0"/>
              </a:rPr>
              <a:t>63 </a:t>
            </a:r>
            <a:r>
              <a:rPr lang="en-US" sz="2400" dirty="0">
                <a:latin typeface="Maiandra GD" pitchFamily="34" charset="0"/>
              </a:rPr>
              <a:t>evidence-based practices</a:t>
            </a:r>
          </a:p>
          <a:p>
            <a:pPr marL="342900" indent="-342900">
              <a:lnSpc>
                <a:spcPct val="90000"/>
              </a:lnSpc>
              <a:spcBef>
                <a:spcPct val="20000"/>
              </a:spcBef>
            </a:pPr>
            <a:endParaRPr lang="en-US" sz="2800" dirty="0">
              <a:latin typeface="Maiandra GD" pitchFamily="34" charset="0"/>
            </a:endParaRPr>
          </a:p>
          <a:p>
            <a:pPr marL="342900" indent="-342900">
              <a:lnSpc>
                <a:spcPct val="90000"/>
              </a:lnSpc>
              <a:spcBef>
                <a:spcPct val="20000"/>
              </a:spcBef>
            </a:pPr>
            <a:endParaRPr lang="en-US" sz="2800" dirty="0">
              <a:latin typeface="Maiandra GD" pitchFamily="34" charset="0"/>
            </a:endParaRPr>
          </a:p>
        </p:txBody>
      </p:sp>
      <p:graphicFrame>
        <p:nvGraphicFramePr>
          <p:cNvPr id="16" name="Table 15" descr="The table has three columns.  From left to right, the column headings are labeled &quot;Taxonomy Category,&quot; &quot;Evidence-Based Practices,&quot; and &quot;Research to Practice Lesson Plan Starters.&quot;  Each of the rows below includes a specific Taxonomy Category and numbers for the number of Evidence-Based Practices and the number of Research to Practice Lesson Plan Starters.  The first row includes the Taxonomy Category &quot;Student Focused Planning&quot; with 6 Evidence-Based Practices and 9 Research to Practice Lesson Plan Starters.  The second row includes the Taxonomy Categoy &quot;Student Development&quot; with 56 Evidence-Based Practices and 98 Research to Practice Lesson Plan Starters.  The third row includes the Taxonomy Category &quot;Family Involvement&quot; with 1 Evidence-Based Practice and 0 Research to Practice Lesson Plan Starters.  The fourth row includes the Taxonomy Category &quot;Program Structure&quot; with 9 Evidence-Based Practices and 9 Research to Practice Lesson Plan Starters." title="Table Summarizing Collection of Evidence-Based Practices"/>
          <p:cNvGraphicFramePr>
            <a:graphicFrameLocks noGrp="1"/>
          </p:cNvGraphicFramePr>
          <p:nvPr>
            <p:extLst>
              <p:ext uri="{D42A27DB-BD31-4B8C-83A1-F6EECF244321}">
                <p14:modId xmlns:p14="http://schemas.microsoft.com/office/powerpoint/2010/main" val="662908271"/>
              </p:ext>
            </p:extLst>
          </p:nvPr>
        </p:nvGraphicFramePr>
        <p:xfrm>
          <a:off x="1295400" y="2971801"/>
          <a:ext cx="6705600" cy="3537201"/>
        </p:xfrm>
        <a:graphic>
          <a:graphicData uri="http://schemas.openxmlformats.org/drawingml/2006/table">
            <a:tbl>
              <a:tblPr firstRow="1" bandRow="1">
                <a:tableStyleId>{3C2FFA5D-87B4-456A-9821-1D502468CF0F}</a:tableStyleId>
              </a:tblPr>
              <a:tblGrid>
                <a:gridCol w="1752600"/>
                <a:gridCol w="2717800"/>
                <a:gridCol w="2235200"/>
              </a:tblGrid>
              <a:tr h="620649">
                <a:tc>
                  <a:txBody>
                    <a:bodyPr/>
                    <a:lstStyle/>
                    <a:p>
                      <a:pPr algn="ctr"/>
                      <a:r>
                        <a:rPr lang="en-US" dirty="0" smtClean="0">
                          <a:latin typeface="Maiandra GD" pitchFamily="34" charset="0"/>
                        </a:rPr>
                        <a:t>Taxonomy Category</a:t>
                      </a:r>
                      <a:endParaRPr lang="en-US" dirty="0">
                        <a:latin typeface="Maiandra GD" pitchFamily="34" charset="0"/>
                      </a:endParaRPr>
                    </a:p>
                  </a:txBody>
                  <a:tcPr>
                    <a:solidFill>
                      <a:srgbClr val="003399"/>
                    </a:solidFill>
                  </a:tcPr>
                </a:tc>
                <a:tc>
                  <a:txBody>
                    <a:bodyPr/>
                    <a:lstStyle/>
                    <a:p>
                      <a:pPr algn="ctr"/>
                      <a:r>
                        <a:rPr lang="en-US" dirty="0" smtClean="0">
                          <a:latin typeface="Maiandra GD" pitchFamily="34" charset="0"/>
                        </a:rPr>
                        <a:t>Evidence-Based</a:t>
                      </a:r>
                      <a:r>
                        <a:rPr lang="en-US" baseline="0" dirty="0" smtClean="0">
                          <a:latin typeface="Maiandra GD" pitchFamily="34" charset="0"/>
                        </a:rPr>
                        <a:t> </a:t>
                      </a:r>
                    </a:p>
                    <a:p>
                      <a:pPr algn="ctr"/>
                      <a:r>
                        <a:rPr lang="en-US" baseline="0" dirty="0" smtClean="0">
                          <a:latin typeface="Maiandra GD" pitchFamily="34" charset="0"/>
                        </a:rPr>
                        <a:t>Practices</a:t>
                      </a:r>
                      <a:endParaRPr lang="en-US" dirty="0">
                        <a:latin typeface="Maiandra GD" pitchFamily="34" charset="0"/>
                      </a:endParaRPr>
                    </a:p>
                  </a:txBody>
                  <a:tcPr>
                    <a:solidFill>
                      <a:srgbClr val="003399"/>
                    </a:solidFill>
                  </a:tcPr>
                </a:tc>
                <a:tc>
                  <a:txBody>
                    <a:bodyPr/>
                    <a:lstStyle/>
                    <a:p>
                      <a:pPr algn="ctr"/>
                      <a:r>
                        <a:rPr lang="en-US" dirty="0" smtClean="0">
                          <a:latin typeface="Maiandra GD" pitchFamily="34" charset="0"/>
                        </a:rPr>
                        <a:t>Research</a:t>
                      </a:r>
                      <a:r>
                        <a:rPr lang="en-US" baseline="0" dirty="0" smtClean="0">
                          <a:latin typeface="Maiandra GD" pitchFamily="34" charset="0"/>
                        </a:rPr>
                        <a:t> to Practice Lesson </a:t>
                      </a:r>
                      <a:r>
                        <a:rPr lang="en-US" baseline="0" smtClean="0">
                          <a:latin typeface="Maiandra GD" pitchFamily="34" charset="0"/>
                        </a:rPr>
                        <a:t>Plan Starters</a:t>
                      </a:r>
                      <a:endParaRPr lang="en-US" dirty="0">
                        <a:latin typeface="Maiandra GD" pitchFamily="34" charset="0"/>
                      </a:endParaRPr>
                    </a:p>
                  </a:txBody>
                  <a:tcPr>
                    <a:solidFill>
                      <a:srgbClr val="003399"/>
                    </a:solidFill>
                  </a:tcPr>
                </a:tc>
              </a:tr>
              <a:tr h="620649">
                <a:tc>
                  <a:txBody>
                    <a:bodyPr/>
                    <a:lstStyle/>
                    <a:p>
                      <a:r>
                        <a:rPr lang="en-US" dirty="0" smtClean="0">
                          <a:latin typeface="Maiandra GD" pitchFamily="34" charset="0"/>
                        </a:rPr>
                        <a:t>Student</a:t>
                      </a:r>
                      <a:r>
                        <a:rPr lang="en-US" baseline="0" dirty="0" smtClean="0">
                          <a:latin typeface="Maiandra GD" pitchFamily="34" charset="0"/>
                        </a:rPr>
                        <a:t> Focused Planning</a:t>
                      </a:r>
                      <a:endParaRPr lang="en-US" dirty="0">
                        <a:latin typeface="Maiandra GD" pitchFamily="34" charset="0"/>
                      </a:endParaRPr>
                    </a:p>
                  </a:txBody>
                  <a:tc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tcPr>
                </a:tc>
                <a:tc>
                  <a:txBody>
                    <a:bodyPr/>
                    <a:lstStyle/>
                    <a:p>
                      <a:pPr algn="ctr"/>
                      <a:endParaRPr lang="en-US" dirty="0" smtClean="0">
                        <a:latin typeface="Maiandra GD" pitchFamily="34" charset="0"/>
                      </a:endParaRPr>
                    </a:p>
                    <a:p>
                      <a:pPr algn="ctr"/>
                      <a:r>
                        <a:rPr lang="en-US" dirty="0" smtClean="0">
                          <a:latin typeface="Maiandra GD" pitchFamily="34" charset="0"/>
                        </a:rPr>
                        <a:t>6</a:t>
                      </a:r>
                      <a:endParaRPr lang="en-US" dirty="0">
                        <a:latin typeface="Maiandra GD" pitchFamily="34" charset="0"/>
                      </a:endParaRPr>
                    </a:p>
                  </a:txBody>
                  <a:tc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tcPr>
                </a:tc>
                <a:tc>
                  <a:txBody>
                    <a:bodyPr/>
                    <a:lstStyle/>
                    <a:p>
                      <a:endParaRPr lang="en-US" dirty="0" smtClean="0">
                        <a:latin typeface="Maiandra GD" pitchFamily="34" charset="0"/>
                      </a:endParaRPr>
                    </a:p>
                    <a:p>
                      <a:pPr algn="ctr"/>
                      <a:r>
                        <a:rPr lang="en-US" dirty="0" smtClean="0">
                          <a:latin typeface="Maiandra GD" pitchFamily="34" charset="0"/>
                        </a:rPr>
                        <a:t>9</a:t>
                      </a:r>
                    </a:p>
                  </a:txBody>
                  <a:tc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tcPr>
                </a:tc>
              </a:tr>
              <a:tr h="701039">
                <a:tc>
                  <a:txBody>
                    <a:bodyPr/>
                    <a:lstStyle/>
                    <a:p>
                      <a:r>
                        <a:rPr lang="en-US" dirty="0" smtClean="0">
                          <a:latin typeface="Maiandra GD" pitchFamily="34" charset="0"/>
                        </a:rPr>
                        <a:t>Student </a:t>
                      </a:r>
                      <a:br>
                        <a:rPr lang="en-US" dirty="0" smtClean="0">
                          <a:latin typeface="Maiandra GD" pitchFamily="34" charset="0"/>
                        </a:rPr>
                      </a:br>
                      <a:r>
                        <a:rPr lang="en-US" dirty="0" smtClean="0">
                          <a:latin typeface="Maiandra GD" pitchFamily="34" charset="0"/>
                        </a:rPr>
                        <a:t>Development</a:t>
                      </a:r>
                      <a:endParaRPr lang="en-US" dirty="0">
                        <a:latin typeface="Maiandra GD" pitchFamily="34" charset="0"/>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ctr"/>
                      <a:endParaRPr lang="en-US" dirty="0" smtClean="0">
                        <a:latin typeface="Maiandra GD" pitchFamily="34" charset="0"/>
                      </a:endParaRPr>
                    </a:p>
                    <a:p>
                      <a:pPr algn="ctr"/>
                      <a:r>
                        <a:rPr lang="en-US" dirty="0" smtClean="0">
                          <a:latin typeface="Maiandra GD" pitchFamily="34" charset="0"/>
                        </a:rPr>
                        <a:t>56</a:t>
                      </a:r>
                      <a:endParaRPr lang="en-US" dirty="0">
                        <a:latin typeface="Maiandra GD" pitchFamily="34" charset="0"/>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endParaRPr lang="en-US" dirty="0" smtClean="0">
                        <a:latin typeface="Maiandra GD" pitchFamily="34" charset="0"/>
                      </a:endParaRPr>
                    </a:p>
                    <a:p>
                      <a:pPr algn="ctr"/>
                      <a:r>
                        <a:rPr lang="en-US" dirty="0" smtClean="0">
                          <a:latin typeface="Maiandra GD" pitchFamily="34" charset="0"/>
                        </a:rPr>
                        <a:t>98</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r>
              <a:tr h="620649">
                <a:tc>
                  <a:txBody>
                    <a:bodyPr/>
                    <a:lstStyle/>
                    <a:p>
                      <a:r>
                        <a:rPr lang="en-US" dirty="0" smtClean="0">
                          <a:latin typeface="Maiandra GD" pitchFamily="34" charset="0"/>
                        </a:rPr>
                        <a:t>Family Involvement</a:t>
                      </a:r>
                      <a:endParaRPr lang="en-US" dirty="0">
                        <a:latin typeface="Maiandra GD" pitchFamily="34" charset="0"/>
                      </a:endParaRPr>
                    </a:p>
                  </a:txBody>
                  <a:tcPr>
                    <a:solidFill>
                      <a:schemeClr val="accent1">
                        <a:lumMod val="40000"/>
                        <a:lumOff val="60000"/>
                      </a:schemeClr>
                    </a:solidFill>
                  </a:tcPr>
                </a:tc>
                <a:tc>
                  <a:txBody>
                    <a:bodyPr/>
                    <a:lstStyle/>
                    <a:p>
                      <a:pPr algn="ctr"/>
                      <a:endParaRPr lang="en-US" dirty="0" smtClean="0">
                        <a:latin typeface="Maiandra GD" pitchFamily="34" charset="0"/>
                      </a:endParaRPr>
                    </a:p>
                    <a:p>
                      <a:pPr algn="ctr"/>
                      <a:r>
                        <a:rPr lang="en-US" dirty="0" smtClean="0">
                          <a:latin typeface="Maiandra GD" pitchFamily="34" charset="0"/>
                        </a:rPr>
                        <a:t>1</a:t>
                      </a:r>
                      <a:endParaRPr lang="en-US" dirty="0">
                        <a:latin typeface="Maiandra GD" pitchFamily="34" charset="0"/>
                      </a:endParaRPr>
                    </a:p>
                  </a:txBody>
                  <a:tcPr>
                    <a:solidFill>
                      <a:schemeClr val="accent1">
                        <a:lumMod val="40000"/>
                        <a:lumOff val="60000"/>
                      </a:schemeClr>
                    </a:solidFill>
                  </a:tcPr>
                </a:tc>
                <a:tc>
                  <a:txBody>
                    <a:bodyPr/>
                    <a:lstStyle/>
                    <a:p>
                      <a:pPr algn="ctr"/>
                      <a:endParaRPr lang="en-US" dirty="0" smtClean="0">
                        <a:latin typeface="Maiandra GD" pitchFamily="34" charset="0"/>
                      </a:endParaRPr>
                    </a:p>
                    <a:p>
                      <a:pPr algn="ctr"/>
                      <a:r>
                        <a:rPr lang="en-US" dirty="0" smtClean="0">
                          <a:latin typeface="Maiandra GD" pitchFamily="34" charset="0"/>
                        </a:rPr>
                        <a:t>0</a:t>
                      </a:r>
                      <a:endParaRPr lang="en-US" dirty="0">
                        <a:latin typeface="Maiandra GD" pitchFamily="34" charset="0"/>
                      </a:endParaRPr>
                    </a:p>
                  </a:txBody>
                  <a:tcPr>
                    <a:solidFill>
                      <a:schemeClr val="accent1">
                        <a:lumMod val="40000"/>
                        <a:lumOff val="60000"/>
                      </a:schemeClr>
                    </a:solidFill>
                  </a:tcPr>
                </a:tc>
              </a:tr>
              <a:tr h="641602">
                <a:tc>
                  <a:txBody>
                    <a:bodyPr/>
                    <a:lstStyle/>
                    <a:p>
                      <a:r>
                        <a:rPr lang="en-US" dirty="0" smtClean="0">
                          <a:latin typeface="Maiandra GD" pitchFamily="34" charset="0"/>
                        </a:rPr>
                        <a:t>Program Structure</a:t>
                      </a:r>
                      <a:endParaRPr lang="en-US" dirty="0">
                        <a:latin typeface="Maiandra GD" pitchFamily="34" charset="0"/>
                      </a:endParaRPr>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tcPr>
                </a:tc>
                <a:tc>
                  <a:txBody>
                    <a:bodyPr/>
                    <a:lstStyle/>
                    <a:p>
                      <a:pPr algn="ctr"/>
                      <a:endParaRPr lang="en-US" dirty="0" smtClean="0">
                        <a:latin typeface="Maiandra GD" pitchFamily="34" charset="0"/>
                      </a:endParaRPr>
                    </a:p>
                    <a:p>
                      <a:pPr algn="ctr"/>
                      <a:r>
                        <a:rPr lang="en-US" dirty="0" smtClean="0">
                          <a:latin typeface="Maiandra GD" pitchFamily="34" charset="0"/>
                        </a:rPr>
                        <a:t>9</a:t>
                      </a:r>
                      <a:endParaRPr lang="en-US" dirty="0">
                        <a:latin typeface="Maiandra GD" pitchFamily="34" charset="0"/>
                      </a:endParaRPr>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tcPr>
                </a:tc>
                <a:tc>
                  <a:txBody>
                    <a:bodyPr/>
                    <a:lstStyle/>
                    <a:p>
                      <a:pPr algn="ctr"/>
                      <a:endParaRPr lang="en-US" dirty="0" smtClean="0">
                        <a:latin typeface="Maiandra GD" pitchFamily="34" charset="0"/>
                      </a:endParaRPr>
                    </a:p>
                    <a:p>
                      <a:pPr algn="ctr"/>
                      <a:r>
                        <a:rPr lang="en-US" dirty="0" smtClean="0">
                          <a:latin typeface="Maiandra GD" pitchFamily="34" charset="0"/>
                        </a:rPr>
                        <a:t>9</a:t>
                      </a:r>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tcPr>
                </a:tc>
              </a:tr>
            </a:tbl>
          </a:graphicData>
        </a:graphic>
      </p:graphicFrame>
    </p:spTree>
    <p:extLst>
      <p:ext uri="{BB962C8B-B14F-4D97-AF65-F5344CB8AC3E}">
        <p14:creationId xmlns:p14="http://schemas.microsoft.com/office/powerpoint/2010/main" val="174124406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Student Development</a:t>
            </a:r>
            <a:endParaRPr lang="en-US" b="1" dirty="0"/>
          </a:p>
        </p:txBody>
      </p:sp>
      <p:sp>
        <p:nvSpPr>
          <p:cNvPr id="5" name="Content Placeholder 4"/>
          <p:cNvSpPr>
            <a:spLocks noGrp="1"/>
          </p:cNvSpPr>
          <p:nvPr>
            <p:ph sz="half" idx="1"/>
          </p:nvPr>
        </p:nvSpPr>
        <p:spPr/>
        <p:txBody>
          <a:bodyPr>
            <a:noAutofit/>
          </a:bodyPr>
          <a:lstStyle/>
          <a:p>
            <a:pPr>
              <a:buNone/>
            </a:pPr>
            <a:r>
              <a:rPr lang="en-US" sz="2400" dirty="0" smtClean="0">
                <a:solidFill>
                  <a:srgbClr val="000099"/>
                </a:solidFill>
              </a:rPr>
              <a:t>Teaching</a:t>
            </a:r>
            <a:r>
              <a:rPr lang="en-US" sz="2400" b="1" dirty="0" smtClean="0">
                <a:solidFill>
                  <a:srgbClr val="000099"/>
                </a:solidFill>
              </a:rPr>
              <a:t> Grocery </a:t>
            </a:r>
            <a:r>
              <a:rPr lang="en-US" sz="2400" b="1" dirty="0">
                <a:solidFill>
                  <a:srgbClr val="000099"/>
                </a:solidFill>
              </a:rPr>
              <a:t>Shopping Skills</a:t>
            </a:r>
            <a:r>
              <a:rPr lang="en-US" sz="2400" dirty="0">
                <a:solidFill>
                  <a:srgbClr val="000099"/>
                </a:solidFill>
              </a:rPr>
              <a:t> </a:t>
            </a:r>
          </a:p>
          <a:p>
            <a:pPr lvl="0"/>
            <a:r>
              <a:rPr lang="en-US" sz="2000" dirty="0">
                <a:solidFill>
                  <a:srgbClr val="000099"/>
                </a:solidFill>
              </a:rPr>
              <a:t>Using </a:t>
            </a:r>
            <a:r>
              <a:rPr lang="en-US" sz="2000" b="1" dirty="0">
                <a:solidFill>
                  <a:srgbClr val="000099"/>
                </a:solidFill>
              </a:rPr>
              <a:t>Computer Assisted Instruction</a:t>
            </a:r>
            <a:r>
              <a:rPr lang="en-US" sz="2000" dirty="0">
                <a:solidFill>
                  <a:srgbClr val="000099"/>
                </a:solidFill>
              </a:rPr>
              <a:t> </a:t>
            </a:r>
          </a:p>
          <a:p>
            <a:pPr lvl="0"/>
            <a:r>
              <a:rPr lang="en-US" sz="2000" dirty="0">
                <a:solidFill>
                  <a:srgbClr val="000099"/>
                </a:solidFill>
              </a:rPr>
              <a:t>Using </a:t>
            </a:r>
            <a:r>
              <a:rPr lang="en-US" sz="2000" b="1" dirty="0">
                <a:solidFill>
                  <a:srgbClr val="000099"/>
                </a:solidFill>
              </a:rPr>
              <a:t>Community Based Instruction</a:t>
            </a:r>
            <a:r>
              <a:rPr lang="en-US" sz="2000" dirty="0">
                <a:solidFill>
                  <a:srgbClr val="000099"/>
                </a:solidFill>
              </a:rPr>
              <a:t> </a:t>
            </a:r>
          </a:p>
          <a:p>
            <a:pPr lvl="0"/>
            <a:r>
              <a:rPr lang="en-US" sz="2000" dirty="0">
                <a:solidFill>
                  <a:srgbClr val="000099"/>
                </a:solidFill>
              </a:rPr>
              <a:t>Using </a:t>
            </a:r>
            <a:r>
              <a:rPr lang="en-US" sz="2000" b="1" dirty="0">
                <a:solidFill>
                  <a:srgbClr val="000099"/>
                </a:solidFill>
              </a:rPr>
              <a:t>Response Prompting</a:t>
            </a:r>
            <a:endParaRPr lang="en-US" sz="2000" dirty="0">
              <a:solidFill>
                <a:srgbClr val="000099"/>
              </a:solidFill>
            </a:endParaRPr>
          </a:p>
          <a:p>
            <a:pPr lvl="0"/>
            <a:r>
              <a:rPr lang="en-US" sz="2000" dirty="0">
                <a:solidFill>
                  <a:srgbClr val="000099"/>
                </a:solidFill>
              </a:rPr>
              <a:t>Using a </a:t>
            </a:r>
            <a:r>
              <a:rPr lang="en-US" sz="2000" b="1" dirty="0">
                <a:solidFill>
                  <a:srgbClr val="000099"/>
                </a:solidFill>
              </a:rPr>
              <a:t>System of Least to Most </a:t>
            </a:r>
            <a:r>
              <a:rPr lang="en-US" sz="2000" b="1" dirty="0" smtClean="0">
                <a:solidFill>
                  <a:srgbClr val="000099"/>
                </a:solidFill>
              </a:rPr>
              <a:t>Prompts</a:t>
            </a:r>
            <a:endParaRPr lang="en-US" sz="2000" dirty="0">
              <a:solidFill>
                <a:srgbClr val="000099"/>
              </a:solidFill>
            </a:endParaRPr>
          </a:p>
          <a:p>
            <a:pPr>
              <a:buNone/>
            </a:pPr>
            <a:r>
              <a:rPr lang="en-US" sz="2400" dirty="0" smtClean="0">
                <a:solidFill>
                  <a:srgbClr val="000099"/>
                </a:solidFill>
              </a:rPr>
              <a:t>Teaching</a:t>
            </a:r>
            <a:r>
              <a:rPr lang="en-US" sz="2400" b="1" dirty="0" smtClean="0">
                <a:solidFill>
                  <a:srgbClr val="000099"/>
                </a:solidFill>
              </a:rPr>
              <a:t> Home </a:t>
            </a:r>
            <a:r>
              <a:rPr lang="en-US" sz="2400" b="1" dirty="0">
                <a:solidFill>
                  <a:srgbClr val="000099"/>
                </a:solidFill>
              </a:rPr>
              <a:t>Maintenance Skills </a:t>
            </a:r>
            <a:endParaRPr lang="en-US" sz="2400" dirty="0">
              <a:solidFill>
                <a:srgbClr val="000099"/>
              </a:solidFill>
            </a:endParaRPr>
          </a:p>
          <a:p>
            <a:pPr lvl="0"/>
            <a:r>
              <a:rPr lang="en-US" sz="2000" dirty="0">
                <a:solidFill>
                  <a:srgbClr val="000099"/>
                </a:solidFill>
              </a:rPr>
              <a:t>Using </a:t>
            </a:r>
            <a:r>
              <a:rPr lang="en-US" sz="2000" b="1" dirty="0">
                <a:solidFill>
                  <a:srgbClr val="000099"/>
                </a:solidFill>
              </a:rPr>
              <a:t>Response Prompting</a:t>
            </a:r>
            <a:endParaRPr lang="en-US" sz="2000" dirty="0">
              <a:solidFill>
                <a:srgbClr val="000099"/>
              </a:solidFill>
            </a:endParaRPr>
          </a:p>
          <a:p>
            <a:pPr lvl="0"/>
            <a:r>
              <a:rPr lang="en-US" sz="2000" dirty="0">
                <a:solidFill>
                  <a:srgbClr val="000099"/>
                </a:solidFill>
              </a:rPr>
              <a:t>Using </a:t>
            </a:r>
            <a:r>
              <a:rPr lang="en-US" sz="2000" b="1" dirty="0">
                <a:solidFill>
                  <a:srgbClr val="000099"/>
                </a:solidFill>
              </a:rPr>
              <a:t>Video Modeling</a:t>
            </a:r>
            <a:r>
              <a:rPr lang="en-US" sz="2000" dirty="0">
                <a:solidFill>
                  <a:srgbClr val="000099"/>
                </a:solidFill>
              </a:rPr>
              <a:t> </a:t>
            </a:r>
          </a:p>
          <a:p>
            <a:pPr>
              <a:buNone/>
            </a:pPr>
            <a:endParaRPr lang="en-US" sz="2400" dirty="0"/>
          </a:p>
          <a:p>
            <a:endParaRPr lang="en-US" sz="2400" dirty="0"/>
          </a:p>
          <a:p>
            <a:endParaRPr lang="en-US" sz="2400" dirty="0">
              <a:solidFill>
                <a:srgbClr val="000099"/>
              </a:solidFill>
            </a:endParaRPr>
          </a:p>
        </p:txBody>
      </p:sp>
      <p:sp>
        <p:nvSpPr>
          <p:cNvPr id="6" name="Content Placeholder 5"/>
          <p:cNvSpPr>
            <a:spLocks noGrp="1"/>
          </p:cNvSpPr>
          <p:nvPr>
            <p:ph sz="half" idx="2"/>
          </p:nvPr>
        </p:nvSpPr>
        <p:spPr>
          <a:xfrm>
            <a:off x="4648200" y="1600200"/>
            <a:ext cx="4267200" cy="4800600"/>
          </a:xfrm>
        </p:spPr>
        <p:txBody>
          <a:bodyPr>
            <a:noAutofit/>
          </a:bodyPr>
          <a:lstStyle/>
          <a:p>
            <a:pPr>
              <a:buNone/>
            </a:pPr>
            <a:r>
              <a:rPr lang="en-US" sz="2400" dirty="0" smtClean="0">
                <a:solidFill>
                  <a:srgbClr val="000099"/>
                </a:solidFill>
              </a:rPr>
              <a:t>Teaching</a:t>
            </a:r>
            <a:r>
              <a:rPr lang="en-US" sz="2400" b="1" dirty="0" smtClean="0">
                <a:solidFill>
                  <a:srgbClr val="000099"/>
                </a:solidFill>
              </a:rPr>
              <a:t> Laundry </a:t>
            </a:r>
            <a:r>
              <a:rPr lang="en-US" sz="2400" b="1" dirty="0">
                <a:solidFill>
                  <a:srgbClr val="000099"/>
                </a:solidFill>
              </a:rPr>
              <a:t>Tasks </a:t>
            </a:r>
            <a:r>
              <a:rPr lang="en-US" sz="2400" dirty="0">
                <a:solidFill>
                  <a:srgbClr val="000099"/>
                </a:solidFill>
              </a:rPr>
              <a:t>Using </a:t>
            </a:r>
            <a:r>
              <a:rPr lang="en-US" sz="2400" b="1" dirty="0">
                <a:solidFill>
                  <a:srgbClr val="000099"/>
                </a:solidFill>
              </a:rPr>
              <a:t>Response Prompting</a:t>
            </a:r>
            <a:r>
              <a:rPr lang="en-US" sz="2400" dirty="0">
                <a:solidFill>
                  <a:srgbClr val="000099"/>
                </a:solidFill>
              </a:rPr>
              <a:t> </a:t>
            </a:r>
          </a:p>
          <a:p>
            <a:endParaRPr lang="en-US" sz="800" dirty="0">
              <a:solidFill>
                <a:srgbClr val="000099"/>
              </a:solidFill>
            </a:endParaRPr>
          </a:p>
          <a:p>
            <a:pPr>
              <a:buNone/>
            </a:pPr>
            <a:r>
              <a:rPr lang="en-US" sz="2400" dirty="0" smtClean="0">
                <a:solidFill>
                  <a:srgbClr val="000099"/>
                </a:solidFill>
              </a:rPr>
              <a:t>Teaching</a:t>
            </a:r>
            <a:r>
              <a:rPr lang="en-US" sz="2400" b="1" dirty="0" smtClean="0">
                <a:solidFill>
                  <a:srgbClr val="000099"/>
                </a:solidFill>
              </a:rPr>
              <a:t> Leisure </a:t>
            </a:r>
            <a:r>
              <a:rPr lang="en-US" sz="2400" b="1" dirty="0">
                <a:solidFill>
                  <a:srgbClr val="000099"/>
                </a:solidFill>
              </a:rPr>
              <a:t>Skills </a:t>
            </a:r>
            <a:endParaRPr lang="en-US" sz="2400" dirty="0">
              <a:solidFill>
                <a:srgbClr val="000099"/>
              </a:solidFill>
            </a:endParaRPr>
          </a:p>
          <a:p>
            <a:pPr lvl="0"/>
            <a:r>
              <a:rPr lang="en-US" sz="2000" dirty="0">
                <a:solidFill>
                  <a:srgbClr val="000099"/>
                </a:solidFill>
              </a:rPr>
              <a:t>Using </a:t>
            </a:r>
            <a:r>
              <a:rPr lang="en-US" sz="2000" b="1" dirty="0">
                <a:solidFill>
                  <a:srgbClr val="000099"/>
                </a:solidFill>
              </a:rPr>
              <a:t>Response Prompting</a:t>
            </a:r>
            <a:r>
              <a:rPr lang="en-US" sz="2000" dirty="0">
                <a:solidFill>
                  <a:srgbClr val="000099"/>
                </a:solidFill>
              </a:rPr>
              <a:t> </a:t>
            </a:r>
          </a:p>
          <a:p>
            <a:pPr lvl="0"/>
            <a:r>
              <a:rPr lang="en-US" sz="2000" dirty="0">
                <a:solidFill>
                  <a:srgbClr val="000099"/>
                </a:solidFill>
              </a:rPr>
              <a:t>Using </a:t>
            </a:r>
            <a:r>
              <a:rPr lang="en-US" sz="2000" b="1" dirty="0">
                <a:solidFill>
                  <a:srgbClr val="000099"/>
                </a:solidFill>
              </a:rPr>
              <a:t>Constant Time Delay</a:t>
            </a:r>
            <a:r>
              <a:rPr lang="en-US" sz="2000" dirty="0">
                <a:solidFill>
                  <a:srgbClr val="000099"/>
                </a:solidFill>
              </a:rPr>
              <a:t> </a:t>
            </a:r>
          </a:p>
          <a:p>
            <a:pPr>
              <a:buNone/>
            </a:pPr>
            <a:r>
              <a:rPr lang="en-US" sz="2400" dirty="0">
                <a:solidFill>
                  <a:srgbClr val="000099"/>
                </a:solidFill>
              </a:rPr>
              <a:t> </a:t>
            </a:r>
          </a:p>
          <a:p>
            <a:pPr>
              <a:buNone/>
            </a:pPr>
            <a:r>
              <a:rPr lang="en-US" sz="2400" dirty="0" smtClean="0">
                <a:solidFill>
                  <a:srgbClr val="000099"/>
                </a:solidFill>
              </a:rPr>
              <a:t>Teaching</a:t>
            </a:r>
            <a:r>
              <a:rPr lang="en-US" sz="2400" b="1" dirty="0" smtClean="0">
                <a:solidFill>
                  <a:srgbClr val="000099"/>
                </a:solidFill>
              </a:rPr>
              <a:t> Safety </a:t>
            </a:r>
            <a:r>
              <a:rPr lang="en-US" sz="2400" b="1" dirty="0">
                <a:solidFill>
                  <a:srgbClr val="000099"/>
                </a:solidFill>
              </a:rPr>
              <a:t>Skills </a:t>
            </a:r>
            <a:endParaRPr lang="en-US" sz="2400" dirty="0">
              <a:solidFill>
                <a:srgbClr val="000099"/>
              </a:solidFill>
            </a:endParaRPr>
          </a:p>
          <a:p>
            <a:pPr lvl="0"/>
            <a:r>
              <a:rPr lang="en-US" sz="2000" dirty="0">
                <a:solidFill>
                  <a:srgbClr val="000099"/>
                </a:solidFill>
              </a:rPr>
              <a:t>Using </a:t>
            </a:r>
            <a:r>
              <a:rPr lang="en-US" sz="2000" b="1" dirty="0">
                <a:solidFill>
                  <a:srgbClr val="000099"/>
                </a:solidFill>
              </a:rPr>
              <a:t>Community Based Instruction</a:t>
            </a:r>
            <a:endParaRPr lang="en-US" sz="2000" dirty="0">
              <a:solidFill>
                <a:srgbClr val="000099"/>
              </a:solidFill>
            </a:endParaRPr>
          </a:p>
          <a:p>
            <a:pPr lvl="0"/>
            <a:r>
              <a:rPr lang="en-US" sz="2000" dirty="0">
                <a:solidFill>
                  <a:srgbClr val="000099"/>
                </a:solidFill>
              </a:rPr>
              <a:t>Using </a:t>
            </a:r>
            <a:r>
              <a:rPr lang="en-US" sz="2000" b="1" dirty="0">
                <a:solidFill>
                  <a:srgbClr val="000099"/>
                </a:solidFill>
              </a:rPr>
              <a:t>Progressive Time Delay</a:t>
            </a:r>
            <a:r>
              <a:rPr lang="en-US" sz="2000" dirty="0">
                <a:solidFill>
                  <a:srgbClr val="000099"/>
                </a:solidFill>
              </a:rPr>
              <a:t> </a:t>
            </a:r>
          </a:p>
          <a:p>
            <a:pPr lvl="0"/>
            <a:r>
              <a:rPr lang="en-US" sz="2000" dirty="0">
                <a:solidFill>
                  <a:srgbClr val="000099"/>
                </a:solidFill>
              </a:rPr>
              <a:t>Using a </a:t>
            </a:r>
            <a:r>
              <a:rPr lang="en-US" sz="2000" b="1" dirty="0">
                <a:solidFill>
                  <a:srgbClr val="000099"/>
                </a:solidFill>
              </a:rPr>
              <a:t>System of Least to Most Prompts</a:t>
            </a:r>
            <a:endParaRPr lang="en-US" sz="2000" dirty="0">
              <a:solidFill>
                <a:srgbClr val="000099"/>
              </a:solidFill>
            </a:endParaRPr>
          </a:p>
          <a:p>
            <a:pPr>
              <a:buNone/>
            </a:pPr>
            <a:endParaRPr lang="en-US" sz="2400" dirty="0"/>
          </a:p>
        </p:txBody>
      </p:sp>
    </p:spTree>
    <p:extLst>
      <p:ext uri="{BB962C8B-B14F-4D97-AF65-F5344CB8AC3E}">
        <p14:creationId xmlns:p14="http://schemas.microsoft.com/office/powerpoint/2010/main" val="237634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304800"/>
            <a:ext cx="7620000" cy="990600"/>
          </a:xfrm>
        </p:spPr>
        <p:txBody>
          <a:bodyPr>
            <a:normAutofit fontScale="90000"/>
          </a:bodyPr>
          <a:lstStyle/>
          <a:p>
            <a:pPr eaLnBrk="1" fontAlgn="auto" hangingPunct="1">
              <a:spcAft>
                <a:spcPts val="0"/>
              </a:spcAft>
              <a:defRPr/>
            </a:pPr>
            <a:r>
              <a:rPr lang="en-US" sz="4000" b="1" dirty="0" smtClean="0"/>
              <a:t>Based on High-Quality Research, the Field of Secondary Transition now </a:t>
            </a:r>
            <a:r>
              <a:rPr lang="en-US" sz="4000" b="1" dirty="0"/>
              <a:t>h</a:t>
            </a:r>
            <a:r>
              <a:rPr lang="en-US" sz="4000" b="1" dirty="0" smtClean="0"/>
              <a:t>as Evidence-based:</a:t>
            </a:r>
          </a:p>
        </p:txBody>
      </p:sp>
      <p:sp>
        <p:nvSpPr>
          <p:cNvPr id="6" name="Oval Callout 5"/>
          <p:cNvSpPr/>
          <p:nvPr/>
        </p:nvSpPr>
        <p:spPr bwMode="auto">
          <a:xfrm>
            <a:off x="304800" y="2057400"/>
            <a:ext cx="2590800" cy="762000"/>
          </a:xfrm>
          <a:prstGeom prst="wedgeEllipseCallout">
            <a:avLst>
              <a:gd name="adj1" fmla="val 32158"/>
              <a:gd name="adj2" fmla="val 73214"/>
            </a:avLst>
          </a:prstGeom>
          <a:solidFill>
            <a:srgbClr val="FFFF00"/>
          </a:solidFill>
          <a:ln w="9525" cap="flat" cmpd="sng" algn="ctr">
            <a:solidFill>
              <a:schemeClr val="tx1"/>
            </a:solidFill>
            <a:prstDash val="solid"/>
            <a:miter lim="800000"/>
            <a:headEnd type="none" w="med" len="med"/>
            <a:tailEnd type="none" w="med" len="med"/>
          </a:ln>
          <a:effectLst/>
        </p:spPr>
        <p:txBody>
          <a:bodyPr wrap="none" anchor="ctr"/>
          <a:lstStyle/>
          <a:p>
            <a:pPr algn="ctr">
              <a:defRPr/>
            </a:pPr>
            <a:r>
              <a:rPr lang="en-US" sz="3200" dirty="0" smtClean="0">
                <a:latin typeface="+mj-lt"/>
              </a:rPr>
              <a:t>Practices</a:t>
            </a:r>
            <a:endParaRPr lang="en-US" sz="3200" dirty="0">
              <a:latin typeface="+mj-lt"/>
            </a:endParaRPr>
          </a:p>
        </p:txBody>
      </p:sp>
      <p:sp>
        <p:nvSpPr>
          <p:cNvPr id="14340" name="Rectangle 4"/>
          <p:cNvSpPr>
            <a:spLocks noChangeArrowheads="1"/>
          </p:cNvSpPr>
          <p:nvPr/>
        </p:nvSpPr>
        <p:spPr bwMode="auto">
          <a:xfrm>
            <a:off x="1257300" y="3089189"/>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9BBB59"/>
              </a:buClr>
              <a:buFont typeface="Arial" pitchFamily="34" charset="0"/>
              <a:buChar char="•"/>
              <a:defRPr>
                <a:solidFill>
                  <a:schemeClr val="tx1"/>
                </a:solidFill>
                <a:latin typeface="Calibri" pitchFamily="34" charset="0"/>
              </a:defRPr>
            </a:lvl3pPr>
            <a:lvl4pPr marL="1600200" indent="-228600">
              <a:spcBef>
                <a:spcPct val="20000"/>
              </a:spcBef>
              <a:buClr>
                <a:srgbClr val="8064A2"/>
              </a:buClr>
              <a:buFont typeface="Arial" pitchFamily="34" charset="0"/>
              <a:buChar char="•"/>
              <a:defRPr sz="1600">
                <a:solidFill>
                  <a:schemeClr val="tx1"/>
                </a:solidFill>
                <a:latin typeface="Calibri" pitchFamily="34" charset="0"/>
              </a:defRPr>
            </a:lvl4pPr>
            <a:lvl5pPr marL="2057400" indent="-22860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hangingPunct="1">
              <a:spcBef>
                <a:spcPct val="60000"/>
              </a:spcBef>
              <a:buClr>
                <a:srgbClr val="33CC33"/>
              </a:buClr>
              <a:buFont typeface="Wingdings" pitchFamily="2" charset="2"/>
              <a:buNone/>
            </a:pPr>
            <a:r>
              <a:rPr lang="en-US" altLang="en-US" sz="3200" b="1" dirty="0">
                <a:latin typeface="+mj-lt"/>
              </a:rPr>
              <a:t>Micro Level</a:t>
            </a:r>
          </a:p>
          <a:p>
            <a:pPr eaLnBrk="1" hangingPunct="1">
              <a:spcBef>
                <a:spcPts val="1200"/>
              </a:spcBef>
              <a:buClr>
                <a:srgbClr val="33CC33"/>
              </a:buClr>
              <a:buFont typeface="Wingdings" pitchFamily="2" charset="2"/>
              <a:buChar char="§"/>
            </a:pPr>
            <a:r>
              <a:rPr lang="en-US" altLang="en-US" sz="3200" dirty="0">
                <a:latin typeface="+mj-lt"/>
              </a:rPr>
              <a:t>Specific interventions</a:t>
            </a:r>
          </a:p>
          <a:p>
            <a:pPr eaLnBrk="1" hangingPunct="1">
              <a:spcBef>
                <a:spcPct val="60000"/>
              </a:spcBef>
              <a:buClr>
                <a:srgbClr val="33CC33"/>
              </a:buClr>
              <a:buFont typeface="Wingdings" pitchFamily="2" charset="2"/>
              <a:buChar char="§"/>
            </a:pPr>
            <a:endParaRPr lang="en-US" altLang="en-US" sz="3200" dirty="0">
              <a:latin typeface="Futura Md BT"/>
            </a:endParaRPr>
          </a:p>
        </p:txBody>
      </p:sp>
      <p:sp>
        <p:nvSpPr>
          <p:cNvPr id="5" name="Oval Callout 4"/>
          <p:cNvSpPr/>
          <p:nvPr/>
        </p:nvSpPr>
        <p:spPr bwMode="auto">
          <a:xfrm>
            <a:off x="6217508" y="2019300"/>
            <a:ext cx="2590800" cy="838200"/>
          </a:xfrm>
          <a:prstGeom prst="wedgeEllipseCallout">
            <a:avLst>
              <a:gd name="adj1" fmla="val -27671"/>
              <a:gd name="adj2" fmla="val 63690"/>
            </a:avLst>
          </a:prstGeom>
          <a:solidFill>
            <a:srgbClr val="FFFF00"/>
          </a:solidFill>
          <a:ln w="9525" cap="flat" cmpd="sng" algn="ctr">
            <a:solidFill>
              <a:schemeClr val="tx1"/>
            </a:solidFill>
            <a:prstDash val="solid"/>
            <a:miter lim="800000"/>
            <a:headEnd type="none" w="med" len="med"/>
            <a:tailEnd type="none" w="med" len="med"/>
          </a:ln>
          <a:effectLst/>
        </p:spPr>
        <p:txBody>
          <a:bodyPr wrap="none" anchor="ctr"/>
          <a:lstStyle/>
          <a:p>
            <a:pPr algn="ctr">
              <a:defRPr/>
            </a:pPr>
            <a:r>
              <a:rPr lang="en-US" sz="3200" dirty="0">
                <a:latin typeface="+mj-lt"/>
              </a:rPr>
              <a:t>Predictors!</a:t>
            </a:r>
          </a:p>
        </p:txBody>
      </p:sp>
      <p:sp>
        <p:nvSpPr>
          <p:cNvPr id="14339" name="Rectangle 3"/>
          <p:cNvSpPr>
            <a:spLocks noGrp="1" noChangeArrowheads="1"/>
          </p:cNvSpPr>
          <p:nvPr>
            <p:ph type="body" idx="1"/>
          </p:nvPr>
        </p:nvSpPr>
        <p:spPr>
          <a:xfrm>
            <a:off x="4953000" y="3048000"/>
            <a:ext cx="4267200" cy="3429000"/>
          </a:xfrm>
        </p:spPr>
        <p:txBody>
          <a:bodyPr/>
          <a:lstStyle/>
          <a:p>
            <a:pPr eaLnBrk="1" hangingPunct="1">
              <a:spcBef>
                <a:spcPct val="60000"/>
              </a:spcBef>
              <a:buFont typeface="Wingdings" pitchFamily="2" charset="2"/>
              <a:buNone/>
            </a:pPr>
            <a:r>
              <a:rPr lang="en-US" altLang="en-US" sz="3200" b="1" dirty="0" smtClean="0"/>
              <a:t>Macro Level</a:t>
            </a:r>
          </a:p>
          <a:p>
            <a:pPr eaLnBrk="1" hangingPunct="1">
              <a:spcBef>
                <a:spcPts val="1200"/>
              </a:spcBef>
            </a:pPr>
            <a:r>
              <a:rPr lang="en-US" altLang="en-US" sz="3200" dirty="0" smtClean="0"/>
              <a:t>Systems</a:t>
            </a:r>
          </a:p>
          <a:p>
            <a:pPr eaLnBrk="1" hangingPunct="1">
              <a:spcBef>
                <a:spcPts val="1200"/>
              </a:spcBef>
            </a:pPr>
            <a:r>
              <a:rPr lang="en-US" altLang="en-US" sz="3200" dirty="0" smtClean="0"/>
              <a:t>Programs</a:t>
            </a:r>
          </a:p>
          <a:p>
            <a:pPr eaLnBrk="1" hangingPunct="1">
              <a:spcBef>
                <a:spcPts val="1200"/>
              </a:spcBef>
            </a:pPr>
            <a:r>
              <a:rPr lang="en-US" altLang="en-US" sz="3200" dirty="0" smtClean="0"/>
              <a:t>“Generic” practices</a:t>
            </a:r>
          </a:p>
        </p:txBody>
      </p:sp>
    </p:spTree>
    <p:extLst>
      <p:ext uri="{BB962C8B-B14F-4D97-AF65-F5344CB8AC3E}">
        <p14:creationId xmlns:p14="http://schemas.microsoft.com/office/powerpoint/2010/main" val="998021522"/>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000" y="228600"/>
            <a:ext cx="8229600" cy="762000"/>
          </a:xfrm>
        </p:spPr>
        <p:txBody>
          <a:bodyPr/>
          <a:lstStyle/>
          <a:p>
            <a:pPr eaLnBrk="1" fontAlgn="auto" hangingPunct="1">
              <a:spcAft>
                <a:spcPts val="0"/>
              </a:spcAft>
              <a:defRPr/>
            </a:pPr>
            <a:r>
              <a:rPr lang="en-US" sz="2200" b="1" dirty="0">
                <a:solidFill>
                  <a:srgbClr val="000000"/>
                </a:solidFill>
              </a:rPr>
              <a:t>In-School Predictors by Post-School Outcome Area</a:t>
            </a:r>
          </a:p>
        </p:txBody>
      </p:sp>
      <p:graphicFrame>
        <p:nvGraphicFramePr>
          <p:cNvPr id="4" name="Table 3" descr="The table includes four columns.  From left to right, the column headings are &quot;Predictors/Outcomes,&quot; &quot;Education,&quot; Employment,&quot; and &quot;Independent Living.&quot;  Each of the rows below includes a Predictor/Outcome and Xs under one, two, or three of the Post-School Outcome Areas of Education, Employment, and Independent Living.  The first row includes the Predictor/Outcome &quot;Career Awareness&quot; and Xs under Education and Employment.  The second row includes the Predictor/Outcome &quot;Occupational Courses&quot; and Xs under Education and Employment.  The third row includes the Predictor/Outcome &quot;Paid Employment/Work Experience&quot; and Xs under Education, Employment, and Indepedent Living.  The fourth row includes the Predictor/Outcome &quot;Vocational Education&quot; and Xs under Education and Employment.  The fifth row includes the Predictor/Outcome &quot;Work Study&quot; and an X under Employment.  The sixth row includes the Predictor/Outcome &quot;Community Experiences&quot; and an X under Employment.  The seventh row includes the Predictor/Outcome &quot;Exit Exam Requirements/High School Diploma Status&quot; and an X under Employment.  The eighth row includes the Predictor/Outcome &quot;Inclusion in General Education&quot; and Xs under Education, Employment, and Indepedent Living.  The ninth row includes the Predictor/Outcome &quot;Program of Study&quot; and an X under Employment. " title="Table Showing In-School Predictors by Post-School Outcome Area"/>
          <p:cNvGraphicFramePr>
            <a:graphicFrameLocks noGrp="1"/>
          </p:cNvGraphicFramePr>
          <p:nvPr>
            <p:extLst>
              <p:ext uri="{D42A27DB-BD31-4B8C-83A1-F6EECF244321}">
                <p14:modId xmlns:p14="http://schemas.microsoft.com/office/powerpoint/2010/main" val="1440407202"/>
              </p:ext>
            </p:extLst>
          </p:nvPr>
        </p:nvGraphicFramePr>
        <p:xfrm>
          <a:off x="13856" y="1143000"/>
          <a:ext cx="9130144" cy="5428458"/>
        </p:xfrm>
        <a:graphic>
          <a:graphicData uri="http://schemas.openxmlformats.org/drawingml/2006/table">
            <a:tbl>
              <a:tblPr firstRow="1" bandRow="1">
                <a:tableStyleId>{2D5ABB26-0587-4C30-8999-92F81FD0307C}</a:tableStyleId>
              </a:tblPr>
              <a:tblGrid>
                <a:gridCol w="4024745"/>
                <a:gridCol w="1447800"/>
                <a:gridCol w="1752600"/>
                <a:gridCol w="1904999"/>
              </a:tblGrid>
              <a:tr h="663288">
                <a:tc>
                  <a:txBody>
                    <a:bodyPr/>
                    <a:lstStyle/>
                    <a:p>
                      <a:pPr algn="ctr"/>
                      <a:r>
                        <a:rPr lang="en-US" sz="1900" b="1" dirty="0" smtClean="0">
                          <a:solidFill>
                            <a:schemeClr val="bg1"/>
                          </a:solidFill>
                          <a:latin typeface="+mn-lt"/>
                        </a:rPr>
                        <a:t>Predictors/Outcomes</a:t>
                      </a:r>
                      <a:endParaRPr lang="en-US" sz="1900" b="1"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solidFill>
                  </a:tcPr>
                </a:tc>
                <a:tc>
                  <a:txBody>
                    <a:bodyPr/>
                    <a:lstStyle/>
                    <a:p>
                      <a:pPr lvl="0" algn="ctr">
                        <a:buFont typeface="Arial" pitchFamily="34" charset="0"/>
                        <a:buNone/>
                      </a:pPr>
                      <a:r>
                        <a:rPr lang="en-US" sz="1700" b="1" baseline="0" dirty="0" smtClean="0">
                          <a:solidFill>
                            <a:schemeClr val="bg1"/>
                          </a:solidFill>
                          <a:latin typeface="+mn-lt"/>
                        </a:rPr>
                        <a:t>Education</a:t>
                      </a:r>
                      <a:endParaRPr lang="en-US" sz="1700" b="1" baseline="0"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9CC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700" b="1" dirty="0" smtClean="0">
                          <a:solidFill>
                            <a:schemeClr val="bg1"/>
                          </a:solidFill>
                          <a:latin typeface="+mn-lt"/>
                        </a:rPr>
                        <a:t>Employment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700" b="1" dirty="0" smtClean="0">
                          <a:solidFill>
                            <a:schemeClr val="bg1"/>
                          </a:solidFill>
                          <a:latin typeface="+mn-lt"/>
                        </a:rPr>
                        <a:t>Independent Living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4"/>
                    </a:solidFill>
                  </a:tcPr>
                </a:tc>
              </a:tr>
              <a:tr h="516721">
                <a:tc>
                  <a:txBody>
                    <a:bodyPr/>
                    <a:lstStyle/>
                    <a:p>
                      <a:pPr>
                        <a:buFont typeface="Arial" pitchFamily="34" charset="0"/>
                        <a:buChar char="•"/>
                      </a:pPr>
                      <a:r>
                        <a:rPr lang="en-US" sz="1900" b="1" baseline="0" dirty="0" smtClean="0">
                          <a:latin typeface="+mn-lt"/>
                        </a:rPr>
                        <a:t>Career Awareness</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96391">
                <a:tc>
                  <a:txBody>
                    <a:bodyPr/>
                    <a:lstStyle/>
                    <a:p>
                      <a:pPr>
                        <a:buFont typeface="Arial" pitchFamily="34" charset="0"/>
                        <a:buChar char="•"/>
                      </a:pPr>
                      <a:r>
                        <a:rPr lang="en-US" sz="1900" b="1" baseline="0" dirty="0" smtClean="0">
                          <a:latin typeface="+mn-lt"/>
                        </a:rPr>
                        <a:t>Occupational Courses</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smtClean="0">
                          <a:solidFill>
                            <a:schemeClr val="tx1"/>
                          </a:solidFill>
                          <a:latin typeface="+mn-lt"/>
                        </a:rPr>
                        <a:t>X</a:t>
                      </a:r>
                      <a:endParaRPr lang="en-US" sz="2400" b="1" baseline="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1" baseline="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528774">
                <a:tc>
                  <a:txBody>
                    <a:bodyPr/>
                    <a:lstStyle/>
                    <a:p>
                      <a:pPr>
                        <a:buFont typeface="Arial" pitchFamily="34" charset="0"/>
                        <a:buChar char="•"/>
                      </a:pPr>
                      <a:r>
                        <a:rPr lang="en-US" sz="1900" b="1" baseline="0" dirty="0" smtClean="0">
                          <a:latin typeface="+mn-lt"/>
                        </a:rPr>
                        <a:t>Paid Employment/Work Experience </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4957">
                <a:tc>
                  <a:txBody>
                    <a:bodyPr/>
                    <a:lstStyle/>
                    <a:p>
                      <a:pPr>
                        <a:buFont typeface="Arial" pitchFamily="34" charset="0"/>
                        <a:buChar char="•"/>
                      </a:pPr>
                      <a:r>
                        <a:rPr lang="en-US" sz="1900" b="1" baseline="0" dirty="0" smtClean="0">
                          <a:latin typeface="+mn-lt"/>
                        </a:rPr>
                        <a:t>Vocational Education</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57200">
                <a:tc>
                  <a:txBody>
                    <a:bodyPr/>
                    <a:lstStyle/>
                    <a:p>
                      <a:pPr>
                        <a:buFont typeface="Arial" pitchFamily="34" charset="0"/>
                        <a:buChar char="•"/>
                      </a:pPr>
                      <a:r>
                        <a:rPr lang="en-US" sz="1900" b="1" dirty="0" smtClean="0">
                          <a:latin typeface="+mn-lt"/>
                        </a:rPr>
                        <a:t>Work Study</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549723">
                <a:tc>
                  <a:txBody>
                    <a:bodyPr/>
                    <a:lstStyle/>
                    <a:p>
                      <a:pPr>
                        <a:buFont typeface="Arial" pitchFamily="34" charset="0"/>
                        <a:buChar char="•"/>
                      </a:pPr>
                      <a:r>
                        <a:rPr lang="en-US" sz="1900" b="1" baseline="0" dirty="0" smtClean="0">
                          <a:latin typeface="+mn-lt"/>
                        </a:rPr>
                        <a:t>Community Experiences</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670560">
                <a:tc>
                  <a:txBody>
                    <a:bodyPr/>
                    <a:lstStyle/>
                    <a:p>
                      <a:pPr>
                        <a:buFont typeface="Arial" pitchFamily="34" charset="0"/>
                        <a:buChar char="•"/>
                      </a:pPr>
                      <a:r>
                        <a:rPr lang="en-US" sz="1900" b="1" baseline="0" dirty="0" smtClean="0">
                          <a:latin typeface="+mn-lt"/>
                        </a:rPr>
                        <a:t>Exit Exam Requirements/High School Diploma Status</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530422">
                <a:tc>
                  <a:txBody>
                    <a:bodyPr/>
                    <a:lstStyle/>
                    <a:p>
                      <a:pPr>
                        <a:buFont typeface="Arial" pitchFamily="34" charset="0"/>
                        <a:buChar char="•"/>
                      </a:pPr>
                      <a:r>
                        <a:rPr lang="en-US" sz="1900" b="1" baseline="0" dirty="0" smtClean="0">
                          <a:solidFill>
                            <a:schemeClr val="tx1"/>
                          </a:solidFill>
                          <a:latin typeface="+mn-lt"/>
                        </a:rPr>
                        <a:t>Inclusion in General Education</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530422">
                <a:tc>
                  <a:txBody>
                    <a:bodyPr/>
                    <a:lstStyle/>
                    <a:p>
                      <a:pPr>
                        <a:buFont typeface="Arial" pitchFamily="34" charset="0"/>
                        <a:buChar char="•"/>
                      </a:pPr>
                      <a:r>
                        <a:rPr lang="en-US" sz="1900" b="1" baseline="0" dirty="0" smtClean="0">
                          <a:solidFill>
                            <a:schemeClr val="tx1"/>
                          </a:solidFill>
                          <a:latin typeface="+mn-lt"/>
                        </a:rPr>
                        <a:t>Program of Study</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1" baseline="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bl>
          </a:graphicData>
        </a:graphic>
      </p:graphicFrame>
    </p:spTree>
    <p:extLst>
      <p:ext uri="{BB962C8B-B14F-4D97-AF65-F5344CB8AC3E}">
        <p14:creationId xmlns:p14="http://schemas.microsoft.com/office/powerpoint/2010/main" val="32997520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normAutofit/>
          </a:bodyPr>
          <a:lstStyle/>
          <a:p>
            <a:r>
              <a:rPr lang="en-US" dirty="0" smtClean="0"/>
              <a:t>Discuss </a:t>
            </a:r>
            <a:r>
              <a:rPr lang="en-US" dirty="0"/>
              <a:t>organizational </a:t>
            </a:r>
            <a:r>
              <a:rPr lang="en-US" dirty="0" smtClean="0"/>
              <a:t>and other factors </a:t>
            </a:r>
            <a:r>
              <a:rPr lang="en-US" dirty="0"/>
              <a:t>that facilitate take-up of new knowledge and facilitate implementation of innovative programs and policies</a:t>
            </a:r>
          </a:p>
          <a:p>
            <a:r>
              <a:rPr lang="en-US" dirty="0" smtClean="0"/>
              <a:t>Discuss </a:t>
            </a:r>
            <a:r>
              <a:rPr lang="en-US" dirty="0"/>
              <a:t>program features that lends itself to early adoption and uptake of programs in the school environment</a:t>
            </a:r>
          </a:p>
          <a:p>
            <a:r>
              <a:rPr lang="en-US" dirty="0" smtClean="0"/>
              <a:t>Adopt </a:t>
            </a:r>
            <a:r>
              <a:rPr lang="en-US" dirty="0"/>
              <a:t>a systems perspective in intervention development for improved adoption</a:t>
            </a:r>
          </a:p>
          <a:p>
            <a:endParaRPr lang="en-US" dirty="0"/>
          </a:p>
        </p:txBody>
      </p:sp>
    </p:spTree>
    <p:extLst>
      <p:ext uri="{BB962C8B-B14F-4D97-AF65-F5344CB8AC3E}">
        <p14:creationId xmlns:p14="http://schemas.microsoft.com/office/powerpoint/2010/main" val="2785975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57200" y="228600"/>
            <a:ext cx="8229600" cy="762000"/>
          </a:xfrm>
        </p:spPr>
        <p:txBody>
          <a:bodyPr/>
          <a:lstStyle/>
          <a:p>
            <a:pPr eaLnBrk="1" fontAlgn="auto" hangingPunct="1">
              <a:spcAft>
                <a:spcPts val="0"/>
              </a:spcAft>
              <a:defRPr/>
            </a:pPr>
            <a:r>
              <a:rPr lang="en-US" sz="2200" b="1" dirty="0" smtClean="0">
                <a:solidFill>
                  <a:srgbClr val="000000"/>
                </a:solidFill>
              </a:rPr>
              <a:t>Continuation of In-School </a:t>
            </a:r>
            <a:r>
              <a:rPr lang="en-US" sz="2200" b="1" dirty="0">
                <a:solidFill>
                  <a:srgbClr val="000000"/>
                </a:solidFill>
              </a:rPr>
              <a:t>Predictors by Post-School Outcome Area</a:t>
            </a:r>
          </a:p>
        </p:txBody>
      </p:sp>
      <p:graphicFrame>
        <p:nvGraphicFramePr>
          <p:cNvPr id="10" name="Table 9" descr="The table includes four columns.  From left to right, the column headings are &quot;Predictors/Outcomes,&quot; &quot;Education,&quot; Employment,&quot; and &quot;Independent Living.&quot;  Each of the rows below includes a Predictor/Outcome and Xs under one, two, or three of the Post-School Outcome Areas of Education, Employment, and Independent Living.  The first row includes the Predictor/Outcome &quot;Self-Advocacy/Self-Determination&quot; and Xs under Education and Employment.  The second row includes the Predictor/Outcome &quot;Self-Care/Independent Living&quot; and Xs under Education, Employment, and Independent Living.  The third row includes the Predictor/Outcome &quot;Social Skills&quot; and Xs under Education and Employment.  The fourth row includes the Predictor/Outcome &quot;Interagency Collaboration&quot; and Xs under Education and Employment.  The fifth row includes the Predictor/Outcome &quot;Parent Expectations&quot; and Xs under Education and Employment.  The sixth row includes the Predictor/Outcome &quot;Parental Involvement&quot; and an X under Employment.  The seventh row includes the Predictor/Outcome &quot;Student Support&quot; and Xs under Education, Employment, and Independent Living.  The eighth row includes the Predictor/Outcome &quot;Transition Program&quot; and Xs under Education and Employment. " title="Table Showing In-School Predictors by Post-School Outcome Area"/>
          <p:cNvGraphicFramePr>
            <a:graphicFrameLocks noGrp="1"/>
          </p:cNvGraphicFramePr>
          <p:nvPr>
            <p:extLst>
              <p:ext uri="{D42A27DB-BD31-4B8C-83A1-F6EECF244321}">
                <p14:modId xmlns:p14="http://schemas.microsoft.com/office/powerpoint/2010/main" val="3976913218"/>
              </p:ext>
            </p:extLst>
          </p:nvPr>
        </p:nvGraphicFramePr>
        <p:xfrm>
          <a:off x="3" y="1124029"/>
          <a:ext cx="9143999" cy="5736522"/>
        </p:xfrm>
        <a:graphic>
          <a:graphicData uri="http://schemas.openxmlformats.org/drawingml/2006/table">
            <a:tbl>
              <a:tblPr firstRow="1" bandRow="1">
                <a:tableStyleId>{2D5ABB26-0587-4C30-8999-92F81FD0307C}</a:tableStyleId>
              </a:tblPr>
              <a:tblGrid>
                <a:gridCol w="3881886"/>
                <a:gridCol w="1725283"/>
                <a:gridCol w="1725283"/>
                <a:gridCol w="1811547"/>
              </a:tblGrid>
              <a:tr h="632582">
                <a:tc>
                  <a:txBody>
                    <a:bodyPr/>
                    <a:lstStyle/>
                    <a:p>
                      <a:pPr algn="ctr"/>
                      <a:r>
                        <a:rPr lang="en-US" sz="1900" b="1" dirty="0" smtClean="0">
                          <a:solidFill>
                            <a:schemeClr val="bg1"/>
                          </a:solidFill>
                          <a:latin typeface="+mn-lt"/>
                        </a:rPr>
                        <a:t>Predictors/Outcomes</a:t>
                      </a:r>
                      <a:endParaRPr lang="en-US" sz="1900" b="1"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solidFill>
                  </a:tcPr>
                </a:tc>
                <a:tc>
                  <a:txBody>
                    <a:bodyPr/>
                    <a:lstStyle/>
                    <a:p>
                      <a:pPr lvl="0" algn="ctr">
                        <a:buFont typeface="Arial" pitchFamily="34" charset="0"/>
                        <a:buNone/>
                      </a:pPr>
                      <a:r>
                        <a:rPr lang="en-US" sz="1700" b="1" baseline="0" dirty="0" smtClean="0">
                          <a:solidFill>
                            <a:schemeClr val="bg1"/>
                          </a:solidFill>
                          <a:latin typeface="+mn-lt"/>
                        </a:rPr>
                        <a:t>Education</a:t>
                      </a:r>
                      <a:endParaRPr lang="en-US" sz="1700" b="1" baseline="0"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9CC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700" b="1" dirty="0" smtClean="0">
                          <a:solidFill>
                            <a:schemeClr val="bg1"/>
                          </a:solidFill>
                          <a:latin typeface="+mn-lt"/>
                        </a:rPr>
                        <a:t>Employment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700" b="1" dirty="0" smtClean="0">
                          <a:solidFill>
                            <a:schemeClr val="bg1"/>
                          </a:solidFill>
                          <a:latin typeface="+mn-lt"/>
                        </a:rPr>
                        <a:t>Independent Living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4"/>
                    </a:solidFill>
                  </a:tcPr>
                </a:tc>
              </a:tr>
              <a:tr h="695840">
                <a:tc>
                  <a:txBody>
                    <a:bodyPr/>
                    <a:lstStyle/>
                    <a:p>
                      <a:pPr>
                        <a:buFont typeface="Arial" pitchFamily="34" charset="0"/>
                        <a:buChar char="•"/>
                      </a:pPr>
                      <a:r>
                        <a:rPr lang="en-US" sz="1900" b="1" baseline="0" dirty="0" smtClean="0">
                          <a:latin typeface="+mn-lt"/>
                        </a:rPr>
                        <a:t>Self-Advocacy/Self-Determination</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dirty="0" smtClean="0">
                          <a:solidFill>
                            <a:schemeClr val="tx1"/>
                          </a:solidFill>
                          <a:latin typeface="+mn-lt"/>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5498">
                <a:tc>
                  <a:txBody>
                    <a:bodyPr/>
                    <a:lstStyle/>
                    <a:p>
                      <a:pPr>
                        <a:buFont typeface="Arial" pitchFamily="34" charset="0"/>
                        <a:buChar char="•"/>
                      </a:pPr>
                      <a:r>
                        <a:rPr lang="en-US" sz="1900" b="1" baseline="0" dirty="0" smtClean="0">
                          <a:latin typeface="+mn-lt"/>
                        </a:rPr>
                        <a:t>Self-Care/Independent Living </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5498">
                <a:tc>
                  <a:txBody>
                    <a:bodyPr/>
                    <a:lstStyle/>
                    <a:p>
                      <a:pPr>
                        <a:buFont typeface="Arial" pitchFamily="34" charset="0"/>
                        <a:buChar char="•"/>
                      </a:pPr>
                      <a:r>
                        <a:rPr lang="en-US" sz="1900" b="1" baseline="0" dirty="0" smtClean="0">
                          <a:latin typeface="+mn-lt"/>
                        </a:rPr>
                        <a:t>Social Skills</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5498">
                <a:tc>
                  <a:txBody>
                    <a:bodyPr/>
                    <a:lstStyle/>
                    <a:p>
                      <a:pPr>
                        <a:buFont typeface="Arial" pitchFamily="34" charset="0"/>
                        <a:buChar char="•"/>
                      </a:pPr>
                      <a:r>
                        <a:rPr lang="en-US" sz="1900" b="1" baseline="0" dirty="0" smtClean="0">
                          <a:latin typeface="+mn-lt"/>
                        </a:rPr>
                        <a:t>Interagency Collaboration </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dirty="0" smtClean="0">
                          <a:solidFill>
                            <a:schemeClr val="tx1"/>
                          </a:solidFill>
                          <a:latin typeface="+mn-lt"/>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1" baseline="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5498">
                <a:tc>
                  <a:txBody>
                    <a:bodyPr/>
                    <a:lstStyle/>
                    <a:p>
                      <a:pPr>
                        <a:buFont typeface="Arial" pitchFamily="34" charset="0"/>
                        <a:buChar char="•"/>
                      </a:pPr>
                      <a:r>
                        <a:rPr lang="en-US" sz="1900" b="1" baseline="0" dirty="0" smtClean="0">
                          <a:solidFill>
                            <a:schemeClr val="tx1"/>
                          </a:solidFill>
                          <a:latin typeface="+mn-lt"/>
                        </a:rPr>
                        <a:t>Parent Expectations </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5498">
                <a:tc>
                  <a:txBody>
                    <a:bodyPr/>
                    <a:lstStyle/>
                    <a:p>
                      <a:pPr>
                        <a:buFont typeface="Arial" pitchFamily="34" charset="0"/>
                        <a:buChar char="•"/>
                      </a:pPr>
                      <a:r>
                        <a:rPr lang="en-US" sz="1900" b="1" baseline="0" dirty="0" smtClean="0">
                          <a:latin typeface="+mn-lt"/>
                        </a:rPr>
                        <a:t>Parental Involvement</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85498">
                <a:tc>
                  <a:txBody>
                    <a:bodyPr/>
                    <a:lstStyle/>
                    <a:p>
                      <a:pPr>
                        <a:buFont typeface="Arial" pitchFamily="34" charset="0"/>
                        <a:buChar char="•"/>
                      </a:pPr>
                      <a:r>
                        <a:rPr lang="en-US" sz="1900" b="1" baseline="0" dirty="0" smtClean="0">
                          <a:latin typeface="+mn-lt"/>
                        </a:rPr>
                        <a:t>Student Support</a:t>
                      </a:r>
                      <a:endParaRPr lang="en-US" sz="1900" b="1" baseline="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smtClean="0">
                          <a:solidFill>
                            <a:schemeClr val="tx1"/>
                          </a:solidFill>
                          <a:latin typeface="+mn-lt"/>
                        </a:rPr>
                        <a:t>X</a:t>
                      </a:r>
                      <a:endParaRPr lang="en-US" sz="2400" b="1" baseline="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400" b="1" baseline="0" dirty="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498371">
                <a:tc>
                  <a:txBody>
                    <a:bodyPr/>
                    <a:lstStyle/>
                    <a:p>
                      <a:pPr>
                        <a:buFont typeface="Arial" pitchFamily="34" charset="0"/>
                        <a:buChar char="•"/>
                      </a:pPr>
                      <a:r>
                        <a:rPr lang="en-US" sz="1900" b="1" baseline="0" dirty="0" smtClean="0">
                          <a:latin typeface="+mn-lt"/>
                        </a:rPr>
                        <a:t>Transition Program</a:t>
                      </a:r>
                      <a:endParaRPr lang="en-US" sz="19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smtClean="0">
                          <a:solidFill>
                            <a:schemeClr val="tx1"/>
                          </a:solidFill>
                          <a:latin typeface="+mn-lt"/>
                        </a:rPr>
                        <a:t>X</a:t>
                      </a: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r h="996741">
                <a:tc gridSpan="4">
                  <a:txBody>
                    <a:bodyPr/>
                    <a:lstStyle/>
                    <a:p>
                      <a:pP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1"/>
                    </a:solidFill>
                  </a:tcPr>
                </a:tc>
                <a:tc hMerge="1">
                  <a:txBody>
                    <a:bodyPr/>
                    <a:lstStyle/>
                    <a:p>
                      <a:pPr lvl="0" algn="ct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hMerge="1">
                  <a:txBody>
                    <a:bodyPr/>
                    <a:lstStyle/>
                    <a:p>
                      <a:pPr lvl="0" algn="ct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hMerge="1">
                  <a:txBody>
                    <a:bodyPr/>
                    <a:lstStyle/>
                    <a:p>
                      <a:pPr algn="ct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tr>
            </a:tbl>
          </a:graphicData>
        </a:graphic>
      </p:graphicFrame>
    </p:spTree>
    <p:extLst>
      <p:ext uri="{BB962C8B-B14F-4D97-AF65-F5344CB8AC3E}">
        <p14:creationId xmlns:p14="http://schemas.microsoft.com/office/powerpoint/2010/main" val="13004164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b="1" dirty="0" smtClean="0"/>
              <a:t>Levels of TA</a:t>
            </a:r>
            <a:endParaRPr lang="en-US" b="1" dirty="0"/>
          </a:p>
        </p:txBody>
      </p:sp>
      <p:sp>
        <p:nvSpPr>
          <p:cNvPr id="3" name="Content Placeholder 2"/>
          <p:cNvSpPr txBox="1">
            <a:spLocks/>
          </p:cNvSpPr>
          <p:nvPr/>
        </p:nvSpPr>
        <p:spPr>
          <a:xfrm>
            <a:off x="152400" y="1371600"/>
            <a:ext cx="87630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solidFill>
                  <a:srgbClr val="0000FF"/>
                </a:solidFill>
              </a:rPr>
              <a:t>Universal/general</a:t>
            </a:r>
          </a:p>
          <a:p>
            <a:pPr lvl="1"/>
            <a:r>
              <a:rPr lang="en-US" dirty="0" smtClean="0"/>
              <a:t>Website</a:t>
            </a:r>
          </a:p>
          <a:p>
            <a:pPr lvl="1"/>
            <a:r>
              <a:rPr lang="en-US" dirty="0" smtClean="0"/>
              <a:t>Annual Capacity Building Institute</a:t>
            </a:r>
            <a:endParaRPr lang="en-US" dirty="0"/>
          </a:p>
          <a:p>
            <a:r>
              <a:rPr lang="en-US" b="1" dirty="0" smtClean="0">
                <a:solidFill>
                  <a:srgbClr val="0000FF"/>
                </a:solidFill>
              </a:rPr>
              <a:t>Targeted/specialized</a:t>
            </a:r>
          </a:p>
          <a:p>
            <a:pPr lvl="1"/>
            <a:r>
              <a:rPr lang="en-US" dirty="0" smtClean="0"/>
              <a:t>State specific topics/issues</a:t>
            </a:r>
          </a:p>
          <a:p>
            <a:r>
              <a:rPr lang="en-US" b="1" dirty="0" smtClean="0">
                <a:solidFill>
                  <a:srgbClr val="0000FF"/>
                </a:solidFill>
              </a:rPr>
              <a:t>Intensive/sustained</a:t>
            </a:r>
          </a:p>
          <a:p>
            <a:pPr lvl="1"/>
            <a:r>
              <a:rPr lang="en-US" dirty="0" smtClean="0"/>
              <a:t>State &amp; LEA specific topic/issues</a:t>
            </a:r>
          </a:p>
          <a:p>
            <a:endParaRPr lang="en-US" dirty="0"/>
          </a:p>
        </p:txBody>
      </p:sp>
    </p:spTree>
    <p:extLst>
      <p:ext uri="{BB962C8B-B14F-4D97-AF65-F5344CB8AC3E}">
        <p14:creationId xmlns:p14="http://schemas.microsoft.com/office/powerpoint/2010/main" val="218703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Data-Driven Decision Making Tools </a:t>
            </a:r>
            <a:r>
              <a:rPr lang="en-US" sz="3600" i="1" dirty="0" smtClean="0"/>
              <a:t>(Some Samples)</a:t>
            </a:r>
            <a:endParaRPr lang="en-US" sz="3600" i="1" dirty="0"/>
          </a:p>
        </p:txBody>
      </p:sp>
      <p:sp>
        <p:nvSpPr>
          <p:cNvPr id="7" name="Rectangle 6"/>
          <p:cNvSpPr/>
          <p:nvPr/>
        </p:nvSpPr>
        <p:spPr>
          <a:xfrm>
            <a:off x="685800" y="1443840"/>
            <a:ext cx="8153400" cy="4401205"/>
          </a:xfrm>
          <a:prstGeom prst="rect">
            <a:avLst/>
          </a:prstGeom>
        </p:spPr>
        <p:txBody>
          <a:bodyPr wrap="square">
            <a:spAutoFit/>
          </a:bodyPr>
          <a:lstStyle/>
          <a:p>
            <a:pPr marL="171450" indent="-171450">
              <a:buFont typeface="Arial" panose="020B0604020202020204" pitchFamily="34" charset="0"/>
              <a:buChar char="•"/>
            </a:pPr>
            <a:r>
              <a:rPr lang="en-US" sz="2800" b="0" i="0" u="none" strike="noStrike" baseline="0" dirty="0" smtClean="0">
                <a:solidFill>
                  <a:srgbClr val="000000"/>
                </a:solidFill>
                <a:latin typeface="LucidaSansUnicode"/>
              </a:rPr>
              <a:t>  </a:t>
            </a:r>
            <a:r>
              <a:rPr lang="en-US" sz="2800" b="0" i="0" u="none" strike="noStrike" baseline="0" dirty="0" smtClean="0">
                <a:solidFill>
                  <a:srgbClr val="0000FF"/>
                </a:solidFill>
                <a:latin typeface="LucidaSansUnicode"/>
              </a:rPr>
              <a:t>Predictor Implementation Self-Assessment</a:t>
            </a:r>
          </a:p>
          <a:p>
            <a:pPr marL="342900" indent="-342900">
              <a:buFont typeface="Arial" panose="020B0604020202020204" pitchFamily="34" charset="0"/>
              <a:buChar char="•"/>
            </a:pPr>
            <a:r>
              <a:rPr lang="en-US" sz="2800" b="0" i="0" u="none" strike="noStrike" baseline="0" dirty="0" smtClean="0">
                <a:solidFill>
                  <a:srgbClr val="0000FF"/>
                </a:solidFill>
                <a:latin typeface="LucidaSansUnicode"/>
              </a:rPr>
              <a:t>Data Use Toolkit </a:t>
            </a:r>
            <a:r>
              <a:rPr lang="en-US" sz="2800" b="0" i="0" u="none" strike="noStrike" baseline="0" dirty="0" smtClean="0">
                <a:solidFill>
                  <a:srgbClr val="000000"/>
                </a:solidFill>
                <a:latin typeface="LucidaSansUnicode"/>
              </a:rPr>
              <a:t>(NPSO – Indicator 14)</a:t>
            </a:r>
          </a:p>
          <a:p>
            <a:pPr marL="342900" indent="-342900">
              <a:buFont typeface="Arial" panose="020B0604020202020204" pitchFamily="34" charset="0"/>
              <a:buChar char="•"/>
            </a:pPr>
            <a:r>
              <a:rPr lang="en-US" sz="2800" b="0" i="0" u="none" strike="noStrike" baseline="0" dirty="0" smtClean="0">
                <a:solidFill>
                  <a:srgbClr val="0000FF"/>
                </a:solidFill>
                <a:latin typeface="LucidaSansUnicode"/>
              </a:rPr>
              <a:t>State Toolkit for Examining</a:t>
            </a:r>
            <a:r>
              <a:rPr lang="en-US" sz="2800" b="0" i="0" u="none" strike="noStrike" dirty="0" smtClean="0">
                <a:solidFill>
                  <a:srgbClr val="0000FF"/>
                </a:solidFill>
                <a:latin typeface="LucidaSansUnicode"/>
              </a:rPr>
              <a:t> Post-School Success</a:t>
            </a:r>
            <a:r>
              <a:rPr lang="en-US" sz="2800" b="0" i="0" u="none" strike="noStrike" dirty="0" smtClean="0">
                <a:solidFill>
                  <a:srgbClr val="000000"/>
                </a:solidFill>
                <a:latin typeface="LucidaSansUnicode"/>
              </a:rPr>
              <a:t> (</a:t>
            </a:r>
            <a:r>
              <a:rPr lang="en-US" sz="2800" b="0" i="0" u="none" strike="noStrike" baseline="0" dirty="0" smtClean="0">
                <a:solidFill>
                  <a:srgbClr val="000000"/>
                </a:solidFill>
                <a:latin typeface="LucidaSansUnicode"/>
              </a:rPr>
              <a:t>STEPSS; Indicators 1, 2,13, &amp; 14)</a:t>
            </a:r>
          </a:p>
          <a:p>
            <a:pPr marL="342900" indent="-342900">
              <a:buFont typeface="Arial" panose="020B0604020202020204" pitchFamily="34" charset="0"/>
              <a:buChar char="•"/>
            </a:pPr>
            <a:r>
              <a:rPr lang="en-US" sz="2800" b="0" i="0" u="none" strike="noStrike" baseline="0" dirty="0" smtClean="0">
                <a:solidFill>
                  <a:srgbClr val="0000FF"/>
                </a:solidFill>
                <a:latin typeface="LucidaSansUnicode"/>
              </a:rPr>
              <a:t>NDPC-SD Data Tools lite </a:t>
            </a:r>
            <a:r>
              <a:rPr lang="en-US" sz="2800" b="0" i="0" u="none" strike="noStrike" baseline="0" dirty="0" smtClean="0">
                <a:solidFill>
                  <a:srgbClr val="000000"/>
                </a:solidFill>
                <a:latin typeface="LucidaSansUnicode"/>
              </a:rPr>
              <a:t>(Indicators 1</a:t>
            </a:r>
            <a:r>
              <a:rPr lang="en-US" sz="2800" b="0" i="0" u="none" strike="noStrike" dirty="0" smtClean="0">
                <a:solidFill>
                  <a:srgbClr val="000000"/>
                </a:solidFill>
                <a:latin typeface="LucidaSansUnicode"/>
              </a:rPr>
              <a:t> &amp;</a:t>
            </a:r>
            <a:r>
              <a:rPr lang="en-US" sz="2800" b="0" i="0" u="none" strike="noStrike" baseline="0" dirty="0" smtClean="0">
                <a:solidFill>
                  <a:srgbClr val="000000"/>
                </a:solidFill>
                <a:latin typeface="LucidaSansUnicode"/>
              </a:rPr>
              <a:t> 2)</a:t>
            </a:r>
          </a:p>
          <a:p>
            <a:pPr marL="342900" indent="-342900">
              <a:buFont typeface="Arial" panose="020B0604020202020204" pitchFamily="34" charset="0"/>
              <a:buChar char="•"/>
            </a:pPr>
            <a:r>
              <a:rPr lang="en-US" sz="2800" b="0" i="0" u="none" strike="noStrike" baseline="0" dirty="0" smtClean="0">
                <a:solidFill>
                  <a:srgbClr val="0000FF"/>
                </a:solidFill>
                <a:latin typeface="LucidaSansUnicode"/>
              </a:rPr>
              <a:t>NSTTAC Planning </a:t>
            </a:r>
            <a:r>
              <a:rPr lang="en-US" sz="2800" dirty="0">
                <a:solidFill>
                  <a:srgbClr val="0000FF"/>
                </a:solidFill>
                <a:latin typeface="LucidaSansUnicode"/>
              </a:rPr>
              <a:t>T</a:t>
            </a:r>
            <a:r>
              <a:rPr lang="en-US" sz="2800" b="0" i="0" u="none" strike="noStrike" baseline="0" dirty="0" smtClean="0">
                <a:solidFill>
                  <a:srgbClr val="0000FF"/>
                </a:solidFill>
                <a:latin typeface="LucidaSansUnicode"/>
              </a:rPr>
              <a:t>ool</a:t>
            </a:r>
            <a:r>
              <a:rPr lang="en-US" sz="2800" dirty="0" smtClean="0">
                <a:solidFill>
                  <a:srgbClr val="0000FF"/>
                </a:solidFill>
                <a:latin typeface="LucidaSansUnicode"/>
              </a:rPr>
              <a:t> </a:t>
            </a:r>
            <a:r>
              <a:rPr lang="en-US" sz="2800" dirty="0">
                <a:solidFill>
                  <a:srgbClr val="000000"/>
                </a:solidFill>
                <a:latin typeface="LucidaSansUnicode"/>
              </a:rPr>
              <a:t>(</a:t>
            </a:r>
            <a:r>
              <a:rPr lang="en-US" sz="2800" b="0" i="0" u="none" strike="noStrike" baseline="0" dirty="0" smtClean="0">
                <a:solidFill>
                  <a:srgbClr val="000000"/>
                </a:solidFill>
                <a:latin typeface="LucidaSansUnicode"/>
              </a:rPr>
              <a:t>multiple data sources,</a:t>
            </a:r>
          </a:p>
          <a:p>
            <a:r>
              <a:rPr lang="en-US" sz="2800" b="0" i="0" u="none" strike="noStrike" baseline="0" dirty="0" smtClean="0">
                <a:solidFill>
                  <a:srgbClr val="000000"/>
                </a:solidFill>
                <a:latin typeface="LucidaSansUnicode"/>
              </a:rPr>
              <a:t>	including from other tools)</a:t>
            </a:r>
            <a:r>
              <a:rPr lang="en-US" sz="2800" b="0" i="0" u="none" strike="noStrike" dirty="0" smtClean="0">
                <a:solidFill>
                  <a:srgbClr val="000000"/>
                </a:solidFill>
                <a:latin typeface="LucidaSansUnicode"/>
              </a:rPr>
              <a:t> </a:t>
            </a:r>
            <a:endParaRPr lang="en-US" sz="2800" b="0" i="0" u="none" strike="noStrike" baseline="0" dirty="0" smtClean="0">
              <a:solidFill>
                <a:srgbClr val="000000"/>
              </a:solidFill>
              <a:latin typeface="LucidaSansUnicode"/>
            </a:endParaRPr>
          </a:p>
          <a:p>
            <a:pPr marL="342900" indent="-342900">
              <a:buFont typeface="Arial" panose="020B0604020202020204" pitchFamily="34" charset="0"/>
              <a:buChar char="•"/>
            </a:pPr>
            <a:r>
              <a:rPr lang="en-US" sz="2800" b="0" i="0" u="none" strike="noStrike" baseline="0" dirty="0" smtClean="0">
                <a:solidFill>
                  <a:srgbClr val="0000FF"/>
                </a:solidFill>
                <a:latin typeface="LucidaSansUnicode"/>
              </a:rPr>
              <a:t>Short Data Probe </a:t>
            </a:r>
            <a:r>
              <a:rPr lang="en-US" sz="2800" dirty="0">
                <a:solidFill>
                  <a:srgbClr val="000000"/>
                </a:solidFill>
                <a:latin typeface="LucidaSansUnicode"/>
              </a:rPr>
              <a:t>(</a:t>
            </a:r>
            <a:r>
              <a:rPr lang="en-US" sz="2800" b="0" i="0" u="none" strike="noStrike" baseline="0" dirty="0" smtClean="0">
                <a:solidFill>
                  <a:srgbClr val="000000"/>
                </a:solidFill>
                <a:latin typeface="LucidaSansUnicode"/>
              </a:rPr>
              <a:t>Indicator focused)</a:t>
            </a:r>
          </a:p>
          <a:p>
            <a:pPr marL="342900" indent="-342900">
              <a:buFont typeface="Arial" panose="020B0604020202020204" pitchFamily="34" charset="0"/>
              <a:buChar char="•"/>
            </a:pPr>
            <a:r>
              <a:rPr lang="en-US" sz="2800" b="0" i="0" u="none" strike="noStrike" baseline="0" dirty="0" smtClean="0">
                <a:solidFill>
                  <a:srgbClr val="0000FF"/>
                </a:solidFill>
                <a:latin typeface="LucidaSansUnicode"/>
              </a:rPr>
              <a:t>District Initiative Inventory</a:t>
            </a:r>
            <a:r>
              <a:rPr lang="en-US" sz="2800" dirty="0">
                <a:solidFill>
                  <a:srgbClr val="000000"/>
                </a:solidFill>
                <a:latin typeface="LucidaSansUnicode"/>
              </a:rPr>
              <a:t> </a:t>
            </a:r>
            <a:r>
              <a:rPr lang="en-US" sz="2800" dirty="0" smtClean="0">
                <a:solidFill>
                  <a:srgbClr val="000000"/>
                </a:solidFill>
                <a:latin typeface="LucidaSansUnicode"/>
              </a:rPr>
              <a:t>(</a:t>
            </a:r>
            <a:r>
              <a:rPr lang="en-US" sz="2800" b="0" i="0" u="none" strike="noStrike" baseline="0" dirty="0" smtClean="0">
                <a:solidFill>
                  <a:srgbClr val="000000"/>
                </a:solidFill>
                <a:latin typeface="LucidaSansUnicode"/>
              </a:rPr>
              <a:t>qualitative, broad focus)</a:t>
            </a:r>
            <a:endParaRPr lang="en-US" sz="2800" dirty="0"/>
          </a:p>
        </p:txBody>
      </p:sp>
    </p:spTree>
    <p:extLst>
      <p:ext uri="{BB962C8B-B14F-4D97-AF65-F5344CB8AC3E}">
        <p14:creationId xmlns:p14="http://schemas.microsoft.com/office/powerpoint/2010/main" val="1260741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68287"/>
            <a:ext cx="7886700" cy="1325563"/>
          </a:xfrm>
        </p:spPr>
        <p:txBody>
          <a:bodyPr>
            <a:normAutofit fontScale="90000"/>
          </a:bodyPr>
          <a:lstStyle/>
          <a:p>
            <a:r>
              <a:rPr lang="en-US" altLang="en-US" sz="2200" b="1" i="1" dirty="0">
                <a:latin typeface="Calibri" pitchFamily="34" charset="0"/>
              </a:rPr>
              <a:t>Assessing Evidence-Based </a:t>
            </a:r>
            <a:br>
              <a:rPr lang="en-US" altLang="en-US" sz="2200" b="1" i="1" dirty="0">
                <a:latin typeface="Calibri" pitchFamily="34" charset="0"/>
              </a:rPr>
            </a:br>
            <a:r>
              <a:rPr lang="en-US" altLang="en-US" sz="2200" b="1" i="1" dirty="0">
                <a:latin typeface="Calibri" pitchFamily="34" charset="0"/>
              </a:rPr>
              <a:t>Programs </a:t>
            </a:r>
            <a:br>
              <a:rPr lang="en-US" altLang="en-US" sz="2200" b="1" i="1" dirty="0">
                <a:latin typeface="Calibri" pitchFamily="34" charset="0"/>
              </a:rPr>
            </a:br>
            <a:r>
              <a:rPr lang="en-US" altLang="en-US" sz="2200" b="1" i="1" dirty="0">
                <a:latin typeface="Calibri" pitchFamily="34" charset="0"/>
              </a:rPr>
              <a:t>and Practices</a:t>
            </a:r>
            <a:r>
              <a:rPr lang="en-US" altLang="en-US" b="1" i="1" dirty="0">
                <a:latin typeface="Calibri" pitchFamily="34" charset="0"/>
              </a:rPr>
              <a:t/>
            </a:r>
            <a:br>
              <a:rPr lang="en-US" altLang="en-US" b="1" i="1" dirty="0">
                <a:latin typeface="Calibri" pitchFamily="34" charset="0"/>
              </a:rPr>
            </a:br>
            <a:endParaRPr lang="en-US" dirty="0"/>
          </a:p>
        </p:txBody>
      </p:sp>
      <p:sp>
        <p:nvSpPr>
          <p:cNvPr id="3" name="Hexagon 2" descr="Each of the six sections of the hexagon are labeled.  The six labels are Need, Fit, Resource Availability, Evidence, Intervention Readiness for Replication, and Capacity to Implement." title="Hexagon Depicting Assessing Evidence-Based Programs and Practices"/>
          <p:cNvSpPr/>
          <p:nvPr/>
        </p:nvSpPr>
        <p:spPr>
          <a:xfrm>
            <a:off x="3200400" y="1219200"/>
            <a:ext cx="3429000" cy="3200400"/>
          </a:xfrm>
          <a:prstGeom prst="hexagon">
            <a:avLst/>
          </a:prstGeom>
          <a:solidFill>
            <a:srgbClr val="A8B2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descr="One of three interior lines dividing the hexagon into six equal parts" title="Line of the hexagon"/>
          <p:cNvCxnSpPr>
            <a:stCxn id="3" idx="2"/>
            <a:endCxn id="3" idx="2"/>
          </p:cNvCxnSpPr>
          <p:nvPr/>
        </p:nvCxnSpPr>
        <p:spPr>
          <a:xfrm rot="16200000" flipH="1">
            <a:off x="3314700" y="1905000"/>
            <a:ext cx="3200400" cy="182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One of three interior lines dividing the hexagon into six equal parts" title="Line of the hexagon"/>
          <p:cNvCxnSpPr>
            <a:stCxn id="3" idx="2"/>
            <a:endCxn id="3" idx="2"/>
          </p:cNvCxnSpPr>
          <p:nvPr/>
        </p:nvCxnSpPr>
        <p:spPr>
          <a:xfrm rot="16200000" flipH="1" flipV="1">
            <a:off x="3314700" y="1905000"/>
            <a:ext cx="3200400" cy="182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One of three interior lines dividing the hexagon into six equal parts" title="Line of the hexagon"/>
          <p:cNvCxnSpPr>
            <a:stCxn id="3" idx="2"/>
            <a:endCxn id="3" idx="2"/>
          </p:cNvCxnSpPr>
          <p:nvPr/>
        </p:nvCxnSpPr>
        <p:spPr>
          <a:xfrm rot="10800000" flipH="1">
            <a:off x="3200400" y="2819400"/>
            <a:ext cx="3429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03" name="TextBox 24"/>
          <p:cNvSpPr txBox="1">
            <a:spLocks noChangeArrowheads="1"/>
          </p:cNvSpPr>
          <p:nvPr/>
        </p:nvSpPr>
        <p:spPr bwMode="auto">
          <a:xfrm>
            <a:off x="3810000" y="762000"/>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u="sng">
                <a:latin typeface="Calibri" pitchFamily="34" charset="0"/>
              </a:rPr>
              <a:t>Need</a:t>
            </a:r>
          </a:p>
        </p:txBody>
      </p:sp>
      <p:sp>
        <p:nvSpPr>
          <p:cNvPr id="24" name="Line Callout 2 (Accent Bar) 23"/>
          <p:cNvSpPr/>
          <p:nvPr/>
        </p:nvSpPr>
        <p:spPr>
          <a:xfrm>
            <a:off x="5562600" y="304800"/>
            <a:ext cx="2362200" cy="762000"/>
          </a:xfrm>
          <a:prstGeom prst="accentCallout2">
            <a:avLst>
              <a:gd name="adj1" fmla="val 18750"/>
              <a:gd name="adj2" fmla="val -8333"/>
              <a:gd name="adj3" fmla="val 18750"/>
              <a:gd name="adj4" fmla="val -16667"/>
              <a:gd name="adj5" fmla="val 79773"/>
              <a:gd name="adj6" fmla="val -4867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000" b="1" dirty="0">
                <a:solidFill>
                  <a:schemeClr val="tx1"/>
                </a:solidFill>
              </a:rPr>
              <a:t>Need </a:t>
            </a:r>
            <a:r>
              <a:rPr lang="en-US" sz="900" dirty="0">
                <a:solidFill>
                  <a:schemeClr val="tx1"/>
                </a:solidFill>
              </a:rPr>
              <a:t>in school, district, state</a:t>
            </a:r>
          </a:p>
          <a:p>
            <a:pPr marL="171450" indent="-171450" fontAlgn="auto">
              <a:spcBef>
                <a:spcPts val="0"/>
              </a:spcBef>
              <a:spcAft>
                <a:spcPts val="0"/>
              </a:spcAft>
              <a:buFont typeface="Arial" pitchFamily="34" charset="0"/>
              <a:buChar char="•"/>
              <a:defRPr/>
            </a:pPr>
            <a:r>
              <a:rPr lang="en-US" sz="900" dirty="0">
                <a:solidFill>
                  <a:schemeClr val="tx1"/>
                </a:solidFill>
              </a:rPr>
              <a:t>Academic  &amp; socially significant Issues</a:t>
            </a:r>
          </a:p>
          <a:p>
            <a:pPr marL="171450" indent="-171450" fontAlgn="auto">
              <a:spcBef>
                <a:spcPts val="0"/>
              </a:spcBef>
              <a:spcAft>
                <a:spcPts val="0"/>
              </a:spcAft>
              <a:buFont typeface="Arial" pitchFamily="34" charset="0"/>
              <a:buChar char="•"/>
              <a:defRPr/>
            </a:pPr>
            <a:r>
              <a:rPr lang="en-US" sz="900" dirty="0">
                <a:solidFill>
                  <a:schemeClr val="tx1"/>
                </a:solidFill>
              </a:rPr>
              <a:t>Parent  &amp; community perceptions of need</a:t>
            </a:r>
          </a:p>
          <a:p>
            <a:pPr marL="171450" indent="-171450" fontAlgn="auto">
              <a:spcBef>
                <a:spcPts val="0"/>
              </a:spcBef>
              <a:spcAft>
                <a:spcPts val="0"/>
              </a:spcAft>
              <a:buFont typeface="Arial" pitchFamily="34" charset="0"/>
              <a:buChar char="•"/>
              <a:defRPr/>
            </a:pPr>
            <a:r>
              <a:rPr lang="en-US" sz="900" dirty="0">
                <a:solidFill>
                  <a:schemeClr val="tx1"/>
                </a:solidFill>
              </a:rPr>
              <a:t>Data indicating need</a:t>
            </a:r>
          </a:p>
        </p:txBody>
      </p:sp>
      <p:sp>
        <p:nvSpPr>
          <p:cNvPr id="2104" name="TextBox 29"/>
          <p:cNvSpPr txBox="1">
            <a:spLocks noChangeArrowheads="1"/>
          </p:cNvSpPr>
          <p:nvPr/>
        </p:nvSpPr>
        <p:spPr bwMode="auto">
          <a:xfrm>
            <a:off x="6248400" y="1828800"/>
            <a:ext cx="400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u="sng">
                <a:latin typeface="Calibri" pitchFamily="34" charset="0"/>
              </a:rPr>
              <a:t>Fit</a:t>
            </a:r>
            <a:endParaRPr lang="en-US" altLang="en-US" sz="1200" b="1" u="sng">
              <a:latin typeface="Calibri" pitchFamily="34" charset="0"/>
            </a:endParaRPr>
          </a:p>
        </p:txBody>
      </p:sp>
      <p:sp>
        <p:nvSpPr>
          <p:cNvPr id="31" name="Line Callout 2 (Accent Bar) 30"/>
          <p:cNvSpPr/>
          <p:nvPr/>
        </p:nvSpPr>
        <p:spPr>
          <a:xfrm>
            <a:off x="7315200" y="1347788"/>
            <a:ext cx="1752600" cy="962025"/>
          </a:xfrm>
          <a:prstGeom prst="accentCallout2">
            <a:avLst>
              <a:gd name="adj1" fmla="val 16432"/>
              <a:gd name="adj2" fmla="val -8333"/>
              <a:gd name="adj3" fmla="val 18750"/>
              <a:gd name="adj4" fmla="val -17364"/>
              <a:gd name="adj5" fmla="val 50000"/>
              <a:gd name="adj6" fmla="val -496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000" b="1" dirty="0">
                <a:solidFill>
                  <a:schemeClr val="tx1"/>
                </a:solidFill>
              </a:rPr>
              <a:t>Fit</a:t>
            </a:r>
            <a:r>
              <a:rPr lang="en-US" sz="900" dirty="0">
                <a:solidFill>
                  <a:schemeClr val="tx1"/>
                </a:solidFill>
              </a:rPr>
              <a:t> with current Initiatives </a:t>
            </a:r>
          </a:p>
          <a:p>
            <a:pPr fontAlgn="auto">
              <a:spcBef>
                <a:spcPts val="0"/>
              </a:spcBef>
              <a:spcAft>
                <a:spcPts val="0"/>
              </a:spcAft>
              <a:buFont typeface="Arial" pitchFamily="34" charset="0"/>
              <a:buChar char="•"/>
              <a:defRPr/>
            </a:pPr>
            <a:r>
              <a:rPr lang="en-US" sz="900" dirty="0">
                <a:solidFill>
                  <a:schemeClr val="tx1"/>
                </a:solidFill>
              </a:rPr>
              <a:t>School, district , state priorities</a:t>
            </a:r>
          </a:p>
          <a:p>
            <a:pPr fontAlgn="auto">
              <a:spcBef>
                <a:spcPts val="0"/>
              </a:spcBef>
              <a:spcAft>
                <a:spcPts val="0"/>
              </a:spcAft>
              <a:buFont typeface="Arial" pitchFamily="34" charset="0"/>
              <a:buChar char="•"/>
              <a:defRPr/>
            </a:pPr>
            <a:r>
              <a:rPr lang="en-US" sz="900" dirty="0">
                <a:solidFill>
                  <a:schemeClr val="tx1"/>
                </a:solidFill>
              </a:rPr>
              <a:t> Organizational structures</a:t>
            </a:r>
          </a:p>
          <a:p>
            <a:pPr fontAlgn="auto">
              <a:spcBef>
                <a:spcPts val="0"/>
              </a:spcBef>
              <a:spcAft>
                <a:spcPts val="0"/>
              </a:spcAft>
              <a:buFont typeface="Arial" pitchFamily="34" charset="0"/>
              <a:buChar char="•"/>
              <a:defRPr/>
            </a:pPr>
            <a:r>
              <a:rPr lang="en-US" sz="900" dirty="0">
                <a:solidFill>
                  <a:schemeClr val="tx1"/>
                </a:solidFill>
              </a:rPr>
              <a:t> Community values</a:t>
            </a:r>
          </a:p>
          <a:p>
            <a:pPr fontAlgn="auto">
              <a:spcBef>
                <a:spcPts val="0"/>
              </a:spcBef>
              <a:spcAft>
                <a:spcPts val="0"/>
              </a:spcAft>
              <a:buFont typeface="Arial" pitchFamily="34" charset="0"/>
              <a:buChar char="•"/>
              <a:defRPr/>
            </a:pPr>
            <a:endParaRPr lang="en-US" sz="900" dirty="0">
              <a:solidFill>
                <a:schemeClr val="tx1"/>
              </a:solidFill>
            </a:endParaRPr>
          </a:p>
        </p:txBody>
      </p:sp>
      <p:sp>
        <p:nvSpPr>
          <p:cNvPr id="2106" name="TextBox 34"/>
          <p:cNvSpPr txBox="1">
            <a:spLocks noChangeArrowheads="1"/>
          </p:cNvSpPr>
          <p:nvPr/>
        </p:nvSpPr>
        <p:spPr bwMode="auto">
          <a:xfrm>
            <a:off x="5943600" y="3962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u="sng">
                <a:latin typeface="Calibri" pitchFamily="34" charset="0"/>
              </a:rPr>
              <a:t>Resource</a:t>
            </a:r>
          </a:p>
          <a:p>
            <a:pPr eaLnBrk="1" hangingPunct="1"/>
            <a:r>
              <a:rPr lang="en-US" altLang="en-US" sz="1600" b="1" u="sng">
                <a:latin typeface="Calibri" pitchFamily="34" charset="0"/>
              </a:rPr>
              <a:t>Availability</a:t>
            </a:r>
          </a:p>
        </p:txBody>
      </p:sp>
      <p:sp>
        <p:nvSpPr>
          <p:cNvPr id="36" name="Line Callout 2 (Accent Bar) 35"/>
          <p:cNvSpPr/>
          <p:nvPr/>
        </p:nvSpPr>
        <p:spPr>
          <a:xfrm>
            <a:off x="7239000" y="3048000"/>
            <a:ext cx="1905000" cy="1371600"/>
          </a:xfrm>
          <a:prstGeom prst="accentCallout2">
            <a:avLst>
              <a:gd name="adj1" fmla="val 18750"/>
              <a:gd name="adj2" fmla="val -8333"/>
              <a:gd name="adj3" fmla="val 18750"/>
              <a:gd name="adj4" fmla="val -16667"/>
              <a:gd name="adj5" fmla="val 75274"/>
              <a:gd name="adj6" fmla="val -51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900" b="1" dirty="0">
                <a:solidFill>
                  <a:schemeClr val="tx1"/>
                </a:solidFill>
              </a:rPr>
              <a:t>Resources </a:t>
            </a:r>
            <a:r>
              <a:rPr lang="en-US" sz="900" dirty="0">
                <a:solidFill>
                  <a:schemeClr val="tx1"/>
                </a:solidFill>
              </a:rPr>
              <a:t>and supports for;</a:t>
            </a:r>
            <a:endParaRPr lang="en-US" sz="900" b="1" dirty="0">
              <a:solidFill>
                <a:schemeClr val="tx1"/>
              </a:solidFill>
            </a:endParaRPr>
          </a:p>
          <a:p>
            <a:pPr marL="171450" indent="-171450" fontAlgn="auto">
              <a:spcBef>
                <a:spcPts val="0"/>
              </a:spcBef>
              <a:spcAft>
                <a:spcPts val="0"/>
              </a:spcAft>
              <a:buFont typeface="Arial" pitchFamily="34" charset="0"/>
              <a:buChar char="•"/>
              <a:defRPr/>
            </a:pPr>
            <a:r>
              <a:rPr lang="en-US" sz="900" dirty="0">
                <a:solidFill>
                  <a:schemeClr val="tx1"/>
                </a:solidFill>
              </a:rPr>
              <a:t>Curricula &amp; Classroom</a:t>
            </a:r>
          </a:p>
          <a:p>
            <a:pPr marL="171450" indent="-171450" fontAlgn="auto">
              <a:spcBef>
                <a:spcPts val="0"/>
              </a:spcBef>
              <a:spcAft>
                <a:spcPts val="0"/>
              </a:spcAft>
              <a:buFont typeface="Arial" pitchFamily="34" charset="0"/>
              <a:buChar char="•"/>
              <a:defRPr/>
            </a:pPr>
            <a:r>
              <a:rPr lang="en-US" sz="900" dirty="0">
                <a:solidFill>
                  <a:schemeClr val="tx1"/>
                </a:solidFill>
              </a:rPr>
              <a:t>Technology supports (IT dept.)</a:t>
            </a:r>
            <a:endParaRPr lang="en-US" sz="900" b="1" dirty="0">
              <a:solidFill>
                <a:schemeClr val="tx1"/>
              </a:solidFill>
            </a:endParaRPr>
          </a:p>
          <a:p>
            <a:pPr marL="171450" indent="-171450" fontAlgn="auto">
              <a:spcBef>
                <a:spcPts val="0"/>
              </a:spcBef>
              <a:spcAft>
                <a:spcPts val="0"/>
              </a:spcAft>
              <a:buFont typeface="Arial" pitchFamily="34" charset="0"/>
              <a:buChar char="•"/>
              <a:defRPr/>
            </a:pPr>
            <a:r>
              <a:rPr lang="en-US" sz="900" dirty="0">
                <a:solidFill>
                  <a:schemeClr val="tx1"/>
                </a:solidFill>
              </a:rPr>
              <a:t>Staffing</a:t>
            </a:r>
          </a:p>
          <a:p>
            <a:pPr marL="171450" indent="-171450" fontAlgn="auto">
              <a:spcBef>
                <a:spcPts val="0"/>
              </a:spcBef>
              <a:spcAft>
                <a:spcPts val="0"/>
              </a:spcAft>
              <a:buFont typeface="Arial" pitchFamily="34" charset="0"/>
              <a:buChar char="•"/>
              <a:defRPr/>
            </a:pPr>
            <a:r>
              <a:rPr lang="en-US" sz="900" dirty="0">
                <a:solidFill>
                  <a:schemeClr val="tx1"/>
                </a:solidFill>
              </a:rPr>
              <a:t>Training</a:t>
            </a:r>
          </a:p>
          <a:p>
            <a:pPr marL="171450" indent="-171450" fontAlgn="auto">
              <a:spcBef>
                <a:spcPts val="0"/>
              </a:spcBef>
              <a:spcAft>
                <a:spcPts val="0"/>
              </a:spcAft>
              <a:buFont typeface="Arial" pitchFamily="34" charset="0"/>
              <a:buChar char="•"/>
              <a:defRPr/>
            </a:pPr>
            <a:r>
              <a:rPr lang="en-US" sz="900" dirty="0">
                <a:solidFill>
                  <a:schemeClr val="tx1"/>
                </a:solidFill>
              </a:rPr>
              <a:t>Data Systems</a:t>
            </a:r>
          </a:p>
          <a:p>
            <a:pPr marL="171450" indent="-171450" fontAlgn="auto">
              <a:spcBef>
                <a:spcPts val="0"/>
              </a:spcBef>
              <a:spcAft>
                <a:spcPts val="0"/>
              </a:spcAft>
              <a:buFont typeface="Arial" pitchFamily="34" charset="0"/>
              <a:buChar char="•"/>
              <a:defRPr/>
            </a:pPr>
            <a:r>
              <a:rPr lang="en-US" sz="900" dirty="0">
                <a:solidFill>
                  <a:schemeClr val="tx1"/>
                </a:solidFill>
              </a:rPr>
              <a:t>Coaching &amp; Supervision</a:t>
            </a:r>
          </a:p>
          <a:p>
            <a:pPr marL="171450" indent="-171450" fontAlgn="auto">
              <a:spcBef>
                <a:spcPts val="0"/>
              </a:spcBef>
              <a:spcAft>
                <a:spcPts val="0"/>
              </a:spcAft>
              <a:buFont typeface="Arial" pitchFamily="34" charset="0"/>
              <a:buChar char="•"/>
              <a:defRPr/>
            </a:pPr>
            <a:r>
              <a:rPr lang="en-US" sz="900" dirty="0">
                <a:solidFill>
                  <a:schemeClr val="tx1"/>
                </a:solidFill>
              </a:rPr>
              <a:t>Administration &amp; system</a:t>
            </a:r>
          </a:p>
        </p:txBody>
      </p:sp>
      <p:sp>
        <p:nvSpPr>
          <p:cNvPr id="2109" name="TextBox 37"/>
          <p:cNvSpPr txBox="1">
            <a:spLocks noChangeArrowheads="1"/>
          </p:cNvSpPr>
          <p:nvPr/>
        </p:nvSpPr>
        <p:spPr bwMode="auto">
          <a:xfrm>
            <a:off x="4445000" y="5765800"/>
            <a:ext cx="93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u="sng">
                <a:latin typeface="Calibri" pitchFamily="34" charset="0"/>
              </a:rPr>
              <a:t>Evidence</a:t>
            </a:r>
          </a:p>
        </p:txBody>
      </p:sp>
      <p:sp>
        <p:nvSpPr>
          <p:cNvPr id="37" name="Line Callout 2 (Accent Bar) 36"/>
          <p:cNvSpPr/>
          <p:nvPr/>
        </p:nvSpPr>
        <p:spPr>
          <a:xfrm>
            <a:off x="5486400" y="4876800"/>
            <a:ext cx="1600200" cy="1219200"/>
          </a:xfrm>
          <a:prstGeom prst="accentCallout2">
            <a:avLst>
              <a:gd name="adj1" fmla="val 18750"/>
              <a:gd name="adj2" fmla="val -8333"/>
              <a:gd name="adj3" fmla="val 18750"/>
              <a:gd name="adj4" fmla="val -16667"/>
              <a:gd name="adj5" fmla="val -37652"/>
              <a:gd name="adj6" fmla="val -432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900" b="1" dirty="0">
                <a:solidFill>
                  <a:schemeClr val="tx1"/>
                </a:solidFill>
              </a:rPr>
              <a:t>Evidence</a:t>
            </a:r>
          </a:p>
          <a:p>
            <a:pPr marL="171450" indent="-171450" fontAlgn="auto">
              <a:spcBef>
                <a:spcPts val="0"/>
              </a:spcBef>
              <a:spcAft>
                <a:spcPts val="0"/>
              </a:spcAft>
              <a:buFont typeface="Arial" pitchFamily="34" charset="0"/>
              <a:buChar char="•"/>
              <a:defRPr/>
            </a:pPr>
            <a:r>
              <a:rPr lang="en-US" sz="900" dirty="0">
                <a:solidFill>
                  <a:schemeClr val="tx1"/>
                </a:solidFill>
              </a:rPr>
              <a:t>Outcomes – Is it worth it?</a:t>
            </a:r>
          </a:p>
          <a:p>
            <a:pPr marL="171450" indent="-171450" fontAlgn="auto">
              <a:spcBef>
                <a:spcPts val="0"/>
              </a:spcBef>
              <a:spcAft>
                <a:spcPts val="0"/>
              </a:spcAft>
              <a:buFont typeface="Arial" pitchFamily="34" charset="0"/>
              <a:buChar char="•"/>
              <a:defRPr/>
            </a:pPr>
            <a:r>
              <a:rPr lang="en-US" sz="900" dirty="0">
                <a:solidFill>
                  <a:schemeClr val="tx1"/>
                </a:solidFill>
              </a:rPr>
              <a:t>Fidelity data</a:t>
            </a:r>
          </a:p>
          <a:p>
            <a:pPr marL="171450" indent="-171450" fontAlgn="auto">
              <a:spcBef>
                <a:spcPts val="0"/>
              </a:spcBef>
              <a:spcAft>
                <a:spcPts val="0"/>
              </a:spcAft>
              <a:buFont typeface="Arial" pitchFamily="34" charset="0"/>
              <a:buChar char="•"/>
              <a:defRPr/>
            </a:pPr>
            <a:r>
              <a:rPr lang="en-US" sz="900" dirty="0">
                <a:solidFill>
                  <a:schemeClr val="tx1"/>
                </a:solidFill>
              </a:rPr>
              <a:t>Cost – effectiveness data </a:t>
            </a:r>
          </a:p>
          <a:p>
            <a:pPr marL="171450" indent="-171450" fontAlgn="auto">
              <a:spcBef>
                <a:spcPts val="0"/>
              </a:spcBef>
              <a:spcAft>
                <a:spcPts val="0"/>
              </a:spcAft>
              <a:buFont typeface="Arial" pitchFamily="34" charset="0"/>
              <a:buChar char="•"/>
              <a:defRPr/>
            </a:pPr>
            <a:r>
              <a:rPr lang="en-US" sz="900" dirty="0">
                <a:solidFill>
                  <a:schemeClr val="tx1"/>
                </a:solidFill>
              </a:rPr>
              <a:t>Number of studies</a:t>
            </a:r>
          </a:p>
          <a:p>
            <a:pPr marL="171450" indent="-171450" fontAlgn="auto">
              <a:spcBef>
                <a:spcPts val="0"/>
              </a:spcBef>
              <a:spcAft>
                <a:spcPts val="0"/>
              </a:spcAft>
              <a:buFont typeface="Arial" pitchFamily="34" charset="0"/>
              <a:buChar char="•"/>
              <a:defRPr/>
            </a:pPr>
            <a:r>
              <a:rPr lang="en-US" sz="900" dirty="0">
                <a:solidFill>
                  <a:schemeClr val="tx1"/>
                </a:solidFill>
              </a:rPr>
              <a:t>Population similarities</a:t>
            </a:r>
          </a:p>
          <a:p>
            <a:pPr marL="171450" indent="-171450" fontAlgn="auto">
              <a:spcBef>
                <a:spcPts val="0"/>
              </a:spcBef>
              <a:spcAft>
                <a:spcPts val="0"/>
              </a:spcAft>
              <a:buFont typeface="Arial" pitchFamily="34" charset="0"/>
              <a:buChar char="•"/>
              <a:defRPr/>
            </a:pPr>
            <a:r>
              <a:rPr lang="en-US" sz="900" dirty="0">
                <a:solidFill>
                  <a:schemeClr val="tx1"/>
                </a:solidFill>
              </a:rPr>
              <a:t>Diverse cultural groups</a:t>
            </a:r>
          </a:p>
          <a:p>
            <a:pPr marL="171450" indent="-171450" fontAlgn="auto">
              <a:spcBef>
                <a:spcPts val="0"/>
              </a:spcBef>
              <a:spcAft>
                <a:spcPts val="0"/>
              </a:spcAft>
              <a:buFont typeface="Arial" pitchFamily="34" charset="0"/>
              <a:buChar char="•"/>
              <a:defRPr/>
            </a:pPr>
            <a:r>
              <a:rPr lang="en-US" sz="900" dirty="0">
                <a:solidFill>
                  <a:schemeClr val="tx1"/>
                </a:solidFill>
              </a:rPr>
              <a:t>Efficacy or effectiveness</a:t>
            </a:r>
          </a:p>
          <a:p>
            <a:pPr fontAlgn="auto">
              <a:spcBef>
                <a:spcPts val="0"/>
              </a:spcBef>
              <a:spcAft>
                <a:spcPts val="0"/>
              </a:spcAft>
              <a:defRPr/>
            </a:pPr>
            <a:endParaRPr lang="en-US" sz="900" dirty="0">
              <a:solidFill>
                <a:schemeClr val="tx1"/>
              </a:solidFill>
            </a:endParaRPr>
          </a:p>
        </p:txBody>
      </p:sp>
      <p:sp>
        <p:nvSpPr>
          <p:cNvPr id="2112" name="TextBox 42"/>
          <p:cNvSpPr txBox="1">
            <a:spLocks noChangeArrowheads="1"/>
          </p:cNvSpPr>
          <p:nvPr/>
        </p:nvSpPr>
        <p:spPr bwMode="auto">
          <a:xfrm>
            <a:off x="1165225" y="4017963"/>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u="sng">
                <a:latin typeface="Calibri" pitchFamily="34" charset="0"/>
              </a:rPr>
              <a:t>Intervention Readiness </a:t>
            </a:r>
          </a:p>
          <a:p>
            <a:pPr eaLnBrk="1" hangingPunct="1"/>
            <a:r>
              <a:rPr lang="en-US" altLang="en-US" sz="1600" b="1" u="sng">
                <a:latin typeface="Calibri" pitchFamily="34" charset="0"/>
              </a:rPr>
              <a:t>for Replication</a:t>
            </a:r>
          </a:p>
        </p:txBody>
      </p:sp>
      <p:sp>
        <p:nvSpPr>
          <p:cNvPr id="42" name="Line Callout 3 (Accent Bar) 41"/>
          <p:cNvSpPr/>
          <p:nvPr/>
        </p:nvSpPr>
        <p:spPr>
          <a:xfrm>
            <a:off x="1295400" y="3048000"/>
            <a:ext cx="2133600" cy="1066800"/>
          </a:xfrm>
          <a:prstGeom prst="accentCallout3">
            <a:avLst>
              <a:gd name="adj1" fmla="val 18750"/>
              <a:gd name="adj2" fmla="val -8333"/>
              <a:gd name="adj3" fmla="val 17499"/>
              <a:gd name="adj4" fmla="val -47534"/>
              <a:gd name="adj5" fmla="val 123247"/>
              <a:gd name="adj6" fmla="val -47045"/>
              <a:gd name="adj7" fmla="val 121271"/>
              <a:gd name="adj8" fmla="val 19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900" b="1" dirty="0">
                <a:solidFill>
                  <a:schemeClr val="tx1"/>
                </a:solidFill>
              </a:rPr>
              <a:t>Readiness</a:t>
            </a:r>
          </a:p>
          <a:p>
            <a:pPr marL="171450" indent="-171450" fontAlgn="auto">
              <a:spcBef>
                <a:spcPts val="0"/>
              </a:spcBef>
              <a:spcAft>
                <a:spcPts val="0"/>
              </a:spcAft>
              <a:buFont typeface="Arial" pitchFamily="34" charset="0"/>
              <a:buChar char="•"/>
              <a:defRPr/>
            </a:pPr>
            <a:r>
              <a:rPr lang="en-US" sz="900" dirty="0">
                <a:solidFill>
                  <a:schemeClr val="tx1"/>
                </a:solidFill>
              </a:rPr>
              <a:t>Qualified purveyor </a:t>
            </a:r>
          </a:p>
          <a:p>
            <a:pPr marL="171450" indent="-171450" fontAlgn="auto">
              <a:spcBef>
                <a:spcPts val="0"/>
              </a:spcBef>
              <a:spcAft>
                <a:spcPts val="0"/>
              </a:spcAft>
              <a:buFont typeface="Arial" pitchFamily="34" charset="0"/>
              <a:buChar char="•"/>
              <a:defRPr/>
            </a:pPr>
            <a:r>
              <a:rPr lang="en-US" sz="900" dirty="0">
                <a:solidFill>
                  <a:schemeClr val="tx1"/>
                </a:solidFill>
              </a:rPr>
              <a:t>Expert or TA available</a:t>
            </a:r>
          </a:p>
          <a:p>
            <a:pPr marL="171450" indent="-171450" fontAlgn="auto">
              <a:spcBef>
                <a:spcPts val="0"/>
              </a:spcBef>
              <a:spcAft>
                <a:spcPts val="0"/>
              </a:spcAft>
              <a:buFont typeface="Arial" pitchFamily="34" charset="0"/>
              <a:buChar char="•"/>
              <a:defRPr/>
            </a:pPr>
            <a:r>
              <a:rPr lang="en-US" sz="900" dirty="0">
                <a:solidFill>
                  <a:schemeClr val="tx1"/>
                </a:solidFill>
              </a:rPr>
              <a:t>Mature sites to observe </a:t>
            </a:r>
          </a:p>
          <a:p>
            <a:pPr marL="171450" indent="-171450" fontAlgn="auto">
              <a:spcBef>
                <a:spcPts val="0"/>
              </a:spcBef>
              <a:spcAft>
                <a:spcPts val="0"/>
              </a:spcAft>
              <a:buFont typeface="Arial" pitchFamily="34" charset="0"/>
              <a:buChar char="•"/>
              <a:defRPr/>
            </a:pPr>
            <a:r>
              <a:rPr lang="en-US" sz="900" dirty="0">
                <a:solidFill>
                  <a:schemeClr val="tx1"/>
                </a:solidFill>
              </a:rPr>
              <a:t>Several replications</a:t>
            </a:r>
          </a:p>
          <a:p>
            <a:pPr marL="171450" indent="-171450" fontAlgn="auto">
              <a:spcBef>
                <a:spcPts val="0"/>
              </a:spcBef>
              <a:spcAft>
                <a:spcPts val="0"/>
              </a:spcAft>
              <a:buFont typeface="Arial" pitchFamily="34" charset="0"/>
              <a:buChar char="•"/>
              <a:defRPr/>
            </a:pPr>
            <a:r>
              <a:rPr lang="en-US" sz="900" dirty="0">
                <a:solidFill>
                  <a:schemeClr val="tx1"/>
                </a:solidFill>
              </a:rPr>
              <a:t>How well is it operationalized?</a:t>
            </a:r>
          </a:p>
          <a:p>
            <a:pPr marL="171450" indent="-171450" fontAlgn="auto">
              <a:spcBef>
                <a:spcPts val="0"/>
              </a:spcBef>
              <a:spcAft>
                <a:spcPts val="0"/>
              </a:spcAft>
              <a:buFont typeface="Arial" pitchFamily="34" charset="0"/>
              <a:buChar char="•"/>
              <a:defRPr/>
            </a:pPr>
            <a:r>
              <a:rPr lang="en-US" sz="900" dirty="0">
                <a:solidFill>
                  <a:schemeClr val="tx1"/>
                </a:solidFill>
              </a:rPr>
              <a:t>Are Imp Drivers operationalized?</a:t>
            </a:r>
          </a:p>
          <a:p>
            <a:pPr fontAlgn="auto">
              <a:spcBef>
                <a:spcPts val="0"/>
              </a:spcBef>
              <a:spcAft>
                <a:spcPts val="0"/>
              </a:spcAft>
              <a:defRPr/>
            </a:pPr>
            <a:endParaRPr lang="en-US" sz="900" dirty="0">
              <a:solidFill>
                <a:schemeClr val="tx1"/>
              </a:solidFill>
            </a:endParaRPr>
          </a:p>
        </p:txBody>
      </p:sp>
      <p:sp>
        <p:nvSpPr>
          <p:cNvPr id="2114" name="TextBox 44"/>
          <p:cNvSpPr txBox="1">
            <a:spLocks noChangeArrowheads="1"/>
          </p:cNvSpPr>
          <p:nvPr/>
        </p:nvSpPr>
        <p:spPr bwMode="auto">
          <a:xfrm>
            <a:off x="1109663" y="2562225"/>
            <a:ext cx="21161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u="sng">
                <a:latin typeface="Calibri" pitchFamily="34" charset="0"/>
              </a:rPr>
              <a:t>Capacity to Implement</a:t>
            </a:r>
          </a:p>
        </p:txBody>
      </p:sp>
      <p:sp>
        <p:nvSpPr>
          <p:cNvPr id="44" name="Line Callout 3 (Accent Bar) 43"/>
          <p:cNvSpPr/>
          <p:nvPr/>
        </p:nvSpPr>
        <p:spPr>
          <a:xfrm>
            <a:off x="1371600" y="1100138"/>
            <a:ext cx="2209800" cy="1462087"/>
          </a:xfrm>
          <a:prstGeom prst="accentCallout3">
            <a:avLst>
              <a:gd name="adj1" fmla="val 18750"/>
              <a:gd name="adj2" fmla="val -8333"/>
              <a:gd name="adj3" fmla="val 17499"/>
              <a:gd name="adj4" fmla="val -47034"/>
              <a:gd name="adj5" fmla="val 124021"/>
              <a:gd name="adj6" fmla="val -46545"/>
              <a:gd name="adj7" fmla="val 125104"/>
              <a:gd name="adj8" fmla="val 50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900" b="1" dirty="0">
                <a:solidFill>
                  <a:schemeClr val="tx1"/>
                </a:solidFill>
              </a:rPr>
              <a:t>Capacity</a:t>
            </a:r>
          </a:p>
          <a:p>
            <a:pPr marL="171450" indent="-171450" fontAlgn="auto">
              <a:spcBef>
                <a:spcPts val="0"/>
              </a:spcBef>
              <a:spcAft>
                <a:spcPts val="0"/>
              </a:spcAft>
              <a:buFont typeface="Arial" pitchFamily="34" charset="0"/>
              <a:buChar char="•"/>
              <a:defRPr/>
            </a:pPr>
            <a:r>
              <a:rPr lang="en-US" sz="900" dirty="0">
                <a:solidFill>
                  <a:schemeClr val="tx1"/>
                </a:solidFill>
              </a:rPr>
              <a:t>Staff meet minimum qualifications</a:t>
            </a:r>
          </a:p>
          <a:p>
            <a:pPr marL="171450" indent="-171450" fontAlgn="auto">
              <a:spcBef>
                <a:spcPts val="0"/>
              </a:spcBef>
              <a:spcAft>
                <a:spcPts val="0"/>
              </a:spcAft>
              <a:buFont typeface="Arial" pitchFamily="34" charset="0"/>
              <a:buChar char="•"/>
              <a:defRPr/>
            </a:pPr>
            <a:r>
              <a:rPr lang="en-US" sz="900" dirty="0">
                <a:solidFill>
                  <a:schemeClr val="tx1"/>
                </a:solidFill>
              </a:rPr>
              <a:t>Able to sustain Imp  Drivers </a:t>
            </a:r>
          </a:p>
          <a:p>
            <a:pPr marL="628650" lvl="1" indent="-171450" fontAlgn="auto">
              <a:spcBef>
                <a:spcPts val="0"/>
              </a:spcBef>
              <a:spcAft>
                <a:spcPts val="0"/>
              </a:spcAft>
              <a:buFont typeface="Arial" pitchFamily="34" charset="0"/>
              <a:buChar char="•"/>
              <a:defRPr/>
            </a:pPr>
            <a:r>
              <a:rPr lang="en-US" sz="900" dirty="0">
                <a:solidFill>
                  <a:schemeClr val="tx1"/>
                </a:solidFill>
              </a:rPr>
              <a:t> Financially</a:t>
            </a:r>
          </a:p>
          <a:p>
            <a:pPr marL="628650" lvl="1" indent="-171450" fontAlgn="auto">
              <a:spcBef>
                <a:spcPts val="0"/>
              </a:spcBef>
              <a:spcAft>
                <a:spcPts val="0"/>
              </a:spcAft>
              <a:buFont typeface="Arial" pitchFamily="34" charset="0"/>
              <a:buChar char="•"/>
              <a:defRPr/>
            </a:pPr>
            <a:r>
              <a:rPr lang="en-US" sz="900" dirty="0">
                <a:solidFill>
                  <a:schemeClr val="tx1"/>
                </a:solidFill>
              </a:rPr>
              <a:t> Structurally</a:t>
            </a:r>
          </a:p>
          <a:p>
            <a:pPr marL="171450" indent="-171450" fontAlgn="auto">
              <a:spcBef>
                <a:spcPts val="0"/>
              </a:spcBef>
              <a:spcAft>
                <a:spcPts val="0"/>
              </a:spcAft>
              <a:buFont typeface="Arial" pitchFamily="34" charset="0"/>
              <a:buChar char="•"/>
              <a:defRPr/>
            </a:pPr>
            <a:r>
              <a:rPr lang="en-US" sz="900" dirty="0">
                <a:solidFill>
                  <a:schemeClr val="tx1"/>
                </a:solidFill>
              </a:rPr>
              <a:t>Buy-in process operationalized</a:t>
            </a:r>
          </a:p>
          <a:p>
            <a:pPr marL="628650" lvl="1" indent="-171450" fontAlgn="auto">
              <a:spcBef>
                <a:spcPts val="0"/>
              </a:spcBef>
              <a:spcAft>
                <a:spcPts val="0"/>
              </a:spcAft>
              <a:buFont typeface="Arial" pitchFamily="34" charset="0"/>
              <a:buChar char="•"/>
              <a:defRPr/>
            </a:pPr>
            <a:r>
              <a:rPr lang="en-US" sz="900" dirty="0">
                <a:solidFill>
                  <a:schemeClr val="tx1"/>
                </a:solidFill>
              </a:rPr>
              <a:t>Practitioners</a:t>
            </a:r>
          </a:p>
          <a:p>
            <a:pPr marL="628650" lvl="1" indent="-171450" fontAlgn="auto">
              <a:spcBef>
                <a:spcPts val="0"/>
              </a:spcBef>
              <a:spcAft>
                <a:spcPts val="0"/>
              </a:spcAft>
              <a:buFont typeface="Arial" pitchFamily="34" charset="0"/>
              <a:buChar char="•"/>
              <a:defRPr/>
            </a:pPr>
            <a:r>
              <a:rPr lang="en-US" sz="900" dirty="0">
                <a:solidFill>
                  <a:schemeClr val="tx1"/>
                </a:solidFill>
              </a:rPr>
              <a:t>Families</a:t>
            </a:r>
          </a:p>
          <a:p>
            <a:pPr marL="628650" lvl="1" indent="-171450" fontAlgn="auto">
              <a:spcBef>
                <a:spcPts val="0"/>
              </a:spcBef>
              <a:spcAft>
                <a:spcPts val="0"/>
              </a:spcAft>
              <a:buFont typeface="Arial" pitchFamily="34" charset="0"/>
              <a:buChar char="•"/>
              <a:defRPr/>
            </a:pPr>
            <a:r>
              <a:rPr lang="en-US" sz="900" dirty="0">
                <a:solidFill>
                  <a:schemeClr val="tx1"/>
                </a:solidFill>
              </a:rPr>
              <a:t>Agency</a:t>
            </a:r>
          </a:p>
          <a:p>
            <a:pPr fontAlgn="auto">
              <a:spcBef>
                <a:spcPts val="0"/>
              </a:spcBef>
              <a:spcAft>
                <a:spcPts val="0"/>
              </a:spcAft>
              <a:defRPr/>
            </a:pPr>
            <a:endParaRPr lang="en-US" sz="900" dirty="0">
              <a:solidFill>
                <a:schemeClr val="accent4">
                  <a:lumMod val="95000"/>
                  <a:lumOff val="5000"/>
                </a:schemeClr>
              </a:solidFill>
            </a:endParaRPr>
          </a:p>
          <a:p>
            <a:pPr fontAlgn="auto">
              <a:spcBef>
                <a:spcPts val="0"/>
              </a:spcBef>
              <a:spcAft>
                <a:spcPts val="0"/>
              </a:spcAft>
              <a:defRPr/>
            </a:pPr>
            <a:endParaRPr lang="en-US" sz="900" dirty="0">
              <a:solidFill>
                <a:schemeClr val="accent4">
                  <a:lumMod val="95000"/>
                  <a:lumOff val="5000"/>
                </a:schemeClr>
              </a:solidFill>
            </a:endParaRPr>
          </a:p>
        </p:txBody>
      </p:sp>
      <p:graphicFrame>
        <p:nvGraphicFramePr>
          <p:cNvPr id="16" name="Group 20" descr="The far left column lists six categories: need, fit, resource availability, evidence, readiness for replication, and capacity to implement.  The following three columns are labeled with ratings of high, medium, and low.  Above these three columns is a note of a 5 point rating scale where high is equal to 5, medium is equal to 3, and low is equal to 1 and that midpoints can be used and scored as 2 or 4.  " title="Example of a table used to rate Evidence-Based Practices"/>
          <p:cNvGraphicFramePr>
            <a:graphicFrameLocks/>
          </p:cNvGraphicFramePr>
          <p:nvPr>
            <p:extLst>
              <p:ext uri="{D42A27DB-BD31-4B8C-83A1-F6EECF244321}">
                <p14:modId xmlns:p14="http://schemas.microsoft.com/office/powerpoint/2010/main" val="3205129179"/>
              </p:ext>
            </p:extLst>
          </p:nvPr>
        </p:nvGraphicFramePr>
        <p:xfrm>
          <a:off x="310864" y="4621522"/>
          <a:ext cx="4038600" cy="2175058"/>
        </p:xfrm>
        <a:graphic>
          <a:graphicData uri="http://schemas.openxmlformats.org/drawingml/2006/table">
            <a:tbl>
              <a:tblPr firstRow="1"/>
              <a:tblGrid>
                <a:gridCol w="1693207"/>
                <a:gridCol w="698139"/>
                <a:gridCol w="851906"/>
                <a:gridCol w="795348"/>
              </a:tblGrid>
              <a:tr h="45434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EBP: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defRPr/>
                      </a:pPr>
                      <a:r>
                        <a:rPr lang="en-US" sz="800" dirty="0" smtClean="0">
                          <a:latin typeface="Arial" charset="0"/>
                        </a:rPr>
                        <a:t>5 Point Rating Scale: </a:t>
                      </a:r>
                    </a:p>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defRPr/>
                      </a:pPr>
                      <a:r>
                        <a:rPr lang="en-US" sz="800" dirty="0" smtClean="0">
                          <a:latin typeface="Arial" charset="0"/>
                        </a:rPr>
                        <a:t>High = 5; Medium = 3; Low = 1.  </a:t>
                      </a:r>
                    </a:p>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defRPr/>
                      </a:pPr>
                      <a:r>
                        <a:rPr lang="en-US" sz="800" i="1" dirty="0" smtClean="0">
                          <a:latin typeface="Arial" charset="0"/>
                        </a:rPr>
                        <a:t>Midpoints can be used and scored as a 2 or 4.</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202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600" b="0" i="0" u="none" strike="noStrike" cap="none" normalizeH="0" baseline="0" dirty="0" smtClean="0">
                        <a:ln>
                          <a:noFill/>
                        </a:ln>
                        <a:solidFill>
                          <a:schemeClr val="tx1"/>
                        </a:solidFill>
                        <a:effectLst/>
                        <a:latin typeface="Verdana" pitchFamily="34"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High   </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Medium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Low</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01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Need</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02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Fit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02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Resources Availability</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02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Evidence</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02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Readiness for Replication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028">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Capacity to Implement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83">
                <a:tc gridSpan="3">
                  <a:txBody>
                    <a:bodyPr/>
                    <a:lstStyle/>
                    <a:p>
                      <a:pPr marL="0" marR="0" lvl="0" indent="0" algn="r"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Verdana" pitchFamily="34" charset="0"/>
                        </a:rPr>
                        <a:t>Total Score:</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75000"/>
                        <a:buFont typeface="Wingdings" pitchFamily="2" charset="2"/>
                        <a:buNone/>
                        <a:tabLst/>
                      </a:pPr>
                      <a:endParaRPr kumimoji="0" lang="en-US" sz="800" b="0" i="0" u="none" strike="noStrike" cap="none" normalizeH="0" baseline="0" dirty="0" smtClean="0">
                        <a:ln>
                          <a:noFill/>
                        </a:ln>
                        <a:solidFill>
                          <a:schemeClr val="tx1"/>
                        </a:solidFill>
                        <a:effectLst/>
                        <a:latin typeface="Verdana" pitchFamily="34"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Footer Placeholder 21"/>
          <p:cNvSpPr>
            <a:spLocks noGrp="1"/>
          </p:cNvSpPr>
          <p:nvPr>
            <p:ph type="ftr" sz="quarter" idx="11"/>
          </p:nvPr>
        </p:nvSpPr>
        <p:spPr>
          <a:xfrm>
            <a:off x="5881382" y="6274463"/>
            <a:ext cx="3086100" cy="365125"/>
          </a:xfrm>
        </p:spPr>
        <p:txBody>
          <a:bodyPr/>
          <a:lstStyle/>
          <a:p>
            <a:pPr algn="r">
              <a:lnSpc>
                <a:spcPct val="80000"/>
              </a:lnSpc>
              <a:defRPr/>
            </a:pPr>
            <a:r>
              <a:rPr lang="en-US" sz="1100" dirty="0"/>
              <a:t> </a:t>
            </a:r>
            <a:r>
              <a:rPr lang="en-US" sz="1100" dirty="0" smtClean="0"/>
              <a:t>© </a:t>
            </a:r>
            <a:r>
              <a:rPr lang="en-US" sz="1100" dirty="0"/>
              <a:t>National Implementation Research Network 2009 </a:t>
            </a:r>
            <a:endParaRPr lang="en-US" sz="1100" dirty="0" smtClean="0"/>
          </a:p>
          <a:p>
            <a:pPr algn="r">
              <a:lnSpc>
                <a:spcPct val="80000"/>
              </a:lnSpc>
              <a:defRPr/>
            </a:pPr>
            <a:r>
              <a:rPr lang="en-US" sz="1100" dirty="0" smtClean="0"/>
              <a:t>Adapted </a:t>
            </a:r>
            <a:r>
              <a:rPr lang="en-US" sz="1100" dirty="0"/>
              <a:t>from work by Laurel J. Kiser, Michelle Zabel, </a:t>
            </a:r>
          </a:p>
          <a:p>
            <a:pPr algn="r">
              <a:lnSpc>
                <a:spcPct val="80000"/>
              </a:lnSpc>
              <a:defRPr/>
            </a:pPr>
            <a:r>
              <a:rPr lang="en-US" sz="1100" dirty="0"/>
              <a:t>Albert A. </a:t>
            </a:r>
            <a:r>
              <a:rPr lang="en-US" sz="1100" dirty="0" err="1"/>
              <a:t>Zachik</a:t>
            </a:r>
            <a:r>
              <a:rPr lang="en-US" sz="1100" dirty="0"/>
              <a:t>, and Joan Smith at the University of </a:t>
            </a:r>
            <a:r>
              <a:rPr lang="en-US" sz="1100" dirty="0" smtClean="0"/>
              <a:t>Maryland</a:t>
            </a:r>
            <a:endParaRPr lang="en-US" sz="1100" dirty="0"/>
          </a:p>
        </p:txBody>
      </p:sp>
    </p:spTree>
    <p:extLst>
      <p:ext uri="{BB962C8B-B14F-4D97-AF65-F5344CB8AC3E}">
        <p14:creationId xmlns:p14="http://schemas.microsoft.com/office/powerpoint/2010/main" val="16089101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b="1" dirty="0" smtClean="0"/>
              <a:t>Organizational &amp; Program Factors</a:t>
            </a:r>
            <a:endParaRPr lang="en-US" b="1" dirty="0"/>
          </a:p>
        </p:txBody>
      </p:sp>
      <p:sp>
        <p:nvSpPr>
          <p:cNvPr id="3" name="Content Placeholder 2"/>
          <p:cNvSpPr txBox="1">
            <a:spLocks/>
          </p:cNvSpPr>
          <p:nvPr/>
        </p:nvSpPr>
        <p:spPr>
          <a:xfrm>
            <a:off x="152400" y="1371600"/>
            <a:ext cx="87630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400" dirty="0" smtClean="0">
                <a:solidFill>
                  <a:srgbClr val="0000FF"/>
                </a:solidFill>
              </a:rPr>
              <a:t>Commitment to Adopting EBPs</a:t>
            </a:r>
            <a:endParaRPr lang="en-US" sz="4400" dirty="0"/>
          </a:p>
          <a:p>
            <a:r>
              <a:rPr lang="en-US" sz="4400" dirty="0" smtClean="0">
                <a:solidFill>
                  <a:srgbClr val="0000FF"/>
                </a:solidFill>
              </a:rPr>
              <a:t>Readiness</a:t>
            </a:r>
          </a:p>
          <a:p>
            <a:r>
              <a:rPr lang="en-US" sz="4400" dirty="0" smtClean="0">
                <a:solidFill>
                  <a:srgbClr val="0000FF"/>
                </a:solidFill>
              </a:rPr>
              <a:t>Flexibility</a:t>
            </a:r>
          </a:p>
          <a:p>
            <a:r>
              <a:rPr lang="en-US" sz="4400" dirty="0" smtClean="0">
                <a:solidFill>
                  <a:srgbClr val="0000FF"/>
                </a:solidFill>
              </a:rPr>
              <a:t>Communication</a:t>
            </a:r>
          </a:p>
          <a:p>
            <a:r>
              <a:rPr lang="en-US" sz="4400" dirty="0" smtClean="0">
                <a:solidFill>
                  <a:srgbClr val="0000FF"/>
                </a:solidFill>
              </a:rPr>
              <a:t>Time</a:t>
            </a:r>
          </a:p>
          <a:p>
            <a:endParaRPr lang="en-US" dirty="0"/>
          </a:p>
        </p:txBody>
      </p:sp>
    </p:spTree>
    <p:extLst>
      <p:ext uri="{BB962C8B-B14F-4D97-AF65-F5344CB8AC3E}">
        <p14:creationId xmlns:p14="http://schemas.microsoft.com/office/powerpoint/2010/main" val="1660721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lide show a logo for New York State Promise.  Below this is the title of the presentation Utilizing Continuous Quality Improvement for Promoting Adoption and Update of Knowledge NYS Promise Approach.  Below this is the presenter's contact information as follows: Arun Karpur, MD, MPH, Research Director, NYS Promise, Employment and Disability Institute, Cornell University" title="Presentation Introductory Slide"/>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0" y="198453"/>
            <a:ext cx="9144000" cy="6418052"/>
          </a:xfrm>
          <a:prstGeom prst="rect">
            <a:avLst/>
          </a:prstGeom>
        </p:spPr>
      </p:pic>
      <p:sp>
        <p:nvSpPr>
          <p:cNvPr id="3" name="Title 2"/>
          <p:cNvSpPr>
            <a:spLocks noGrp="1"/>
          </p:cNvSpPr>
          <p:nvPr>
            <p:ph type="title"/>
          </p:nvPr>
        </p:nvSpPr>
        <p:spPr>
          <a:xfrm>
            <a:off x="2957513" y="3250316"/>
            <a:ext cx="5472112" cy="1628977"/>
          </a:xfrm>
        </p:spPr>
        <p:txBody>
          <a:bodyPr>
            <a:noAutofit/>
          </a:bodyPr>
          <a:lstStyle/>
          <a:p>
            <a:pPr algn="ctr"/>
            <a:r>
              <a:rPr lang="en-US" sz="2400" b="1" dirty="0">
                <a:solidFill>
                  <a:schemeClr val="bg1"/>
                </a:solidFill>
                <a:latin typeface="Arial" pitchFamily="34" charset="0"/>
                <a:ea typeface="Arial" charset="0"/>
                <a:cs typeface="Arial" pitchFamily="34" charset="0"/>
              </a:rPr>
              <a:t>Utilizing Continuous Quality Improvement for Promoting Adoption and Uptake of Knowledge</a:t>
            </a:r>
            <a:br>
              <a:rPr lang="en-US" sz="2400" b="1" dirty="0">
                <a:solidFill>
                  <a:schemeClr val="bg1"/>
                </a:solidFill>
                <a:latin typeface="Arial" pitchFamily="34" charset="0"/>
                <a:ea typeface="Arial" charset="0"/>
                <a:cs typeface="Arial" pitchFamily="34" charset="0"/>
              </a:rPr>
            </a:br>
            <a:r>
              <a:rPr lang="en-US" sz="2400" b="1" dirty="0">
                <a:solidFill>
                  <a:schemeClr val="bg1"/>
                </a:solidFill>
                <a:latin typeface="Arial" pitchFamily="34" charset="0"/>
                <a:cs typeface="Arial" pitchFamily="34" charset="0"/>
              </a:rPr>
              <a:t>NYS PROMISE Approach</a:t>
            </a:r>
            <a:endParaRPr lang="en-US" sz="2400" dirty="0"/>
          </a:p>
        </p:txBody>
      </p:sp>
      <p:sp>
        <p:nvSpPr>
          <p:cNvPr id="2" name="TextBox 1"/>
          <p:cNvSpPr txBox="1"/>
          <p:nvPr/>
        </p:nvSpPr>
        <p:spPr>
          <a:xfrm>
            <a:off x="384630" y="5036456"/>
            <a:ext cx="4107542" cy="1477328"/>
          </a:xfrm>
          <a:prstGeom prst="rect">
            <a:avLst/>
          </a:prstGeom>
          <a:noFill/>
        </p:spPr>
        <p:txBody>
          <a:bodyPr wrap="square" rtlCol="0">
            <a:spAutoFit/>
          </a:bodyPr>
          <a:lstStyle/>
          <a:p>
            <a:r>
              <a:rPr lang="en-US" dirty="0" smtClean="0"/>
              <a:t>Arun Karpur, MD, MPH</a:t>
            </a:r>
          </a:p>
          <a:p>
            <a:r>
              <a:rPr lang="en-US" dirty="0" smtClean="0"/>
              <a:t>Research Director</a:t>
            </a:r>
          </a:p>
          <a:p>
            <a:r>
              <a:rPr lang="en-US" dirty="0" smtClean="0"/>
              <a:t>NYS PROMISE</a:t>
            </a:r>
          </a:p>
          <a:p>
            <a:r>
              <a:rPr lang="en-US" dirty="0" smtClean="0"/>
              <a:t>Employment and Disability Institute, Cornell University</a:t>
            </a:r>
            <a:endParaRPr lang="en-US" dirty="0"/>
          </a:p>
        </p:txBody>
      </p:sp>
    </p:spTree>
    <p:extLst>
      <p:ext uri="{BB962C8B-B14F-4D97-AF65-F5344CB8AC3E}">
        <p14:creationId xmlns:p14="http://schemas.microsoft.com/office/powerpoint/2010/main" val="3636667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24750" cy="740343"/>
          </a:xfrm>
        </p:spPr>
        <p:txBody>
          <a:bodyPr/>
          <a:lstStyle/>
          <a:p>
            <a:r>
              <a:rPr lang="en-US" dirty="0" smtClean="0"/>
              <a:t>NYS Promise</a:t>
            </a:r>
            <a:endParaRPr lang="en-US" dirty="0"/>
          </a:p>
        </p:txBody>
      </p:sp>
      <p:sp>
        <p:nvSpPr>
          <p:cNvPr id="6" name="Content Placeholder 2"/>
          <p:cNvSpPr txBox="1">
            <a:spLocks/>
          </p:cNvSpPr>
          <p:nvPr/>
        </p:nvSpPr>
        <p:spPr>
          <a:xfrm>
            <a:off x="990600" y="1056564"/>
            <a:ext cx="7162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latin typeface="Arial" panose="020B0604020202020204" pitchFamily="34" charset="0"/>
                <a:cs typeface="Arial" panose="020B0604020202020204" pitchFamily="34" charset="0"/>
              </a:rPr>
              <a:t>NYS PROMISE will utilize an </a:t>
            </a:r>
            <a:r>
              <a:rPr lang="en-US" sz="2800" b="1" dirty="0" smtClean="0">
                <a:latin typeface="Arial" panose="020B0604020202020204" pitchFamily="34" charset="0"/>
                <a:cs typeface="Arial" panose="020B0604020202020204" pitchFamily="34" charset="0"/>
              </a:rPr>
              <a:t>indigenous model </a:t>
            </a:r>
            <a:r>
              <a:rPr lang="en-US" sz="2800" dirty="0" smtClean="0">
                <a:latin typeface="Arial" panose="020B0604020202020204" pitchFamily="34" charset="0"/>
                <a:cs typeface="Arial" panose="020B0604020202020204" pitchFamily="34" charset="0"/>
              </a:rPr>
              <a:t>that </a:t>
            </a:r>
            <a:r>
              <a:rPr lang="en-US" sz="2800" b="1" dirty="0" smtClean="0">
                <a:latin typeface="Arial" panose="020B0604020202020204" pitchFamily="34" charset="0"/>
                <a:cs typeface="Arial" panose="020B0604020202020204" pitchFamily="34" charset="0"/>
              </a:rPr>
              <a:t>naturally equips </a:t>
            </a:r>
            <a:r>
              <a:rPr lang="en-US" sz="2800" dirty="0" smtClean="0">
                <a:latin typeface="Arial" panose="020B0604020202020204" pitchFamily="34" charset="0"/>
                <a:cs typeface="Arial" panose="020B0604020202020204" pitchFamily="34" charset="0"/>
              </a:rPr>
              <a:t>and engages schools, local disability service providers, independent living centers, one stop centers, literacy zones,  regional parent training centers, work incentive planners, regional transition specialists, and other community transition stakeholders to </a:t>
            </a:r>
            <a:r>
              <a:rPr lang="en-US" sz="2800" b="1" dirty="0" smtClean="0">
                <a:latin typeface="Arial" panose="020B0604020202020204" pitchFamily="34" charset="0"/>
                <a:cs typeface="Arial" panose="020B0604020202020204" pitchFamily="34" charset="0"/>
              </a:rPr>
              <a:t>achieve higher </a:t>
            </a:r>
            <a:r>
              <a:rPr lang="en-US" sz="2800" dirty="0" smtClean="0">
                <a:latin typeface="Arial" panose="020B0604020202020204" pitchFamily="34" charset="0"/>
                <a:cs typeface="Arial" panose="020B0604020202020204" pitchFamily="34" charset="0"/>
              </a:rPr>
              <a:t>postsecondary employment, education and economic </a:t>
            </a:r>
            <a:r>
              <a:rPr lang="en-US" sz="2800" b="1" dirty="0" smtClean="0">
                <a:latin typeface="Arial" panose="020B0604020202020204" pitchFamily="34" charset="0"/>
                <a:cs typeface="Arial" panose="020B0604020202020204" pitchFamily="34" charset="0"/>
              </a:rPr>
              <a:t>outcomes </a:t>
            </a:r>
            <a:r>
              <a:rPr lang="en-US" sz="2800" dirty="0" smtClean="0">
                <a:latin typeface="Arial" panose="020B0604020202020204" pitchFamily="34" charset="0"/>
                <a:cs typeface="Arial" panose="020B0604020202020204" pitchFamily="34" charset="0"/>
              </a:rPr>
              <a:t>for SSI youth by...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606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819150" y="76200"/>
            <a:ext cx="7543800" cy="609600"/>
          </a:xfrm>
        </p:spPr>
        <p:txBody>
          <a:bodyPr>
            <a:normAutofit fontScale="90000"/>
          </a:bodyPr>
          <a:lstStyle/>
          <a:p>
            <a:pPr algn="ctr"/>
            <a:r>
              <a:rPr lang="en-US" altLang="ja-JP" dirty="0" smtClean="0">
                <a:solidFill>
                  <a:srgbClr val="7030A0"/>
                </a:solidFill>
              </a:rPr>
              <a:t>NYS PROMISE Intervention</a:t>
            </a:r>
            <a:endParaRPr lang="en-US" dirty="0">
              <a:solidFill>
                <a:srgbClr val="7030A0"/>
              </a:solidFill>
            </a:endParaRPr>
          </a:p>
        </p:txBody>
      </p:sp>
      <p:sp>
        <p:nvSpPr>
          <p:cNvPr id="34" name="Rounded Rectangle 33"/>
          <p:cNvSpPr/>
          <p:nvPr/>
        </p:nvSpPr>
        <p:spPr>
          <a:xfrm>
            <a:off x="76200" y="152400"/>
            <a:ext cx="381000" cy="6629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1"/>
                </a:solidFill>
              </a:rPr>
              <a:t>Increased Access to State and National TA on Transition Best Practices</a:t>
            </a:r>
            <a:endParaRPr lang="en-US" sz="1600" dirty="0">
              <a:solidFill>
                <a:schemeClr val="tx1"/>
              </a:solidFill>
            </a:endParaRPr>
          </a:p>
        </p:txBody>
      </p:sp>
      <p:cxnSp>
        <p:nvCxnSpPr>
          <p:cNvPr id="39" name="Straight Arrow Connector 38" descr="Arrow starting from box labeled &quot;Increased Access to State and National TA on Transition Best Practices&quot; and pointing to box labeled &quot;Serives under outcomes-based payment model&quot;" title="Arrow"/>
          <p:cNvCxnSpPr>
            <a:endCxn id="4" idx="1"/>
          </p:cNvCxnSpPr>
          <p:nvPr/>
        </p:nvCxnSpPr>
        <p:spPr>
          <a:xfrm>
            <a:off x="457200" y="1257300"/>
            <a:ext cx="228600" cy="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85800" y="762000"/>
            <a:ext cx="23622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Services </a:t>
            </a:r>
            <a:r>
              <a:rPr lang="en-US" dirty="0">
                <a:solidFill>
                  <a:schemeClr val="tx1"/>
                </a:solidFill>
              </a:rPr>
              <a:t>u</a:t>
            </a:r>
            <a:r>
              <a:rPr lang="en-US" dirty="0" smtClean="0">
                <a:solidFill>
                  <a:schemeClr val="tx1"/>
                </a:solidFill>
              </a:rPr>
              <a:t>nder outcomes-based </a:t>
            </a:r>
            <a:r>
              <a:rPr lang="en-US" dirty="0">
                <a:solidFill>
                  <a:schemeClr val="tx1"/>
                </a:solidFill>
              </a:rPr>
              <a:t>p</a:t>
            </a:r>
            <a:r>
              <a:rPr lang="en-US" dirty="0" smtClean="0">
                <a:solidFill>
                  <a:schemeClr val="tx1"/>
                </a:solidFill>
              </a:rPr>
              <a:t>ayment </a:t>
            </a:r>
            <a:r>
              <a:rPr lang="en-US" dirty="0">
                <a:solidFill>
                  <a:schemeClr val="tx1"/>
                </a:solidFill>
              </a:rPr>
              <a:t>m</a:t>
            </a:r>
            <a:r>
              <a:rPr lang="en-US" dirty="0" smtClean="0">
                <a:solidFill>
                  <a:schemeClr val="tx1"/>
                </a:solidFill>
              </a:rPr>
              <a:t>odel</a:t>
            </a:r>
            <a:endParaRPr lang="en-US" dirty="0">
              <a:solidFill>
                <a:schemeClr val="tx1"/>
              </a:solidFill>
            </a:endParaRPr>
          </a:p>
        </p:txBody>
      </p:sp>
      <p:cxnSp>
        <p:nvCxnSpPr>
          <p:cNvPr id="41" name="Straight Arrow Connector 40" descr="Arrow starting from box labeled &quot;Increased Access to State and National TA on Transition Best Practices&quot; and pointing to box labeled &quot;Improved access to key high quality services leading to intended outcomes&quot;" title="Arrow"/>
          <p:cNvCxnSpPr/>
          <p:nvPr/>
        </p:nvCxnSpPr>
        <p:spPr>
          <a:xfrm>
            <a:off x="457200" y="3105150"/>
            <a:ext cx="228600" cy="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85800" y="2552700"/>
            <a:ext cx="2362200" cy="11049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Improved access to key high quality services  leading to intended outcomes</a:t>
            </a:r>
            <a:endParaRPr lang="en-US" dirty="0">
              <a:solidFill>
                <a:schemeClr val="tx1"/>
              </a:solidFill>
            </a:endParaRPr>
          </a:p>
        </p:txBody>
      </p:sp>
      <p:cxnSp>
        <p:nvCxnSpPr>
          <p:cNvPr id="26" name="Straight Arrow Connector 25" descr="Arrow starting from box labeled &quot;Services under outcomes-based payment model&quot; and pointing to box labeled &quot;Improved access to key high quality services leading to intended outcomes&quot;" title="Arrow"/>
          <p:cNvCxnSpPr>
            <a:stCxn id="4" idx="2"/>
            <a:endCxn id="24" idx="0"/>
          </p:cNvCxnSpPr>
          <p:nvPr/>
        </p:nvCxnSpPr>
        <p:spPr>
          <a:xfrm>
            <a:off x="1866900" y="1752600"/>
            <a:ext cx="0" cy="8001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200400" y="762000"/>
            <a:ext cx="23622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PROMISE-sponsored </a:t>
            </a:r>
            <a:r>
              <a:rPr lang="en-US" dirty="0">
                <a:solidFill>
                  <a:schemeClr val="tx1"/>
                </a:solidFill>
              </a:rPr>
              <a:t>c</a:t>
            </a:r>
            <a:r>
              <a:rPr lang="en-US" dirty="0" smtClean="0">
                <a:solidFill>
                  <a:schemeClr val="tx1"/>
                </a:solidFill>
              </a:rPr>
              <a:t>ase </a:t>
            </a:r>
            <a:r>
              <a:rPr lang="en-US" dirty="0">
                <a:solidFill>
                  <a:schemeClr val="tx1"/>
                </a:solidFill>
              </a:rPr>
              <a:t>m</a:t>
            </a:r>
            <a:r>
              <a:rPr lang="en-US" dirty="0" smtClean="0">
                <a:solidFill>
                  <a:schemeClr val="tx1"/>
                </a:solidFill>
              </a:rPr>
              <a:t>anagement &amp; service </a:t>
            </a:r>
            <a:r>
              <a:rPr lang="en-US" dirty="0">
                <a:solidFill>
                  <a:schemeClr val="tx1"/>
                </a:solidFill>
              </a:rPr>
              <a:t>c</a:t>
            </a:r>
            <a:r>
              <a:rPr lang="en-US" dirty="0" smtClean="0">
                <a:solidFill>
                  <a:schemeClr val="tx1"/>
                </a:solidFill>
              </a:rPr>
              <a:t>oordination</a:t>
            </a:r>
            <a:endParaRPr lang="en-US" dirty="0">
              <a:solidFill>
                <a:schemeClr val="tx1"/>
              </a:solidFill>
            </a:endParaRPr>
          </a:p>
        </p:txBody>
      </p:sp>
      <p:cxnSp>
        <p:nvCxnSpPr>
          <p:cNvPr id="13" name="Straight Arrow Connector 12" descr="Arrow starting from box labeled &quot;Promise-sponsored case management and service coordination&quot; and pointing to box labeled &quot;Improved collaboration between LEAs and local service providers&quot;" title="Arrow"/>
          <p:cNvCxnSpPr>
            <a:stCxn id="5" idx="2"/>
            <a:endCxn id="11" idx="0"/>
          </p:cNvCxnSpPr>
          <p:nvPr/>
        </p:nvCxnSpPr>
        <p:spPr>
          <a:xfrm>
            <a:off x="4381500" y="1752600"/>
            <a:ext cx="0" cy="8001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200400" y="2552700"/>
            <a:ext cx="2362200" cy="11049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Improved collaboration between LEAs and local service providers </a:t>
            </a:r>
            <a:endParaRPr lang="en-US" dirty="0">
              <a:solidFill>
                <a:schemeClr val="tx1"/>
              </a:solidFill>
            </a:endParaRPr>
          </a:p>
        </p:txBody>
      </p:sp>
      <p:sp>
        <p:nvSpPr>
          <p:cNvPr id="35" name="Rounded Rectangle 34"/>
          <p:cNvSpPr/>
          <p:nvPr/>
        </p:nvSpPr>
        <p:spPr>
          <a:xfrm>
            <a:off x="8686800" y="152400"/>
            <a:ext cx="304800" cy="6629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solidFill>
                  <a:schemeClr val="tx1"/>
                </a:solidFill>
              </a:rPr>
              <a:t>CQI Feedback Loops : Project MIS , Fidelity Assessment, and TA</a:t>
            </a:r>
            <a:endParaRPr lang="en-US" sz="1600" dirty="0">
              <a:solidFill>
                <a:schemeClr val="tx1"/>
              </a:solidFill>
            </a:endParaRPr>
          </a:p>
        </p:txBody>
      </p:sp>
      <p:cxnSp>
        <p:nvCxnSpPr>
          <p:cNvPr id="61" name="Straight Arrow Connector 60" descr="Arrow starting from box labeled &quot;CQI Feedback Loops: Project MIS, Fidelity Assessment, and TA&quot; and pointing to box labeled &quot;Promise-sponsored parent training, information, and family coaching&quot;" title="Arrow"/>
          <p:cNvCxnSpPr>
            <a:endCxn id="6" idx="3"/>
          </p:cNvCxnSpPr>
          <p:nvPr/>
        </p:nvCxnSpPr>
        <p:spPr>
          <a:xfrm flipH="1">
            <a:off x="8534400" y="1219200"/>
            <a:ext cx="1524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715000" y="685800"/>
            <a:ext cx="2819400" cy="1066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PROMISE-sponsored </a:t>
            </a:r>
            <a:r>
              <a:rPr lang="en-US" dirty="0">
                <a:solidFill>
                  <a:schemeClr val="tx1"/>
                </a:solidFill>
              </a:rPr>
              <a:t>p</a:t>
            </a:r>
            <a:r>
              <a:rPr lang="en-US" dirty="0" smtClean="0">
                <a:solidFill>
                  <a:schemeClr val="tx1"/>
                </a:solidFill>
              </a:rPr>
              <a:t>arent </a:t>
            </a:r>
            <a:r>
              <a:rPr lang="en-US" dirty="0">
                <a:solidFill>
                  <a:schemeClr val="tx1"/>
                </a:solidFill>
              </a:rPr>
              <a:t>t</a:t>
            </a:r>
            <a:r>
              <a:rPr lang="en-US" dirty="0" smtClean="0">
                <a:solidFill>
                  <a:schemeClr val="tx1"/>
                </a:solidFill>
              </a:rPr>
              <a:t>raining, information &amp; family </a:t>
            </a:r>
            <a:r>
              <a:rPr lang="en-US" dirty="0">
                <a:solidFill>
                  <a:schemeClr val="tx1"/>
                </a:solidFill>
              </a:rPr>
              <a:t>c</a:t>
            </a:r>
            <a:r>
              <a:rPr lang="en-US" dirty="0" smtClean="0">
                <a:solidFill>
                  <a:schemeClr val="tx1"/>
                </a:solidFill>
              </a:rPr>
              <a:t>oaching</a:t>
            </a:r>
            <a:endParaRPr lang="en-US" dirty="0">
              <a:solidFill>
                <a:schemeClr val="tx1"/>
              </a:solidFill>
            </a:endParaRPr>
          </a:p>
        </p:txBody>
      </p:sp>
      <p:cxnSp>
        <p:nvCxnSpPr>
          <p:cNvPr id="67" name="Straight Arrow Connector 66" descr="Arrow pointing from box labeled &quot;CQI Feedback Loops: Project MIS, Fidelity Assessment, and TA&quot; to box labeled &quot;Improved self-determination, expectations, engagement, attitudes toward work and finanical literacy&quot;" title="Arrow"/>
          <p:cNvCxnSpPr>
            <a:endCxn id="27" idx="3"/>
          </p:cNvCxnSpPr>
          <p:nvPr/>
        </p:nvCxnSpPr>
        <p:spPr>
          <a:xfrm flipH="1">
            <a:off x="8496300" y="3019425"/>
            <a:ext cx="190500" cy="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753100" y="2152650"/>
            <a:ext cx="2743200" cy="17335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Improved self-determination, expectations, engagement, attitudes toward work  and financial literacy</a:t>
            </a:r>
            <a:endParaRPr lang="en-US" dirty="0">
              <a:solidFill>
                <a:schemeClr val="tx1"/>
              </a:solidFill>
            </a:endParaRPr>
          </a:p>
        </p:txBody>
      </p:sp>
      <p:cxnSp>
        <p:nvCxnSpPr>
          <p:cNvPr id="29" name="Straight Arrow Connector 28" descr="Arrow starting from box labeled &quot;Promise-sponsored parent training, information, and family coaching&quot; and pointing to box labeled &quot;Improved self-determination, expectations, engagement, attitudes toward work, and financial literacy&quot;" title="Arrow"/>
          <p:cNvCxnSpPr>
            <a:stCxn id="6" idx="2"/>
            <a:endCxn id="27" idx="0"/>
          </p:cNvCxnSpPr>
          <p:nvPr/>
        </p:nvCxnSpPr>
        <p:spPr>
          <a:xfrm>
            <a:off x="7124700" y="1752600"/>
            <a:ext cx="0" cy="40005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descr="Line connecting box labeled &quot;Improved access to key high quality services leading to intended outcomes&quot; with larger line" title="Line"/>
          <p:cNvCxnSpPr>
            <a:stCxn id="24" idx="2"/>
          </p:cNvCxnSpPr>
          <p:nvPr/>
        </p:nvCxnSpPr>
        <p:spPr>
          <a:xfrm>
            <a:off x="1866900" y="3657600"/>
            <a:ext cx="0" cy="45720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descr="Line connecting box labeled &quot;Improved collaboration between LEAs and local service providers&quot; and box labeled &quot;Higher post-secondary employment, education and economic outcomes for youth on SSI" title="Line"/>
          <p:cNvCxnSpPr>
            <a:stCxn id="11" idx="2"/>
            <a:endCxn id="76" idx="0"/>
          </p:cNvCxnSpPr>
          <p:nvPr/>
        </p:nvCxnSpPr>
        <p:spPr>
          <a:xfrm>
            <a:off x="4381500" y="3657600"/>
            <a:ext cx="0" cy="753341"/>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descr="Line connecting box labeled &quot;Improved self-determination, expectations, engagement, attitudes toward work and financial literacy&quot; with larger line" title="Line"/>
          <p:cNvCxnSpPr>
            <a:stCxn id="27" idx="2"/>
          </p:cNvCxnSpPr>
          <p:nvPr/>
        </p:nvCxnSpPr>
        <p:spPr>
          <a:xfrm>
            <a:off x="7124700" y="3886200"/>
            <a:ext cx="3464" cy="30480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descr="Larger line connecting other lines that connect to three upper boxes and one lower box.  The three upper boxes are 1) labeled &quot;Improved access to key high quality services leading to intended outcomes,&quot; 2) labeled &quot;Improved collaboration between LEAs and local service providers,&quot; and 3) labeled &quot;Improved self-determination, expectations, engagement, attitudes toward work and financial literacy.&quot;  The lower box is labeled &quot;Higher post-secondary employment, education and economic outcomes for youth on SSI.&quot; " title="Line"/>
          <p:cNvCxnSpPr/>
          <p:nvPr/>
        </p:nvCxnSpPr>
        <p:spPr>
          <a:xfrm>
            <a:off x="1866900" y="4114800"/>
            <a:ext cx="5261264" cy="7620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2438400" y="4410941"/>
            <a:ext cx="3886200" cy="10113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Higher post-secondary employment, education and economic outcomes for youth on SSI</a:t>
            </a:r>
            <a:endParaRPr lang="en-US" dirty="0">
              <a:solidFill>
                <a:schemeClr val="tx1"/>
              </a:solidFill>
            </a:endParaRPr>
          </a:p>
        </p:txBody>
      </p:sp>
      <p:cxnSp>
        <p:nvCxnSpPr>
          <p:cNvPr id="56" name="Straight Arrow Connector 55" descr="Arrow starting from box labeled &quot;Higher post-secondary employment, education and economic outcomes for youth on SSI&quot; and pointing to box labeled &quot;Improved quality of transition to adulthood programs in LEAs for youth in treatment group&quot;" title="Arrow"/>
          <p:cNvCxnSpPr>
            <a:endCxn id="8" idx="0"/>
          </p:cNvCxnSpPr>
          <p:nvPr/>
        </p:nvCxnSpPr>
        <p:spPr>
          <a:xfrm>
            <a:off x="4381500" y="5472545"/>
            <a:ext cx="0" cy="263236"/>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8" name="Down Arrow 77" descr="Arrow starting from box labeled &quot;Higher post-secondary employment, education and economic outcomes for youth on SSI&quot; and pointing to box labeled &quot;Improved quality of transition to adulthood programs in LEAs for youth in treatment group&quot;" title="Arrow"/>
          <p:cNvSpPr/>
          <p:nvPr/>
        </p:nvSpPr>
        <p:spPr>
          <a:xfrm>
            <a:off x="4171950" y="5427518"/>
            <a:ext cx="419100" cy="30826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628900" y="5735781"/>
            <a:ext cx="3505200" cy="10113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Improved quality of transition to adulthood </a:t>
            </a:r>
            <a:r>
              <a:rPr lang="en-US" dirty="0">
                <a:solidFill>
                  <a:schemeClr val="tx1"/>
                </a:solidFill>
              </a:rPr>
              <a:t>p</a:t>
            </a:r>
            <a:r>
              <a:rPr lang="en-US" dirty="0" smtClean="0">
                <a:solidFill>
                  <a:schemeClr val="tx1"/>
                </a:solidFill>
              </a:rPr>
              <a:t>rograms in LEAs for youth in treatment group</a:t>
            </a:r>
            <a:endParaRPr lang="en-US" dirty="0">
              <a:solidFill>
                <a:schemeClr val="tx1"/>
              </a:solidFill>
            </a:endParaRPr>
          </a:p>
        </p:txBody>
      </p:sp>
      <p:cxnSp>
        <p:nvCxnSpPr>
          <p:cNvPr id="43" name="Straight Arrow Connector 42" descr="Arrow starting from box labeled &quot;Increased Access to State and National TA on Transition Best Practices&quot; and pointing to box &quot;Improved quality of transition to adulthood programs in LEAs for youth in treatment group&quot;" title="Arrow"/>
          <p:cNvCxnSpPr>
            <a:endCxn id="8" idx="1"/>
          </p:cNvCxnSpPr>
          <p:nvPr/>
        </p:nvCxnSpPr>
        <p:spPr>
          <a:xfrm>
            <a:off x="457200" y="6241472"/>
            <a:ext cx="2171700" cy="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descr="Arrow starting from box labeled &quot;CQI Feedback Loops: Project MIS, Fidelity Assessment, and TA&quot; and pointing to box labeled &quot;Improved quality of transition to adulthood programs in LEAs for youth in treatment group&quot;" title="Arrow"/>
          <p:cNvCxnSpPr>
            <a:endCxn id="8" idx="3"/>
          </p:cNvCxnSpPr>
          <p:nvPr/>
        </p:nvCxnSpPr>
        <p:spPr>
          <a:xfrm flipH="1">
            <a:off x="6134100" y="6241472"/>
            <a:ext cx="2552700" cy="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64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143000"/>
          </a:xfrm>
        </p:spPr>
        <p:txBody>
          <a:bodyPr>
            <a:normAutofit fontScale="90000"/>
          </a:bodyPr>
          <a:lstStyle/>
          <a:p>
            <a:pPr algn="ctr"/>
            <a:r>
              <a:rPr lang="en-US" dirty="0" smtClean="0">
                <a:solidFill>
                  <a:schemeClr val="tx1"/>
                </a:solidFill>
              </a:rPr>
              <a:t>Continuous Quality Improvement</a:t>
            </a:r>
            <a:endParaRPr lang="en-US" dirty="0">
              <a:solidFill>
                <a:schemeClr val="tx1"/>
              </a:solidFill>
            </a:endParaRPr>
          </a:p>
        </p:txBody>
      </p:sp>
      <p:pic>
        <p:nvPicPr>
          <p:cNvPr id="9" name="Picture 8" descr="A green arrow labeled &quot;Quality Planning&quot; points toward a grey arros labeled &quot;Quality Control&quot; which points to a purple arrow labeled &quot;Quality Improvement&quot; which points back to the green arrow labeled &quot;Quality Planning.&quot;" title="Image showing cycle of continuous quality improvement"/>
          <p:cNvPicPr>
            <a:picLocks noChangeAspect="1"/>
          </p:cNvPicPr>
          <p:nvPr/>
        </p:nvPicPr>
        <p:blipFill>
          <a:blip r:embed="rId2"/>
          <a:stretch>
            <a:fillRect/>
          </a:stretch>
        </p:blipFill>
        <p:spPr>
          <a:xfrm>
            <a:off x="1676400" y="838200"/>
            <a:ext cx="5867400" cy="5857477"/>
          </a:xfrm>
          <a:prstGeom prst="rect">
            <a:avLst/>
          </a:prstGeom>
        </p:spPr>
      </p:pic>
    </p:spTree>
    <p:extLst>
      <p:ext uri="{BB962C8B-B14F-4D97-AF65-F5344CB8AC3E}">
        <p14:creationId xmlns:p14="http://schemas.microsoft.com/office/powerpoint/2010/main" val="23466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Quality Planning Tools &amp; Processes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Outreach and Recruitment Guide</a:t>
            </a:r>
          </a:p>
          <a:p>
            <a:r>
              <a:rPr lang="en-US" dirty="0" smtClean="0"/>
              <a:t>PROMISE Recruitment Tracking System</a:t>
            </a:r>
          </a:p>
          <a:p>
            <a:r>
              <a:rPr lang="en-US" dirty="0" smtClean="0"/>
              <a:t>Intervention Guide for Practitioners and Evaluators</a:t>
            </a:r>
          </a:p>
          <a:p>
            <a:r>
              <a:rPr lang="en-US" dirty="0" smtClean="0"/>
              <a:t>Training for using project MIS</a:t>
            </a:r>
          </a:p>
          <a:p>
            <a:r>
              <a:rPr lang="en-US" dirty="0" smtClean="0"/>
              <a:t>Training for outcomes-based payment </a:t>
            </a:r>
          </a:p>
          <a:p>
            <a:r>
              <a:rPr lang="en-US" dirty="0" smtClean="0"/>
              <a:t>Organizational capacity assessment for implementation</a:t>
            </a:r>
          </a:p>
          <a:p>
            <a:r>
              <a:rPr lang="en-US" dirty="0" smtClean="0"/>
              <a:t>Brokering relationships between project partners</a:t>
            </a:r>
          </a:p>
          <a:p>
            <a:r>
              <a:rPr lang="en-US" dirty="0" smtClean="0"/>
              <a:t>Formation of regional teams of stakeholders</a:t>
            </a:r>
          </a:p>
          <a:p>
            <a:r>
              <a:rPr lang="en-US" dirty="0" smtClean="0"/>
              <a:t>NYS PROMISE State Steering Committee and Coordinating Council </a:t>
            </a:r>
          </a:p>
        </p:txBody>
      </p:sp>
    </p:spTree>
    <p:extLst>
      <p:ext uri="{BB962C8B-B14F-4D97-AF65-F5344CB8AC3E}">
        <p14:creationId xmlns:p14="http://schemas.microsoft.com/office/powerpoint/2010/main" val="10715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Presenters</a:t>
            </a:r>
          </a:p>
          <a:p>
            <a:r>
              <a:rPr lang="en-US" dirty="0" smtClean="0"/>
              <a:t>Dr. Vivian Tseng, Vice President, William T. Grant Foundation, New York, NY</a:t>
            </a:r>
          </a:p>
          <a:p>
            <a:r>
              <a:rPr lang="en-US" dirty="0" smtClean="0"/>
              <a:t>Dr. David Test, Professor, Department </a:t>
            </a:r>
            <a:r>
              <a:rPr lang="en-US" dirty="0"/>
              <a:t>of Special Education and Child </a:t>
            </a:r>
            <a:r>
              <a:rPr lang="en-US" dirty="0" smtClean="0"/>
              <a:t>Development, Co-Director, National </a:t>
            </a:r>
            <a:r>
              <a:rPr lang="en-US" dirty="0"/>
              <a:t>Secondary Transition Technical Assistance </a:t>
            </a:r>
            <a:r>
              <a:rPr lang="en-US" dirty="0" smtClean="0"/>
              <a:t>Center, UNC Charlotte, NC</a:t>
            </a:r>
          </a:p>
          <a:p>
            <a:r>
              <a:rPr lang="en-US" dirty="0" smtClean="0"/>
              <a:t>Dr. Arun Karpur, Research Director, New York State PROMISE, Research Faculty, Cornell University, New York, NY</a:t>
            </a:r>
          </a:p>
          <a:p>
            <a:pPr marL="0" indent="0">
              <a:buNone/>
            </a:pPr>
            <a:r>
              <a:rPr lang="en-US" dirty="0" smtClean="0"/>
              <a:t>Moderator: </a:t>
            </a:r>
          </a:p>
          <a:p>
            <a:r>
              <a:rPr lang="en-US" dirty="0" smtClean="0"/>
              <a:t>Dr. David Guardino, Research to Practice Division, U.S. Department of Education, </a:t>
            </a:r>
            <a:r>
              <a:rPr lang="en-US" dirty="0"/>
              <a:t>Office of  Special Education </a:t>
            </a:r>
            <a:r>
              <a:rPr lang="en-US" dirty="0" smtClean="0"/>
              <a:t>Programs</a:t>
            </a:r>
          </a:p>
          <a:p>
            <a:endParaRPr lang="en-US" dirty="0"/>
          </a:p>
        </p:txBody>
      </p:sp>
    </p:spTree>
    <p:extLst>
      <p:ext uri="{BB962C8B-B14F-4D97-AF65-F5344CB8AC3E}">
        <p14:creationId xmlns:p14="http://schemas.microsoft.com/office/powerpoint/2010/main" val="3444705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Quality Control Tools &amp; Processes</a:t>
            </a:r>
            <a:endParaRPr lang="en-US" dirty="0">
              <a:solidFill>
                <a:schemeClr val="tx1"/>
              </a:solidFill>
            </a:endParaRPr>
          </a:p>
        </p:txBody>
      </p:sp>
      <p:sp>
        <p:nvSpPr>
          <p:cNvPr id="3" name="Content Placeholder 2"/>
          <p:cNvSpPr>
            <a:spLocks noGrp="1"/>
          </p:cNvSpPr>
          <p:nvPr>
            <p:ph idx="1"/>
          </p:nvPr>
        </p:nvSpPr>
        <p:spPr>
          <a:xfrm>
            <a:off x="838200" y="1600200"/>
            <a:ext cx="7772400" cy="3916363"/>
          </a:xfrm>
        </p:spPr>
        <p:txBody>
          <a:bodyPr>
            <a:noAutofit/>
          </a:bodyPr>
          <a:lstStyle/>
          <a:p>
            <a:r>
              <a:rPr lang="en-US" sz="2800" dirty="0" smtClean="0"/>
              <a:t>Project MIS tool [NYESS]– tracking program participation and services received </a:t>
            </a:r>
          </a:p>
          <a:p>
            <a:r>
              <a:rPr lang="en-US" sz="2800" dirty="0" smtClean="0"/>
              <a:t>Online training and technical assistance tracking (OTAT) system</a:t>
            </a:r>
          </a:p>
          <a:p>
            <a:r>
              <a:rPr lang="en-US" sz="2800" dirty="0" smtClean="0"/>
              <a:t>Program fidelity assessment – qualitative and quantitative indicators</a:t>
            </a:r>
          </a:p>
          <a:p>
            <a:r>
              <a:rPr lang="en-US" sz="2800" dirty="0" smtClean="0"/>
              <a:t>Youth and Parent Voices – survey and qualitative study</a:t>
            </a:r>
          </a:p>
          <a:p>
            <a:r>
              <a:rPr lang="en-US" sz="2800" dirty="0" smtClean="0"/>
              <a:t>Stakeholder Voices – collaboration survey, bi-annual learning communities, and steering committee meetings</a:t>
            </a:r>
            <a:endParaRPr lang="en-US" sz="2800" dirty="0"/>
          </a:p>
        </p:txBody>
      </p:sp>
    </p:spTree>
    <p:extLst>
      <p:ext uri="{BB962C8B-B14F-4D97-AF65-F5344CB8AC3E}">
        <p14:creationId xmlns:p14="http://schemas.microsoft.com/office/powerpoint/2010/main" val="3664390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Quality Improvement Tools and Processes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Quarterly automated NYESS reports for RDS, Providers and Parent Centers</a:t>
            </a:r>
          </a:p>
          <a:p>
            <a:r>
              <a:rPr lang="en-US" dirty="0"/>
              <a:t>TA translating data into action plans at local, regional and </a:t>
            </a:r>
            <a:r>
              <a:rPr lang="en-US" dirty="0" smtClean="0"/>
              <a:t>state-level</a:t>
            </a:r>
          </a:p>
          <a:p>
            <a:r>
              <a:rPr lang="en-US" dirty="0" smtClean="0"/>
              <a:t>Bi-annual comprehensive project reports at Learning Community identifying (a) what was done well, (b)what worked and (c) what needs to be done</a:t>
            </a:r>
          </a:p>
          <a:p>
            <a:r>
              <a:rPr lang="en-US" dirty="0" smtClean="0"/>
              <a:t>Sharing data with steering committee at state-level</a:t>
            </a:r>
          </a:p>
          <a:p>
            <a:r>
              <a:rPr lang="en-US" dirty="0" smtClean="0"/>
              <a:t>Engaging stakeholders in concept mapping activity to synthesize information</a:t>
            </a:r>
          </a:p>
          <a:p>
            <a:r>
              <a:rPr lang="en-US" dirty="0" smtClean="0"/>
              <a:t>Annual progress report</a:t>
            </a:r>
          </a:p>
        </p:txBody>
      </p:sp>
    </p:spTree>
    <p:extLst>
      <p:ext uri="{BB962C8B-B14F-4D97-AF65-F5344CB8AC3E}">
        <p14:creationId xmlns:p14="http://schemas.microsoft.com/office/powerpoint/2010/main" val="793178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National and State </a:t>
            </a:r>
            <a:r>
              <a:rPr lang="en-US" dirty="0" smtClean="0"/>
              <a:t>TA</a:t>
            </a:r>
            <a:endParaRPr lang="en-US" dirty="0"/>
          </a:p>
        </p:txBody>
      </p:sp>
      <p:sp>
        <p:nvSpPr>
          <p:cNvPr id="8" name="Content Placeholder 2"/>
          <p:cNvSpPr txBox="1">
            <a:spLocks/>
          </p:cNvSpPr>
          <p:nvPr/>
        </p:nvSpPr>
        <p:spPr>
          <a:xfrm>
            <a:off x="990600" y="1981200"/>
            <a:ext cx="75438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Access to national and state TA on transition through partnerships with NYS PDSC, NSTTAC training events, and other research and TA entities</a:t>
            </a:r>
          </a:p>
          <a:p>
            <a:r>
              <a:rPr lang="en-US" sz="2400" dirty="0" smtClean="0"/>
              <a:t>Annual DCDT conference attendance</a:t>
            </a:r>
          </a:p>
          <a:p>
            <a:r>
              <a:rPr lang="en-US" sz="2400" dirty="0" smtClean="0"/>
              <a:t>Webinars on lessons learned from NYS PROMISE implementation</a:t>
            </a:r>
          </a:p>
          <a:p>
            <a:r>
              <a:rPr lang="en-US" sz="2400" dirty="0" smtClean="0"/>
              <a:t>Reports from the National Evaluator on NYS PROMISE</a:t>
            </a:r>
            <a:endParaRPr lang="en-US" sz="2400" dirty="0"/>
          </a:p>
        </p:txBody>
      </p:sp>
    </p:spTree>
    <p:extLst>
      <p:ext uri="{BB962C8B-B14F-4D97-AF65-F5344CB8AC3E}">
        <p14:creationId xmlns:p14="http://schemas.microsoft.com/office/powerpoint/2010/main" val="3193246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LGP</a:t>
            </a:r>
            <a:endParaRPr lang="en-US" dirty="0"/>
          </a:p>
        </p:txBody>
      </p:sp>
      <p:sp>
        <p:nvSpPr>
          <p:cNvPr id="3" name="Content Placeholder 2"/>
          <p:cNvSpPr>
            <a:spLocks noGrp="1"/>
          </p:cNvSpPr>
          <p:nvPr>
            <p:ph idx="1"/>
          </p:nvPr>
        </p:nvSpPr>
        <p:spPr/>
        <p:txBody>
          <a:bodyPr/>
          <a:lstStyle/>
          <a:p>
            <a:r>
              <a:rPr lang="en-US" dirty="0" smtClean="0"/>
              <a:t>Presentation by individual presenters</a:t>
            </a:r>
          </a:p>
          <a:p>
            <a:r>
              <a:rPr lang="en-US" dirty="0" smtClean="0"/>
              <a:t>Q&amp;A session moderated by Dr. Guardino</a:t>
            </a:r>
          </a:p>
          <a:p>
            <a:r>
              <a:rPr lang="en-US" dirty="0" smtClean="0"/>
              <a:t>Discussion with the attendees and the speakers</a:t>
            </a:r>
            <a:endParaRPr lang="en-US" dirty="0"/>
          </a:p>
        </p:txBody>
      </p:sp>
    </p:spTree>
    <p:extLst>
      <p:ext uri="{BB962C8B-B14F-4D97-AF65-F5344CB8AC3E}">
        <p14:creationId xmlns:p14="http://schemas.microsoft.com/office/powerpoint/2010/main" val="284032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8" descr="Promoting the Use of Research Evidence" title="Presentation Tit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Autofit/>
          </a:bodyPr>
          <a:lstStyle/>
          <a:p>
            <a:r>
              <a:rPr lang="en-US" sz="5400" dirty="0">
                <a:solidFill>
                  <a:schemeClr val="bg1"/>
                </a:solidFill>
                <a:latin typeface="Georgia" panose="02040502050405020303" pitchFamily="18" charset="0"/>
              </a:rPr>
              <a:t>Promoting the Use of Research Evidence </a:t>
            </a:r>
            <a:endParaRPr lang="en-US" sz="5400" dirty="0"/>
          </a:p>
        </p:txBody>
      </p:sp>
      <p:sp>
        <p:nvSpPr>
          <p:cNvPr id="7" name="Text Box 6"/>
          <p:cNvSpPr txBox="1">
            <a:spLocks noChangeArrowheads="1"/>
          </p:cNvSpPr>
          <p:nvPr/>
        </p:nvSpPr>
        <p:spPr bwMode="auto">
          <a:xfrm>
            <a:off x="609600" y="4626114"/>
            <a:ext cx="8382000" cy="830997"/>
          </a:xfrm>
          <a:prstGeom prst="rect">
            <a:avLst/>
          </a:prstGeom>
          <a:noFill/>
          <a:ln w="9525">
            <a:noFill/>
            <a:miter lim="800000"/>
            <a:headEnd/>
            <a:tailEnd/>
          </a:ln>
        </p:spPr>
        <p:txBody>
          <a:bodyPr wrap="square">
            <a:spAutoFit/>
          </a:bodyPr>
          <a:lstStyle/>
          <a:p>
            <a:r>
              <a:rPr lang="en-US" sz="2400" b="0" dirty="0" smtClean="0">
                <a:solidFill>
                  <a:schemeClr val="bg1"/>
                </a:solidFill>
                <a:latin typeface="Trebuchet MS" panose="020B0603020202020204" pitchFamily="34" charset="0"/>
              </a:rPr>
              <a:t>Vivian Tseng, Ph.D.</a:t>
            </a:r>
          </a:p>
          <a:p>
            <a:pPr algn="l"/>
            <a:endParaRPr lang="en-US" sz="2400" b="0" dirty="0" smtClean="0">
              <a:solidFill>
                <a:schemeClr val="bg1"/>
              </a:solidFill>
              <a:latin typeface="Trebuchet MS" panose="020B0603020202020204" pitchFamily="34" charset="0"/>
              <a:cs typeface="Arial" pitchFamily="34" charset="0"/>
            </a:endParaRPr>
          </a:p>
        </p:txBody>
      </p:sp>
      <p:pic>
        <p:nvPicPr>
          <p:cNvPr id="4101" name="Picture 14" descr="image of grey concentric circles joined with purple concentric circles followed by the words &quot;William T. Grant Foundation&quot;" title="logo for William T. Grant Foundati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 descr="Supporting Research to Improve the Lives of Young People" title="tagline for William T. Grant Foundatio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943600"/>
            <a:ext cx="5638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48816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Supprting Research to inform policy and practice to Improve the Lives of Young People" title="Revised presentation tit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 y="-17052"/>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92423" y="1388708"/>
            <a:ext cx="7886700" cy="1325563"/>
          </a:xfrm>
        </p:spPr>
        <p:txBody>
          <a:bodyPr>
            <a:normAutofit fontScale="90000"/>
          </a:bodyPr>
          <a:lstStyle/>
          <a:p>
            <a:pPr>
              <a:lnSpc>
                <a:spcPct val="85000"/>
              </a:lnSpc>
              <a:spcBef>
                <a:spcPts val="0"/>
              </a:spcBef>
              <a:spcAft>
                <a:spcPts val="600"/>
              </a:spcAft>
            </a:pPr>
            <a:r>
              <a:rPr lang="en-US" dirty="0">
                <a:solidFill>
                  <a:schemeClr val="bg1"/>
                </a:solidFill>
                <a:latin typeface="Georgia"/>
                <a:cs typeface="Georgia"/>
              </a:rPr>
              <a:t>Supporting Research </a:t>
            </a:r>
            <a:r>
              <a:rPr lang="en-US" dirty="0" smtClean="0">
                <a:solidFill>
                  <a:schemeClr val="bg1"/>
                </a:solidFill>
                <a:latin typeface="Georgia"/>
                <a:cs typeface="Georgia"/>
              </a:rPr>
              <a:t>to inform policy and practice to </a:t>
            </a:r>
            <a:r>
              <a:rPr lang="en-US" dirty="0">
                <a:solidFill>
                  <a:schemeClr val="bg1"/>
                </a:solidFill>
                <a:latin typeface="Georgia"/>
                <a:cs typeface="Georgia"/>
              </a:rPr>
              <a:t>Improve the Lives of Young People</a:t>
            </a:r>
            <a:br>
              <a:rPr lang="en-US" dirty="0">
                <a:solidFill>
                  <a:schemeClr val="bg1"/>
                </a:solidFill>
                <a:latin typeface="Georgia"/>
                <a:cs typeface="Georgia"/>
              </a:rPr>
            </a:br>
            <a:endParaRPr lang="en-US" dirty="0"/>
          </a:p>
        </p:txBody>
      </p:sp>
      <p:pic>
        <p:nvPicPr>
          <p:cNvPr id="12293" name="Picture 14" descr="image of grey concentric circles joined with purple concentric circles followed by the words &quot;William T. Grant Foundation&quot;" title="logo for William T. Grant Foundati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018213"/>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4079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2006 publication titled &quot;Preventing Mental, Emotional, and Behavioral Disorders Among Young People: Progress and Possibilities.&quot;" title="Reference for the image included in the sl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6750" y="0"/>
            <a:ext cx="6953250" cy="627797"/>
          </a:xfrm>
        </p:spPr>
        <p:txBody>
          <a:bodyPr>
            <a:normAutofit fontScale="90000"/>
          </a:bodyPr>
          <a:lstStyle/>
          <a:p>
            <a:r>
              <a:rPr lang="en-US" dirty="0" smtClean="0"/>
              <a:t>Evidence-based Programs</a:t>
            </a:r>
            <a:endParaRPr lang="en-US" dirty="0"/>
          </a:p>
        </p:txBody>
      </p:sp>
      <p:pic>
        <p:nvPicPr>
          <p:cNvPr id="249863" name="Picture 7" descr="The image shows a type of flow chart with the title &quot;Evidence-based Programs.&quot;  The first box on the far left includes the word &quot;Preintervention.&quot;  A large arrow leads from this box to the next box which includes the words &quot;Efficacy Studies.&quot;  Another large arrow leads from this box to the next box which includes the words &quot;Effectiveness Studies.&quot;  Another large arrow leads from this box to a larger box which includes the words &quot;Dissemination and Implementation Studies.&quot;  This larger box includes three smaller boxes.  The first of the three smaller boxes includes the word &quot;Adoption.&quot;  The second of the three smaller boxes includes the word &quot;Sustainability.&quot;  The third of the three smaller boxes includes the words &quot;Moving to Scale.&quot;  Additionally, a dotted line with an arrow leads from the box titled &quot;Efficacy Studies&quot; to the large box titled &quot;Dissemination and Implementation Studies.&quot;  Another dotted line leads from the large box titled &quot;Dissemination and Implementation Studies&quot; and breaks into three branches, each with arrows, that lead to the first three boxes - Preintervention, Efficacy Studies, and Effectiveness Studies.  " title="Image of Evidence-based Programs"/>
          <p:cNvPicPr>
            <a:picLocks noChangeAspect="1" noChangeArrowheads="1"/>
          </p:cNvPicPr>
          <p:nvPr/>
        </p:nvPicPr>
        <p:blipFill>
          <a:blip r:embed="rId4" cstate="print"/>
          <a:srcRect/>
          <a:stretch>
            <a:fillRect/>
          </a:stretch>
        </p:blipFill>
        <p:spPr bwMode="auto">
          <a:xfrm>
            <a:off x="1600200" y="662965"/>
            <a:ext cx="6019800" cy="4366235"/>
          </a:xfrm>
          <a:prstGeom prst="rect">
            <a:avLst/>
          </a:prstGeom>
          <a:noFill/>
          <a:ln w="9525">
            <a:noFill/>
            <a:miter lim="800000"/>
            <a:headEnd/>
            <a:tailEnd/>
          </a:ln>
          <a:effectLst/>
        </p:spPr>
      </p:pic>
      <p:sp>
        <p:nvSpPr>
          <p:cNvPr id="7" name="Rectangle 6"/>
          <p:cNvSpPr/>
          <p:nvPr/>
        </p:nvSpPr>
        <p:spPr>
          <a:xfrm>
            <a:off x="304800" y="5029200"/>
            <a:ext cx="8534400" cy="307777"/>
          </a:xfrm>
          <a:prstGeom prst="rect">
            <a:avLst/>
          </a:prstGeom>
        </p:spPr>
        <p:txBody>
          <a:bodyPr wrap="square">
            <a:spAutoFit/>
          </a:bodyPr>
          <a:lstStyle/>
          <a:p>
            <a:pPr algn="l"/>
            <a:r>
              <a:rPr lang="en-US" sz="1400" b="0" dirty="0" smtClean="0">
                <a:solidFill>
                  <a:srgbClr val="FFFFFF"/>
                </a:solidFill>
              </a:rPr>
              <a:t>Preventing Mental, Emotional, and Behavioral Disorders Among Young People: Progress and Possibilities (2006)</a:t>
            </a:r>
            <a:endParaRPr lang="en-US" sz="1400" b="0" dirty="0">
              <a:solidFill>
                <a:srgbClr val="FFFFFF"/>
              </a:solidFill>
            </a:endParaRPr>
          </a:p>
        </p:txBody>
      </p:sp>
      <p:pic>
        <p:nvPicPr>
          <p:cNvPr id="10" name="Picture 14" descr="image of grey concentric circles joined with purple concentric circles followed by the words &quot;William T. Grant Foundation&quot;" title="logo for William T. Grant Foundatio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942013"/>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073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The title of the checklist is &quot;Research to Practice.&quot; The checklist includes four items: 1) Improve Quality of Research, 2) Improve Communication, Dissemination, Marketing, 3) Demand Use of Research Evidence, 4) Incentivize Evidence-based Programs" title="Checklist for Research to Practi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a:solidFill>
                  <a:schemeClr val="bg1"/>
                </a:solidFill>
                <a:latin typeface="Georgia" panose="02040502050405020303" pitchFamily="18" charset="0"/>
              </a:rPr>
              <a:t>Research to Practice</a:t>
            </a:r>
            <a:br>
              <a:rPr lang="en-US" dirty="0">
                <a:solidFill>
                  <a:schemeClr val="bg1"/>
                </a:solidFill>
                <a:latin typeface="Georgia" panose="02040502050405020303" pitchFamily="18" charset="0"/>
              </a:rPr>
            </a:br>
            <a:endParaRPr lang="en-US" dirty="0"/>
          </a:p>
        </p:txBody>
      </p:sp>
      <p:pic>
        <p:nvPicPr>
          <p:cNvPr id="6" name="Picture 5" descr="Image of a man with a computer in his lap and with his hands positioned as if he is explaining something" title="Photograph of a man representing a researcher"/>
          <p:cNvPicPr>
            <a:picLocks noChangeAspect="1"/>
          </p:cNvPicPr>
          <p:nvPr/>
        </p:nvPicPr>
        <p:blipFill>
          <a:blip r:embed="rId5" cstate="print"/>
          <a:srcRect r="5329"/>
          <a:stretch>
            <a:fillRect/>
          </a:stretch>
        </p:blipFill>
        <p:spPr>
          <a:xfrm>
            <a:off x="260725" y="1095675"/>
            <a:ext cx="2667000" cy="1874520"/>
          </a:xfrm>
          <a:prstGeom prst="rect">
            <a:avLst/>
          </a:prstGeom>
          <a:ln>
            <a:solidFill>
              <a:schemeClr val="bg1"/>
            </a:solidFill>
          </a:ln>
        </p:spPr>
      </p:pic>
      <p:pic>
        <p:nvPicPr>
          <p:cNvPr id="2050" name="Picture 2" descr="Image is of a directional sign typically seen on a roadway with the words &quot;one way&quot;" title="Image connecting two photograp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485247"/>
            <a:ext cx="30480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of a man dressed in a suit" title="Photograph of a man representing a practitioner"/>
          <p:cNvPicPr>
            <a:picLocks noChangeAspect="1" noChangeArrowheads="1"/>
          </p:cNvPicPr>
          <p:nvPr/>
        </p:nvPicPr>
        <p:blipFill>
          <a:blip r:embed="rId7" cstate="print"/>
          <a:srcRect/>
          <a:stretch>
            <a:fillRect/>
          </a:stretch>
        </p:blipFill>
        <p:spPr bwMode="auto">
          <a:xfrm>
            <a:off x="6344630" y="1149394"/>
            <a:ext cx="2570770" cy="1874520"/>
          </a:xfrm>
          <a:prstGeom prst="rect">
            <a:avLst/>
          </a:prstGeom>
          <a:noFill/>
          <a:ln w="9525">
            <a:solidFill>
              <a:schemeClr val="bg1"/>
            </a:solidFill>
            <a:miter lim="800000"/>
            <a:headEnd/>
            <a:tailEnd/>
          </a:ln>
        </p:spPr>
      </p:pic>
      <p:sp>
        <p:nvSpPr>
          <p:cNvPr id="17" name="Text Box 9"/>
          <p:cNvSpPr txBox="1">
            <a:spLocks noChangeArrowheads="1"/>
          </p:cNvSpPr>
          <p:nvPr/>
        </p:nvSpPr>
        <p:spPr bwMode="auto">
          <a:xfrm>
            <a:off x="914400" y="3429000"/>
            <a:ext cx="7620000" cy="1569660"/>
          </a:xfrm>
          <a:prstGeom prst="rect">
            <a:avLst/>
          </a:prstGeom>
          <a:noFill/>
          <a:ln w="9525">
            <a:noFill/>
            <a:miter lim="800000"/>
            <a:headEnd/>
            <a:tailEnd/>
          </a:ln>
        </p:spPr>
        <p:txBody>
          <a:bodyPr wrap="square">
            <a:spAutoFit/>
          </a:bodyPr>
          <a:lstStyle/>
          <a:p>
            <a:pPr algn="l">
              <a:buFont typeface="Wingdings" pitchFamily="2" charset="2"/>
              <a:buChar char="ü"/>
            </a:pPr>
            <a:r>
              <a:rPr lang="en-US" sz="2400" b="0" dirty="0">
                <a:solidFill>
                  <a:schemeClr val="bg1"/>
                </a:solidFill>
                <a:latin typeface="Trebuchet MS" panose="020B0603020202020204" pitchFamily="34" charset="0"/>
              </a:rPr>
              <a:t> </a:t>
            </a:r>
            <a:r>
              <a:rPr lang="en-US" sz="2400" b="0" dirty="0" smtClean="0">
                <a:solidFill>
                  <a:schemeClr val="bg1"/>
                </a:solidFill>
                <a:latin typeface="Trebuchet MS" panose="020B0603020202020204" pitchFamily="34" charset="0"/>
              </a:rPr>
              <a:t>Improve Quality of Research</a:t>
            </a:r>
            <a:endParaRPr lang="en-US" sz="2400" b="0" dirty="0">
              <a:solidFill>
                <a:schemeClr val="bg1"/>
              </a:solidFill>
              <a:latin typeface="Trebuchet MS" panose="020B0603020202020204" pitchFamily="34" charset="0"/>
            </a:endParaRPr>
          </a:p>
          <a:p>
            <a:pPr algn="l">
              <a:buFont typeface="Wingdings" pitchFamily="2" charset="2"/>
              <a:buChar char="ü"/>
            </a:pPr>
            <a:r>
              <a:rPr lang="en-US" sz="2400" b="0" dirty="0" smtClean="0">
                <a:solidFill>
                  <a:schemeClr val="bg1"/>
                </a:solidFill>
                <a:latin typeface="Trebuchet MS" panose="020B0603020202020204" pitchFamily="34" charset="0"/>
              </a:rPr>
              <a:t> Improve Communication, Dissemination, Marketing</a:t>
            </a:r>
          </a:p>
          <a:p>
            <a:pPr algn="l">
              <a:buFont typeface="Wingdings" pitchFamily="2" charset="2"/>
              <a:buChar char="ü"/>
            </a:pPr>
            <a:r>
              <a:rPr lang="en-US" sz="2400" dirty="0" smtClean="0">
                <a:solidFill>
                  <a:schemeClr val="bg1"/>
                </a:solidFill>
                <a:latin typeface="Trebuchet MS" panose="020B0603020202020204" pitchFamily="34" charset="0"/>
              </a:rPr>
              <a:t> Demand Use of Research Evidence</a:t>
            </a:r>
          </a:p>
          <a:p>
            <a:pPr algn="l">
              <a:buFont typeface="Wingdings" pitchFamily="2" charset="2"/>
              <a:buChar char="ü"/>
            </a:pPr>
            <a:r>
              <a:rPr lang="en-US" sz="2400" dirty="0">
                <a:solidFill>
                  <a:schemeClr val="bg1"/>
                </a:solidFill>
                <a:latin typeface="Trebuchet MS" panose="020B0603020202020204" pitchFamily="34" charset="0"/>
              </a:rPr>
              <a:t> </a:t>
            </a:r>
            <a:r>
              <a:rPr lang="en-US" sz="2400" dirty="0" smtClean="0">
                <a:solidFill>
                  <a:schemeClr val="bg1"/>
                </a:solidFill>
                <a:latin typeface="Trebuchet MS" panose="020B0603020202020204" pitchFamily="34" charset="0"/>
              </a:rPr>
              <a:t>Incentivize Evidence-based Programs</a:t>
            </a:r>
          </a:p>
        </p:txBody>
      </p:sp>
      <p:pic>
        <p:nvPicPr>
          <p:cNvPr id="8" name="Picture 14" descr="image of grey concentric circles joined with purple concentric circles followed by the words &quot;William T. Grant Foundation&quot;" title="logo for William T. Grant Foundation"/>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27653497"/>
      </p:ext>
    </p:extLst>
  </p:cSld>
  <p:clrMapOvr>
    <a:masterClrMapping/>
  </p:clrMapOvr>
  <mc:AlternateContent xmlns:mc="http://schemas.openxmlformats.org/markup-compatibility/2006" xmlns:p14="http://schemas.microsoft.com/office/powerpoint/2010/main">
    <mc:Choice Requires="p14">
      <p:transition spd="slow" p14:dur="2000" advTm="15324"/>
    </mc:Choice>
    <mc:Fallback xmlns="">
      <p:transition spd="slow" advTm="153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The title of the checklist is &quot;Research and Practice.&quot;  The word &quot;and&quot; in the title is italicized for emphasis.  The checklist includes three items: 1) Improve Research and Its use, 2) Develop Shared Commitments, 3) Build Relationships and Trust" title="Checklist for Research and Practice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solidFill>
                  <a:schemeClr val="bg1"/>
                </a:solidFill>
                <a:latin typeface="Georgia" panose="02040502050405020303" pitchFamily="18" charset="0"/>
              </a:rPr>
              <a:t>Research  </a:t>
            </a:r>
            <a:r>
              <a:rPr lang="en-US" i="1" dirty="0">
                <a:solidFill>
                  <a:schemeClr val="bg1"/>
                </a:solidFill>
                <a:latin typeface="Georgia" panose="02040502050405020303" pitchFamily="18" charset="0"/>
              </a:rPr>
              <a:t>and</a:t>
            </a:r>
            <a:r>
              <a:rPr lang="en-US" dirty="0">
                <a:solidFill>
                  <a:schemeClr val="bg1"/>
                </a:solidFill>
                <a:latin typeface="Georgia" panose="02040502050405020303" pitchFamily="18" charset="0"/>
              </a:rPr>
              <a:t>  Practice</a:t>
            </a:r>
            <a:br>
              <a:rPr lang="en-US" dirty="0">
                <a:solidFill>
                  <a:schemeClr val="bg1"/>
                </a:solidFill>
                <a:latin typeface="Georgia" panose="02040502050405020303" pitchFamily="18" charset="0"/>
              </a:rPr>
            </a:br>
            <a:endParaRPr lang="en-US" dirty="0"/>
          </a:p>
        </p:txBody>
      </p:sp>
      <p:pic>
        <p:nvPicPr>
          <p:cNvPr id="6" name="Picture 5" descr="Image of a man with a computer in his lap and with his hands positioned as if he is explaining something" title="Photograph of man representing a researcher"/>
          <p:cNvPicPr>
            <a:picLocks noChangeAspect="1"/>
          </p:cNvPicPr>
          <p:nvPr/>
        </p:nvPicPr>
        <p:blipFill>
          <a:blip r:embed="rId5" cstate="print"/>
          <a:srcRect r="5329"/>
          <a:stretch>
            <a:fillRect/>
          </a:stretch>
        </p:blipFill>
        <p:spPr>
          <a:xfrm>
            <a:off x="260725" y="1143000"/>
            <a:ext cx="2667000" cy="1874520"/>
          </a:xfrm>
          <a:prstGeom prst="rect">
            <a:avLst/>
          </a:prstGeom>
          <a:ln>
            <a:solidFill>
              <a:schemeClr val="bg1"/>
            </a:solidFill>
          </a:ln>
        </p:spPr>
      </p:pic>
      <p:pic>
        <p:nvPicPr>
          <p:cNvPr id="7" name="Picture 2" descr="Image is of a directional sign typically seen on a roadway with the words &quot;two way&quot;" title="Image connecting two photograp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56731"/>
            <a:ext cx="3124200" cy="1322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of a man dressed in a suit" title="Photograph of a man representing a practitioner"/>
          <p:cNvPicPr>
            <a:picLocks noChangeAspect="1" noChangeArrowheads="1"/>
          </p:cNvPicPr>
          <p:nvPr/>
        </p:nvPicPr>
        <p:blipFill>
          <a:blip r:embed="rId7" cstate="print"/>
          <a:srcRect/>
          <a:stretch>
            <a:fillRect/>
          </a:stretch>
        </p:blipFill>
        <p:spPr bwMode="auto">
          <a:xfrm>
            <a:off x="6344630" y="1196719"/>
            <a:ext cx="2570770" cy="1874520"/>
          </a:xfrm>
          <a:prstGeom prst="rect">
            <a:avLst/>
          </a:prstGeom>
          <a:noFill/>
          <a:ln w="9525">
            <a:solidFill>
              <a:schemeClr val="bg1"/>
            </a:solidFill>
            <a:miter lim="800000"/>
            <a:headEnd/>
            <a:tailEnd/>
          </a:ln>
        </p:spPr>
      </p:pic>
      <p:sp>
        <p:nvSpPr>
          <p:cNvPr id="8" name="Text Box 9"/>
          <p:cNvSpPr txBox="1">
            <a:spLocks noChangeArrowheads="1"/>
          </p:cNvSpPr>
          <p:nvPr/>
        </p:nvSpPr>
        <p:spPr bwMode="auto">
          <a:xfrm>
            <a:off x="1238535" y="3566151"/>
            <a:ext cx="5410200" cy="1200329"/>
          </a:xfrm>
          <a:prstGeom prst="rect">
            <a:avLst/>
          </a:prstGeom>
          <a:noFill/>
          <a:ln w="9525">
            <a:noFill/>
            <a:miter lim="800000"/>
            <a:headEnd/>
            <a:tailEnd/>
          </a:ln>
        </p:spPr>
        <p:txBody>
          <a:bodyPr wrap="square">
            <a:spAutoFit/>
          </a:bodyPr>
          <a:lstStyle/>
          <a:p>
            <a:pPr>
              <a:buFont typeface="Wingdings" pitchFamily="2" charset="2"/>
              <a:buChar char="ü"/>
            </a:pPr>
            <a:r>
              <a:rPr lang="en-US" sz="2400" b="0" dirty="0">
                <a:solidFill>
                  <a:schemeClr val="bg1"/>
                </a:solidFill>
                <a:latin typeface="Trebuchet MS" panose="020B0603020202020204" pitchFamily="34" charset="0"/>
                <a:cs typeface="Arial" pitchFamily="34" charset="0"/>
              </a:rPr>
              <a:t> </a:t>
            </a:r>
            <a:r>
              <a:rPr lang="en-US" sz="2400" dirty="0">
                <a:solidFill>
                  <a:schemeClr val="bg1"/>
                </a:solidFill>
                <a:latin typeface="Trebuchet MS" panose="020B0603020202020204" pitchFamily="34" charset="0"/>
                <a:cs typeface="Arial" pitchFamily="34" charset="0"/>
              </a:rPr>
              <a:t>Improve Research and Its </a:t>
            </a:r>
            <a:r>
              <a:rPr lang="en-US" sz="2400" dirty="0" smtClean="0">
                <a:solidFill>
                  <a:schemeClr val="bg1"/>
                </a:solidFill>
                <a:latin typeface="Trebuchet MS" panose="020B0603020202020204" pitchFamily="34" charset="0"/>
                <a:cs typeface="Arial" pitchFamily="34" charset="0"/>
              </a:rPr>
              <a:t>Use</a:t>
            </a:r>
          </a:p>
          <a:p>
            <a:pPr>
              <a:buFont typeface="Wingdings" pitchFamily="2" charset="2"/>
              <a:buChar char="ü"/>
            </a:pPr>
            <a:r>
              <a:rPr lang="en-US" sz="2400" dirty="0">
                <a:solidFill>
                  <a:schemeClr val="bg1"/>
                </a:solidFill>
                <a:latin typeface="Trebuchet MS" panose="020B0603020202020204" pitchFamily="34" charset="0"/>
                <a:cs typeface="Arial" pitchFamily="34" charset="0"/>
              </a:rPr>
              <a:t> </a:t>
            </a:r>
            <a:r>
              <a:rPr lang="en-US" sz="2400" dirty="0" smtClean="0">
                <a:solidFill>
                  <a:schemeClr val="bg1"/>
                </a:solidFill>
                <a:latin typeface="Trebuchet MS" panose="020B0603020202020204" pitchFamily="34" charset="0"/>
                <a:cs typeface="Arial" pitchFamily="34" charset="0"/>
              </a:rPr>
              <a:t>Develop </a:t>
            </a:r>
            <a:r>
              <a:rPr lang="en-US" sz="2400" b="0" dirty="0" smtClean="0">
                <a:solidFill>
                  <a:schemeClr val="bg1"/>
                </a:solidFill>
                <a:latin typeface="Trebuchet MS" panose="020B0603020202020204" pitchFamily="34" charset="0"/>
                <a:cs typeface="Arial" pitchFamily="34" charset="0"/>
              </a:rPr>
              <a:t>Shared Commitments</a:t>
            </a:r>
            <a:endParaRPr lang="en-US" sz="2400" b="0" dirty="0">
              <a:solidFill>
                <a:schemeClr val="bg1"/>
              </a:solidFill>
              <a:latin typeface="Trebuchet MS" panose="020B0603020202020204" pitchFamily="34" charset="0"/>
              <a:cs typeface="Arial" pitchFamily="34" charset="0"/>
            </a:endParaRPr>
          </a:p>
          <a:p>
            <a:pPr algn="l">
              <a:buFont typeface="Wingdings" pitchFamily="2" charset="2"/>
              <a:buChar char="ü"/>
            </a:pPr>
            <a:r>
              <a:rPr lang="en-US" sz="2400" b="0" dirty="0" smtClean="0">
                <a:solidFill>
                  <a:schemeClr val="bg1"/>
                </a:solidFill>
                <a:latin typeface="Trebuchet MS" panose="020B0603020202020204" pitchFamily="34" charset="0"/>
                <a:cs typeface="Arial" pitchFamily="34" charset="0"/>
              </a:rPr>
              <a:t> Build Relationships and Trust </a:t>
            </a:r>
            <a:endParaRPr lang="en-US" sz="2400" b="0" dirty="0">
              <a:solidFill>
                <a:schemeClr val="bg1"/>
              </a:solidFill>
              <a:latin typeface="Trebuchet MS" panose="020B0603020202020204" pitchFamily="34" charset="0"/>
              <a:cs typeface="Arial" pitchFamily="34" charset="0"/>
            </a:endParaRPr>
          </a:p>
        </p:txBody>
      </p:sp>
      <p:pic>
        <p:nvPicPr>
          <p:cNvPr id="14" name="Picture 14" descr="image of grey concentric circles joined with purple concentric circles followed by the words &quot;William T. Grant Foundation&quot;" title="logo for William T. Grant Foundation"/>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28136207"/>
      </p:ext>
    </p:extLst>
  </p:cSld>
  <p:clrMapOvr>
    <a:masterClrMapping/>
  </p:clrMapOvr>
  <mc:AlternateContent xmlns:mc="http://schemas.openxmlformats.org/markup-compatibility/2006" xmlns:p14="http://schemas.microsoft.com/office/powerpoint/2010/main">
    <mc:Choice Requires="p14">
      <p:transition spd="slow" p14:dur="2000" advTm="15324"/>
    </mc:Choice>
    <mc:Fallback xmlns="">
      <p:transition spd="slow" advTm="153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2588</TotalTime>
  <Words>1675</Words>
  <Application>Microsoft Office PowerPoint</Application>
  <PresentationFormat>On-screen Show (4:3)</PresentationFormat>
  <Paragraphs>372</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Bringing Evidence to Bear:  What Facilitates Adoption of Research-based Evidence in Practice and Policy-making in Schools</vt:lpstr>
      <vt:lpstr>Session Goals</vt:lpstr>
      <vt:lpstr>Panel</vt:lpstr>
      <vt:lpstr>Format of LGP</vt:lpstr>
      <vt:lpstr>Promoting the Use of Research Evidence </vt:lpstr>
      <vt:lpstr>Supporting Research to inform policy and practice to Improve the Lives of Young People </vt:lpstr>
      <vt:lpstr>Evidence-based Programs</vt:lpstr>
      <vt:lpstr>Research to Practice </vt:lpstr>
      <vt:lpstr>Research  and  Practice </vt:lpstr>
      <vt:lpstr>Organizations &amp; Systems </vt:lpstr>
      <vt:lpstr>Intermediaries </vt:lpstr>
      <vt:lpstr>What’s an NSTTAC? </vt:lpstr>
      <vt:lpstr>NSTTAC’s Purpose</vt:lpstr>
      <vt:lpstr>Model for Extending Transition Research</vt:lpstr>
      <vt:lpstr>Broad Definitions </vt:lpstr>
      <vt:lpstr>What We Have Done </vt:lpstr>
      <vt:lpstr>Student Development</vt:lpstr>
      <vt:lpstr>Based on High-Quality Research, the Field of Secondary Transition now has Evidence-based:</vt:lpstr>
      <vt:lpstr>In-School Predictors by Post-School Outcome Area</vt:lpstr>
      <vt:lpstr>Continuation of In-School Predictors by Post-School Outcome Area</vt:lpstr>
      <vt:lpstr>Levels of TA</vt:lpstr>
      <vt:lpstr>Data-Driven Decision Making Tools (Some Samples)</vt:lpstr>
      <vt:lpstr>Assessing Evidence-Based  Programs  and Practices </vt:lpstr>
      <vt:lpstr>Organizational &amp; Program Factors</vt:lpstr>
      <vt:lpstr>Utilizing Continuous Quality Improvement for Promoting Adoption and Uptake of Knowledge NYS PROMISE Approach</vt:lpstr>
      <vt:lpstr>NYS Promise</vt:lpstr>
      <vt:lpstr>NYS PROMISE Intervention</vt:lpstr>
      <vt:lpstr>Continuous Quality Improvement</vt:lpstr>
      <vt:lpstr>Quality Planning Tools &amp; Processes</vt:lpstr>
      <vt:lpstr>Quality Control Tools &amp; Processes</vt:lpstr>
      <vt:lpstr>Quality Improvement Tools and Processes</vt:lpstr>
      <vt:lpstr>Access to National and State TA</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Evidence to Bear:  What Facilitates Adoption of Research-based Evidence in Practice and Policy-making in Schools</dc:title>
  <dc:creator>Arun Karpur</dc:creator>
  <cp:lastModifiedBy>Mark, Anna</cp:lastModifiedBy>
  <cp:revision>32</cp:revision>
  <dcterms:created xsi:type="dcterms:W3CDTF">2014-07-09T17:06:50Z</dcterms:created>
  <dcterms:modified xsi:type="dcterms:W3CDTF">2014-08-07T20:24:42Z</dcterms:modified>
</cp:coreProperties>
</file>