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handoutMasterIdLst>
    <p:handoutMasterId r:id="rId28"/>
  </p:handoutMasterIdLst>
  <p:sldIdLst>
    <p:sldId id="341" r:id="rId2"/>
    <p:sldId id="328" r:id="rId3"/>
    <p:sldId id="332" r:id="rId4"/>
    <p:sldId id="334" r:id="rId5"/>
    <p:sldId id="335" r:id="rId6"/>
    <p:sldId id="336" r:id="rId7"/>
    <p:sldId id="337" r:id="rId8"/>
    <p:sldId id="313" r:id="rId9"/>
    <p:sldId id="314" r:id="rId10"/>
    <p:sldId id="342" r:id="rId11"/>
    <p:sldId id="295" r:id="rId12"/>
    <p:sldId id="317" r:id="rId13"/>
    <p:sldId id="318" r:id="rId14"/>
    <p:sldId id="327" r:id="rId15"/>
    <p:sldId id="319" r:id="rId16"/>
    <p:sldId id="320" r:id="rId17"/>
    <p:sldId id="321" r:id="rId18"/>
    <p:sldId id="322" r:id="rId19"/>
    <p:sldId id="323" r:id="rId20"/>
    <p:sldId id="324" r:id="rId21"/>
    <p:sldId id="325" r:id="rId22"/>
    <p:sldId id="316" r:id="rId23"/>
    <p:sldId id="343" r:id="rId24"/>
    <p:sldId id="338" r:id="rId25"/>
    <p:sldId id="309"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5C02BCD2-1224-4B07-A892-4546AE8AFCF2}">
          <p14:sldIdLst/>
        </p14:section>
        <p14:section name="Slides" id="{157773E1-2081-411F-BA17-57DA7A732CAF}">
          <p14:sldIdLst>
            <p14:sldId id="341"/>
            <p14:sldId id="328"/>
            <p14:sldId id="332"/>
            <p14:sldId id="334"/>
            <p14:sldId id="335"/>
            <p14:sldId id="336"/>
            <p14:sldId id="337"/>
            <p14:sldId id="313"/>
            <p14:sldId id="314"/>
            <p14:sldId id="342"/>
            <p14:sldId id="295"/>
            <p14:sldId id="317"/>
            <p14:sldId id="318"/>
            <p14:sldId id="327"/>
            <p14:sldId id="319"/>
            <p14:sldId id="320"/>
            <p14:sldId id="321"/>
            <p14:sldId id="322"/>
            <p14:sldId id="323"/>
            <p14:sldId id="324"/>
            <p14:sldId id="325"/>
            <p14:sldId id="316"/>
            <p14:sldId id="343"/>
            <p14:sldId id="338"/>
            <p14:sldId id="309"/>
          </p14:sldIdLst>
        </p14:section>
        <p14:section name="Closing" id="{E334E2E0-4B89-4F94-88F7-3D0C8D40864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3654" autoAdjust="0"/>
  </p:normalViewPr>
  <p:slideViewPr>
    <p:cSldViewPr>
      <p:cViewPr>
        <p:scale>
          <a:sx n="75" d="100"/>
          <a:sy n="75" d="100"/>
        </p:scale>
        <p:origin x="-1800" y="-7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3A586C2-0911-4741-BE4E-B9952BB6A205}" type="datetimeFigureOut">
              <a:rPr lang="en-US" smtClean="0"/>
              <a:t>7/18/2014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E0023C0-59C8-487B-B7F0-98BE45EE9EEA}" type="slidenum">
              <a:rPr lang="en-US" smtClean="0"/>
              <a:t>‹#›</a:t>
            </a:fld>
            <a:endParaRPr lang="en-US"/>
          </a:p>
        </p:txBody>
      </p:sp>
    </p:spTree>
    <p:extLst>
      <p:ext uri="{BB962C8B-B14F-4D97-AF65-F5344CB8AC3E}">
        <p14:creationId xmlns:p14="http://schemas.microsoft.com/office/powerpoint/2010/main" val="3662698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2493157-6523-41A4-8796-42C99508102F}" type="datetimeFigureOut">
              <a:rPr lang="en-US" smtClean="0"/>
              <a:t>7/18/2014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5F4E73-3533-4934-9901-A174F42AB443}" type="slidenum">
              <a:rPr lang="en-US" smtClean="0"/>
              <a:t>‹#›</a:t>
            </a:fld>
            <a:endParaRPr lang="en-US"/>
          </a:p>
        </p:txBody>
      </p:sp>
    </p:spTree>
    <p:extLst>
      <p:ext uri="{BB962C8B-B14F-4D97-AF65-F5344CB8AC3E}">
        <p14:creationId xmlns:p14="http://schemas.microsoft.com/office/powerpoint/2010/main" val="74057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0" y="2057400"/>
            <a:ext cx="9144000" cy="1676400"/>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0C1AEE5-C8E9-43D1-914D-CD2E163F93AE}" type="datetime1">
              <a:rPr lang="en-US" smtClean="0"/>
              <a:t>7/18/2014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l">
              <a:defRPr/>
            </a:lvl1pPr>
          </a:lstStyle>
          <a:p>
            <a:fld id="{5EE99A04-50FE-4FEE-8A9B-BD093DFD99C2}" type="slidenum">
              <a:rPr lang="en-US" smtClean="0"/>
              <a:pPr/>
              <a:t>‹#›</a:t>
            </a:fld>
            <a:endParaRPr lang="en-US"/>
          </a:p>
        </p:txBody>
      </p:sp>
      <p:pic>
        <p:nvPicPr>
          <p:cNvPr id="13" name="Picture 2" descr="C:\Documents and Settings\AAG\Desktop\logo_mai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52800" y="390867"/>
            <a:ext cx="2286000" cy="1285533"/>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2"/>
          <p:cNvSpPr txBox="1">
            <a:spLocks/>
          </p:cNvSpPr>
          <p:nvPr userDrawn="1"/>
        </p:nvSpPr>
        <p:spPr>
          <a:xfrm>
            <a:off x="1295400" y="4953000"/>
            <a:ext cx="70104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endParaRPr lang="en-US" sz="2400" dirty="0">
              <a:solidFill>
                <a:schemeClr val="bg1"/>
              </a:solidFill>
            </a:endParaRPr>
          </a:p>
        </p:txBody>
      </p:sp>
      <p:sp>
        <p:nvSpPr>
          <p:cNvPr id="10" name="Subtitle 2"/>
          <p:cNvSpPr>
            <a:spLocks noGrp="1"/>
          </p:cNvSpPr>
          <p:nvPr>
            <p:ph type="subTitle" idx="4294967295" hasCustomPrompt="1"/>
          </p:nvPr>
        </p:nvSpPr>
        <p:spPr>
          <a:xfrm>
            <a:off x="1276350" y="3886200"/>
            <a:ext cx="7040880" cy="1066800"/>
          </a:xfrm>
        </p:spPr>
        <p:txBody>
          <a:bodyPr>
            <a:normAutofit fontScale="92500" lnSpcReduction="20000"/>
          </a:bodyPr>
          <a:lstStyle>
            <a:lvl1pPr marL="0" indent="0">
              <a:buNone/>
              <a:defRPr baseline="0"/>
            </a:lvl1pPr>
          </a:lstStyle>
          <a:p>
            <a:pPr marL="0" indent="0" algn="r">
              <a:buNone/>
            </a:pPr>
            <a:r>
              <a:rPr lang="en-US" sz="2600" dirty="0" smtClean="0">
                <a:solidFill>
                  <a:schemeClr val="bg1"/>
                </a:solidFill>
              </a:rPr>
              <a:t>by</a:t>
            </a:r>
          </a:p>
          <a:p>
            <a:pPr marL="0" indent="0" algn="r">
              <a:buNone/>
            </a:pPr>
            <a:r>
              <a:rPr lang="en-US" sz="2600" dirty="0" smtClean="0">
                <a:solidFill>
                  <a:schemeClr val="bg1"/>
                </a:solidFill>
              </a:rPr>
              <a:t>Full name</a:t>
            </a:r>
            <a:br>
              <a:rPr lang="en-US" sz="2600" dirty="0" smtClean="0">
                <a:solidFill>
                  <a:schemeClr val="bg1"/>
                </a:solidFill>
              </a:rPr>
            </a:br>
            <a:r>
              <a:rPr lang="en-US" sz="2600" dirty="0" smtClean="0">
                <a:solidFill>
                  <a:schemeClr val="bg1"/>
                </a:solidFill>
              </a:rPr>
              <a:t>Title</a:t>
            </a:r>
          </a:p>
        </p:txBody>
      </p:sp>
    </p:spTree>
    <p:extLst>
      <p:ext uri="{BB962C8B-B14F-4D97-AF65-F5344CB8AC3E}">
        <p14:creationId xmlns:p14="http://schemas.microsoft.com/office/powerpoint/2010/main" val="27100024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B2887-35D6-400F-9DB3-9AEBED4B755F}" type="datetime1">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28599298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835D9-315C-488D-B685-96970F731426}" type="datetime1">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5273806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213FE1-72D7-40C3-AEFF-2D735FAE5D6E}" type="datetime1">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4994341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02DD0-515E-45EF-B5EF-482219DDDBDB}" type="datetime1">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74E9B-BF98-4CE5-BEDD-01F5140250AE}" type="slidenum">
              <a:rPr lang="en-US" smtClean="0"/>
              <a:t>‹#›</a:t>
            </a:fld>
            <a:endParaRPr lang="en-US"/>
          </a:p>
        </p:txBody>
      </p:sp>
    </p:spTree>
    <p:extLst>
      <p:ext uri="{BB962C8B-B14F-4D97-AF65-F5344CB8AC3E}">
        <p14:creationId xmlns:p14="http://schemas.microsoft.com/office/powerpoint/2010/main" val="220786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ounded Rectangle 6"/>
          <p:cNvSpPr/>
          <p:nvPr userDrawn="1"/>
        </p:nvSpPr>
        <p:spPr>
          <a:xfrm>
            <a:off x="152400" y="838200"/>
            <a:ext cx="8839200" cy="5867400"/>
          </a:xfrm>
          <a:prstGeom prst="roundRect">
            <a:avLst>
              <a:gd name="adj" fmla="val 1970"/>
            </a:avLst>
          </a:prstGeom>
          <a:gradFill>
            <a:gsLst>
              <a:gs pos="0">
                <a:schemeClr val="accent1">
                  <a:lumMod val="20000"/>
                  <a:lumOff val="80000"/>
                  <a:alpha val="0"/>
                </a:schemeClr>
              </a:gs>
              <a:gs pos="20000">
                <a:schemeClr val="tx2">
                  <a:lumMod val="10000"/>
                  <a:lumOff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7515"/>
            <a:ext cx="8229600" cy="780685"/>
          </a:xfrm>
          <a:effectLst/>
        </p:spPr>
        <p:txBody>
          <a:bodyPr>
            <a:normAutofit/>
          </a:bodyPr>
          <a:lstStyle>
            <a:lvl1pPr>
              <a:defRPr sz="3800" b="0">
                <a:solidFill>
                  <a:schemeClr val="bg1"/>
                </a:solidFill>
                <a:effectLst>
                  <a:outerShdw blurRad="38100" dist="38100" dir="2700000" algn="tl">
                    <a:srgbClr val="000000">
                      <a:alpha val="43137"/>
                    </a:srgbClr>
                  </a:outerShdw>
                </a:effectLst>
                <a:latin typeface="+mj-lt"/>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534400" cy="51135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248400"/>
            <a:ext cx="2133600" cy="365125"/>
          </a:xfrm>
        </p:spPr>
        <p:txBody>
          <a:bodyPr/>
          <a:lstStyle/>
          <a:p>
            <a:fld id="{BDE26CB0-89AE-4B94-BFB6-0B25C4952EE2}" type="datetime1">
              <a:rPr lang="en-US" smtClean="0"/>
              <a:t>7/18/2014</a:t>
            </a:fld>
            <a:endParaRPr lang="en-US" dirty="0"/>
          </a:p>
        </p:txBody>
      </p:sp>
      <p:sp>
        <p:nvSpPr>
          <p:cNvPr id="6" name="Slide Number Placeholder 5"/>
          <p:cNvSpPr>
            <a:spLocks noGrp="1"/>
          </p:cNvSpPr>
          <p:nvPr>
            <p:ph type="sldNum" sz="quarter" idx="12"/>
          </p:nvPr>
        </p:nvSpPr>
        <p:spPr>
          <a:xfrm>
            <a:off x="3352800" y="6248400"/>
            <a:ext cx="2209800" cy="365125"/>
          </a:xfrm>
        </p:spPr>
        <p:txBody>
          <a:bodyPr/>
          <a:lstStyle>
            <a:lvl1pPr algn="ctr">
              <a:defRPr/>
            </a:lvl1pPr>
          </a:lstStyle>
          <a:p>
            <a:fld id="{5EE99A04-50FE-4FEE-8A9B-BD093DFD99C2}" type="slidenum">
              <a:rPr lang="en-US" smtClean="0"/>
              <a:pPr/>
              <a:t>‹#›</a:t>
            </a:fld>
            <a:endParaRPr lang="en-US"/>
          </a:p>
        </p:txBody>
      </p:sp>
      <p:sp>
        <p:nvSpPr>
          <p:cNvPr id="14" name="TextBox 13"/>
          <p:cNvSpPr txBox="1"/>
          <p:nvPr userDrawn="1"/>
        </p:nvSpPr>
        <p:spPr>
          <a:xfrm>
            <a:off x="1152632" y="6667856"/>
            <a:ext cx="6477000" cy="215444"/>
          </a:xfrm>
          <a:prstGeom prst="rect">
            <a:avLst/>
          </a:prstGeom>
          <a:noFill/>
        </p:spPr>
        <p:txBody>
          <a:bodyPr wrap="square" rtlCol="0">
            <a:spAutoFit/>
          </a:bodyPr>
          <a:lstStyle/>
          <a:p>
            <a:pPr algn="ctr"/>
            <a:r>
              <a:rPr lang="en-US" sz="800" dirty="0" smtClean="0">
                <a:solidFill>
                  <a:schemeClr val="bg1"/>
                </a:solidFill>
              </a:rPr>
              <a:t>American</a:t>
            </a:r>
            <a:r>
              <a:rPr lang="en-US" sz="800" baseline="0" dirty="0" smtClean="0">
                <a:solidFill>
                  <a:schemeClr val="bg1"/>
                </a:solidFill>
              </a:rPr>
              <a:t> Association of Colleges for Teacher Education</a:t>
            </a:r>
            <a:endParaRPr lang="en-US" sz="800" dirty="0">
              <a:solidFill>
                <a:schemeClr val="bg1"/>
              </a:solidFill>
            </a:endParaRPr>
          </a:p>
        </p:txBody>
      </p:sp>
      <p:pic>
        <p:nvPicPr>
          <p:cNvPr id="4100" name="Picture 4" descr="H:\PowerPoint\Presentation Board 2012\logo-horiz2.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48600" y="6221998"/>
            <a:ext cx="1000718" cy="350252"/>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2596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2" descr="C:\Documents and Settings\AAG\Desktop\logo_mai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68416" y="1828800"/>
            <a:ext cx="4454768" cy="250514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667000" y="6400800"/>
            <a:ext cx="3657600" cy="381000"/>
          </a:xfrm>
          <a:prstGeom prst="rect">
            <a:avLst/>
          </a:prstGeom>
          <a:noFill/>
        </p:spPr>
        <p:txBody>
          <a:bodyPr wrap="square" rtlCol="0">
            <a:spAutoFit/>
          </a:bodyPr>
          <a:lstStyle/>
          <a:p>
            <a:pPr algn="ctr"/>
            <a:r>
              <a:rPr lang="en-US" dirty="0" smtClean="0">
                <a:solidFill>
                  <a:schemeClr val="bg1"/>
                </a:solidFill>
              </a:rPr>
              <a:t>www.aacte.org</a:t>
            </a:r>
            <a:endParaRPr lang="en-US" dirty="0">
              <a:solidFill>
                <a:schemeClr val="bg1"/>
              </a:solidFill>
            </a:endParaRPr>
          </a:p>
        </p:txBody>
      </p:sp>
    </p:spTree>
    <p:extLst>
      <p:ext uri="{BB962C8B-B14F-4D97-AF65-F5344CB8AC3E}">
        <p14:creationId xmlns:p14="http://schemas.microsoft.com/office/powerpoint/2010/main" val="16340017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1" name="Rectangle 10"/>
          <p:cNvSpPr/>
          <p:nvPr userDrawn="1"/>
        </p:nvSpPr>
        <p:spPr>
          <a:xfrm>
            <a:off x="0" y="2057400"/>
            <a:ext cx="9144000" cy="1676400"/>
          </a:xfrm>
          <a:prstGeom prst="rect">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25"/>
            <a:ext cx="7772400" cy="1470025"/>
          </a:xfrm>
          <a:effectLst>
            <a:outerShdw blurRad="50800" dist="12700" dir="5400000" algn="ctr" rotWithShape="0">
              <a:schemeClr val="tx1">
                <a:alpha val="25000"/>
              </a:schemeClr>
            </a:outerShdw>
          </a:effectLst>
        </p:spPr>
        <p:txBody>
          <a:bodyPr>
            <a:normAutofit/>
          </a:bodyPr>
          <a:lstStyle>
            <a:lvl1pPr>
              <a:defRPr sz="3600" b="1" spc="-150">
                <a:solidFill>
                  <a:schemeClr val="bg1"/>
                </a:solidFill>
                <a:latin typeface="Century Gothic" pitchFamily="34" charset="0"/>
                <a:cs typeface="Arial" pitchFamily="34" charset="0"/>
              </a:defRPr>
            </a:lvl1pPr>
          </a:lstStyle>
          <a:p>
            <a:r>
              <a:rPr lang="en-US" dirty="0" smtClean="0"/>
              <a:t>CLICK TO EDIT TITLE</a:t>
            </a:r>
            <a:endParaRPr lang="en-US" dirty="0"/>
          </a:p>
        </p:txBody>
      </p:sp>
      <p:sp>
        <p:nvSpPr>
          <p:cNvPr id="4" name="Date Placeholder 3"/>
          <p:cNvSpPr>
            <a:spLocks noGrp="1"/>
          </p:cNvSpPr>
          <p:nvPr>
            <p:ph type="dt" sz="half" idx="10"/>
          </p:nvPr>
        </p:nvSpPr>
        <p:spPr/>
        <p:txBody>
          <a:bodyPr/>
          <a:lstStyle/>
          <a:p>
            <a:fld id="{904F0184-4618-4585-9D20-A04FA7506A37}" type="datetime1">
              <a:rPr lang="en-US" smtClean="0"/>
              <a:t>7/18/2014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E99A04-50FE-4FEE-8A9B-BD093DFD99C2}" type="slidenum">
              <a:rPr lang="en-US" smtClean="0"/>
              <a:t>‹#›</a:t>
            </a:fld>
            <a:endParaRPr lang="en-US"/>
          </a:p>
        </p:txBody>
      </p:sp>
      <p:sp>
        <p:nvSpPr>
          <p:cNvPr id="12" name="Subtitle 2"/>
          <p:cNvSpPr txBox="1">
            <a:spLocks/>
          </p:cNvSpPr>
          <p:nvPr userDrawn="1"/>
        </p:nvSpPr>
        <p:spPr>
          <a:xfrm>
            <a:off x="1447800" y="3886200"/>
            <a:ext cx="64008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endParaRPr lang="en-US" sz="2600" b="0" dirty="0">
              <a:solidFill>
                <a:schemeClr val="bg1"/>
              </a:solidFill>
            </a:endParaRPr>
          </a:p>
        </p:txBody>
      </p:sp>
      <p:sp>
        <p:nvSpPr>
          <p:cNvPr id="14" name="Subtitle 2"/>
          <p:cNvSpPr txBox="1">
            <a:spLocks/>
          </p:cNvSpPr>
          <p:nvPr userDrawn="1"/>
        </p:nvSpPr>
        <p:spPr>
          <a:xfrm>
            <a:off x="1447800" y="4953000"/>
            <a:ext cx="64008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endParaRPr lang="en-US" sz="2400" dirty="0">
              <a:solidFill>
                <a:schemeClr val="bg1"/>
              </a:solidFill>
            </a:endParaRPr>
          </a:p>
        </p:txBody>
      </p:sp>
    </p:spTree>
    <p:extLst>
      <p:ext uri="{BB962C8B-B14F-4D97-AF65-F5344CB8AC3E}">
        <p14:creationId xmlns:p14="http://schemas.microsoft.com/office/powerpoint/2010/main" val="18988710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AD66F3-427E-4DD4-BAE6-E2ED642454E9}" type="datetime1">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25284016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8D590-4EAD-4D55-9197-7BF9698F0C49}" type="datetime1">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13621761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804AE3-5722-4D1D-8046-20C7DD569F7C}" type="datetime1">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42583869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79FCC-1155-4173-9D28-F5DB153C6C98}" type="datetime1">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20515218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59894D-CDDE-466B-9793-7606E9151EF2}" type="datetime1">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99A04-50FE-4FEE-8A9B-BD093DFD99C2}" type="slidenum">
              <a:rPr lang="en-US" smtClean="0"/>
              <a:t>‹#›</a:t>
            </a:fld>
            <a:endParaRPr lang="en-US"/>
          </a:p>
        </p:txBody>
      </p:sp>
    </p:spTree>
    <p:extLst>
      <p:ext uri="{BB962C8B-B14F-4D97-AF65-F5344CB8AC3E}">
        <p14:creationId xmlns:p14="http://schemas.microsoft.com/office/powerpoint/2010/main" val="1783758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12000" r="-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F560C-2D7C-473C-82FA-E10944F61DC7}" type="datetime1">
              <a:rPr lang="en-US" smtClean="0"/>
              <a:t>7/18/2014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99A04-50FE-4FEE-8A9B-BD093DFD99C2}" type="slidenum">
              <a:rPr lang="en-US" smtClean="0"/>
              <a:t>‹#›</a:t>
            </a:fld>
            <a:endParaRPr lang="en-US"/>
          </a:p>
        </p:txBody>
      </p:sp>
    </p:spTree>
    <p:extLst>
      <p:ext uri="{BB962C8B-B14F-4D97-AF65-F5344CB8AC3E}">
        <p14:creationId xmlns:p14="http://schemas.microsoft.com/office/powerpoint/2010/main" val="37214492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84"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5" r:id="rId1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HEAA2014@help.senate.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80685"/>
          </a:xfrm>
        </p:spPr>
        <p:txBody>
          <a:bodyPr>
            <a:normAutofit/>
          </a:bodyPr>
          <a:lstStyle/>
          <a:p>
            <a:r>
              <a:rPr lang="en-US" sz="4400" dirty="0">
                <a:solidFill>
                  <a:schemeClr val="tx1"/>
                </a:solidFill>
                <a:effectLst/>
                <a:latin typeface="+mn-lt"/>
                <a:ea typeface="+mn-ea"/>
                <a:cs typeface="+mn-cs"/>
              </a:rPr>
              <a:t>Teacher Quality Policy</a:t>
            </a:r>
          </a:p>
        </p:txBody>
      </p:sp>
      <p:sp>
        <p:nvSpPr>
          <p:cNvPr id="3" name="Content Placeholder 2"/>
          <p:cNvSpPr>
            <a:spLocks noGrp="1"/>
          </p:cNvSpPr>
          <p:nvPr>
            <p:ph idx="1"/>
          </p:nvPr>
        </p:nvSpPr>
        <p:spPr/>
        <p:txBody>
          <a:bodyPr/>
          <a:lstStyle/>
          <a:p>
            <a:pPr marL="0" indent="0" algn="ctr">
              <a:buNone/>
            </a:pPr>
            <a:endParaRPr lang="en-US" sz="4400" dirty="0" smtClean="0"/>
          </a:p>
          <a:p>
            <a:pPr marL="0" indent="0" algn="ctr">
              <a:buNone/>
            </a:pPr>
            <a:endParaRPr lang="en-US" dirty="0"/>
          </a:p>
          <a:p>
            <a:pPr marL="0" indent="0" algn="ctr">
              <a:buNone/>
            </a:pPr>
            <a:endParaRPr lang="en-US" dirty="0" smtClean="0"/>
          </a:p>
          <a:p>
            <a:pPr marL="0" indent="0" algn="ctr">
              <a:buNone/>
            </a:pPr>
            <a:r>
              <a:rPr lang="en-US" dirty="0" smtClean="0"/>
              <a:t>OSEP Project Directors Meeting</a:t>
            </a:r>
          </a:p>
          <a:p>
            <a:pPr marL="0" indent="0" algn="ctr">
              <a:buNone/>
            </a:pPr>
            <a:r>
              <a:rPr lang="en-US" dirty="0" smtClean="0"/>
              <a:t>Washington DC</a:t>
            </a:r>
          </a:p>
          <a:p>
            <a:pPr marL="0" indent="0" algn="ctr">
              <a:buNone/>
            </a:pPr>
            <a:r>
              <a:rPr lang="en-US" dirty="0" smtClean="0"/>
              <a:t>July 21, 2014</a:t>
            </a:r>
          </a:p>
          <a:p>
            <a:pPr marL="0" indent="0" algn="ctr">
              <a:buNone/>
            </a:pPr>
            <a:r>
              <a:rPr lang="en-US" dirty="0" smtClean="0"/>
              <a:t>Jane E. West, </a:t>
            </a:r>
            <a:r>
              <a:rPr lang="en-US" dirty="0" err="1" smtClean="0"/>
              <a:t>Ph.D</a:t>
            </a:r>
            <a:endParaRPr lang="en-US" dirty="0" smtClean="0"/>
          </a:p>
          <a:p>
            <a:pPr marL="0" indent="0" algn="ctr">
              <a:buNone/>
            </a:pPr>
            <a:r>
              <a:rPr lang="en-US" dirty="0" smtClean="0"/>
              <a:t>janewestdc@gmail.com</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a:t>
            </a:fld>
            <a:endParaRPr lang="en-US"/>
          </a:p>
        </p:txBody>
      </p:sp>
    </p:spTree>
    <p:extLst>
      <p:ext uri="{BB962C8B-B14F-4D97-AF65-F5344CB8AC3E}">
        <p14:creationId xmlns:p14="http://schemas.microsoft.com/office/powerpoint/2010/main" val="2620065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Administration’s Higher Ed Rating System</a:t>
            </a:r>
            <a:endParaRPr lang="en-US" dirty="0"/>
          </a:p>
        </p:txBody>
      </p:sp>
      <p:sp>
        <p:nvSpPr>
          <p:cNvPr id="3" name="Content Placeholder 2"/>
          <p:cNvSpPr>
            <a:spLocks noGrp="1"/>
          </p:cNvSpPr>
          <p:nvPr>
            <p:ph idx="1"/>
          </p:nvPr>
        </p:nvSpPr>
        <p:spPr/>
        <p:txBody>
          <a:bodyPr/>
          <a:lstStyle/>
          <a:p>
            <a:r>
              <a:rPr lang="en-US" dirty="0" smtClean="0"/>
              <a:t>Postsecondary Institution Rating System (PIRS)</a:t>
            </a:r>
          </a:p>
          <a:p>
            <a:r>
              <a:rPr lang="en-US" dirty="0" smtClean="0"/>
              <a:t>Measures</a:t>
            </a:r>
          </a:p>
          <a:p>
            <a:pPr lvl="1"/>
            <a:r>
              <a:rPr lang="en-US" dirty="0" smtClean="0"/>
              <a:t>Access</a:t>
            </a:r>
          </a:p>
          <a:p>
            <a:pPr lvl="1"/>
            <a:r>
              <a:rPr lang="en-US" dirty="0" smtClean="0"/>
              <a:t>Affordability</a:t>
            </a:r>
          </a:p>
          <a:p>
            <a:pPr lvl="1"/>
            <a:r>
              <a:rPr lang="en-US" dirty="0" smtClean="0"/>
              <a:t>Accountability</a:t>
            </a:r>
          </a:p>
          <a:p>
            <a:r>
              <a:rPr lang="en-US" dirty="0" smtClean="0"/>
              <a:t>Tie rating system to access to student financial aid</a:t>
            </a:r>
          </a:p>
          <a:p>
            <a:r>
              <a:rPr lang="en-US" dirty="0" smtClean="0"/>
              <a:t>Due out this Fall</a:t>
            </a:r>
          </a:p>
          <a:p>
            <a:r>
              <a:rPr lang="en-US" dirty="0" smtClean="0"/>
              <a:t>Final version before 2015-16 school year</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10</a:t>
            </a:fld>
            <a:endParaRPr lang="en-US"/>
          </a:p>
        </p:txBody>
      </p:sp>
    </p:spTree>
    <p:extLst>
      <p:ext uri="{BB962C8B-B14F-4D97-AF65-F5344CB8AC3E}">
        <p14:creationId xmlns:p14="http://schemas.microsoft.com/office/powerpoint/2010/main" val="31076189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Prep: Higher Education Reauthorization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House</a:t>
            </a:r>
          </a:p>
          <a:p>
            <a:pPr lvl="1"/>
            <a:r>
              <a:rPr lang="en-US" dirty="0" smtClean="0"/>
              <a:t>14 hearings</a:t>
            </a:r>
          </a:p>
          <a:p>
            <a:pPr lvl="1"/>
            <a:r>
              <a:rPr lang="en-US" dirty="0" smtClean="0"/>
              <a:t>Teacher Prep Hearing Feb. 27</a:t>
            </a:r>
          </a:p>
          <a:p>
            <a:pPr lvl="1"/>
            <a:r>
              <a:rPr lang="en-US" dirty="0" smtClean="0"/>
              <a:t> Republican Priorities for Reauthorizing HEA – June 25</a:t>
            </a:r>
            <a:endParaRPr lang="en-US" dirty="0"/>
          </a:p>
          <a:p>
            <a:r>
              <a:rPr lang="en-US" dirty="0" smtClean="0"/>
              <a:t>Senate</a:t>
            </a:r>
          </a:p>
          <a:p>
            <a:pPr lvl="1"/>
            <a:r>
              <a:rPr lang="en-US" dirty="0" smtClean="0"/>
              <a:t>Multiple hearings</a:t>
            </a:r>
          </a:p>
          <a:p>
            <a:pPr lvl="1"/>
            <a:r>
              <a:rPr lang="en-US" dirty="0" smtClean="0"/>
              <a:t>Teacher Prep hearing March 25</a:t>
            </a:r>
          </a:p>
          <a:p>
            <a:pPr lvl="1"/>
            <a:r>
              <a:rPr lang="en-US" dirty="0" smtClean="0"/>
              <a:t>Harkin discussion draft issued June 25 </a:t>
            </a:r>
          </a:p>
          <a:p>
            <a:pPr lvl="1"/>
            <a:r>
              <a:rPr lang="en-US" dirty="0" smtClean="0"/>
              <a:t>Republicans developing initiatives</a:t>
            </a:r>
            <a:endParaRPr lang="en-US" dirty="0"/>
          </a:p>
          <a:p>
            <a:r>
              <a:rPr lang="en-US" dirty="0" smtClean="0"/>
              <a:t>Administration</a:t>
            </a:r>
          </a:p>
          <a:p>
            <a:pPr lvl="1"/>
            <a:r>
              <a:rPr lang="en-US" dirty="0" smtClean="0"/>
              <a:t>No bill</a:t>
            </a:r>
          </a:p>
          <a:p>
            <a:pPr lvl="1"/>
            <a:r>
              <a:rPr lang="en-US" dirty="0" smtClean="0"/>
              <a:t>Multiple rulemakings and initiatives </a:t>
            </a:r>
          </a:p>
          <a:p>
            <a:pPr lvl="1"/>
            <a:endParaRPr lang="en-US" dirty="0"/>
          </a:p>
        </p:txBody>
      </p:sp>
      <p:sp>
        <p:nvSpPr>
          <p:cNvPr id="6" name="Slide Number Placeholder 5"/>
          <p:cNvSpPr>
            <a:spLocks noGrp="1"/>
          </p:cNvSpPr>
          <p:nvPr>
            <p:ph type="sldNum" sz="quarter" idx="12"/>
          </p:nvPr>
        </p:nvSpPr>
        <p:spPr/>
        <p:txBody>
          <a:bodyPr/>
          <a:lstStyle/>
          <a:p>
            <a:fld id="{5EE99A04-50FE-4FEE-8A9B-BD093DFD99C2}" type="slidenum">
              <a:rPr lang="en-US" smtClean="0"/>
              <a:pPr/>
              <a:t>11</a:t>
            </a:fld>
            <a:endParaRPr lang="en-US"/>
          </a:p>
        </p:txBody>
      </p:sp>
    </p:spTree>
    <p:extLst>
      <p:ext uri="{BB962C8B-B14F-4D97-AF65-F5344CB8AC3E}">
        <p14:creationId xmlns:p14="http://schemas.microsoft.com/office/powerpoint/2010/main" val="2286230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House Republican HEA Priorities for Teacher Prep</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Eliminate Teacher Quality Partnership Grant program (move tenets to ESEA)</a:t>
            </a:r>
          </a:p>
          <a:p>
            <a:endParaRPr lang="en-US" dirty="0" smtClean="0"/>
          </a:p>
          <a:p>
            <a:r>
              <a:rPr lang="en-US" dirty="0" smtClean="0"/>
              <a:t>Reduce reporting requirements so they yield useful information that measures program effectiveness without adding undue burden to states and institutions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12</a:t>
            </a:fld>
            <a:endParaRPr lang="en-US"/>
          </a:p>
        </p:txBody>
      </p:sp>
    </p:spTree>
    <p:extLst>
      <p:ext uri="{BB962C8B-B14F-4D97-AF65-F5344CB8AC3E}">
        <p14:creationId xmlns:p14="http://schemas.microsoft.com/office/powerpoint/2010/main" val="19685509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Harkin Discussion Draft “Higher Education Affordability Act”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Title II = 124 of 785 pages!</a:t>
            </a:r>
          </a:p>
          <a:p>
            <a:r>
              <a:rPr lang="en-US" dirty="0" smtClean="0"/>
              <a:t>Four Key Components on Educator Prep</a:t>
            </a:r>
          </a:p>
          <a:p>
            <a:pPr lvl="1"/>
            <a:r>
              <a:rPr lang="en-US" dirty="0" smtClean="0"/>
              <a:t>Definitions</a:t>
            </a:r>
          </a:p>
          <a:p>
            <a:pPr lvl="1"/>
            <a:r>
              <a:rPr lang="en-US" dirty="0" smtClean="0"/>
              <a:t>Educator Quality Partnership Grants</a:t>
            </a:r>
          </a:p>
          <a:p>
            <a:pPr lvl="1"/>
            <a:r>
              <a:rPr lang="en-US" dirty="0" smtClean="0"/>
              <a:t>New Competitive State Grant for Preparation Reform</a:t>
            </a:r>
          </a:p>
          <a:p>
            <a:pPr lvl="1"/>
            <a:r>
              <a:rPr lang="en-US" dirty="0" smtClean="0"/>
              <a:t>Accountability and Data Collection</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13</a:t>
            </a:fld>
            <a:endParaRPr lang="en-US"/>
          </a:p>
        </p:txBody>
      </p:sp>
    </p:spTree>
    <p:extLst>
      <p:ext uri="{BB962C8B-B14F-4D97-AF65-F5344CB8AC3E}">
        <p14:creationId xmlns:p14="http://schemas.microsoft.com/office/powerpoint/2010/main" val="1824223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Definitions</a:t>
            </a:r>
            <a:endParaRPr lang="en-US" dirty="0"/>
          </a:p>
        </p:txBody>
      </p:sp>
      <p:sp>
        <p:nvSpPr>
          <p:cNvPr id="3" name="Content Placeholder 2"/>
          <p:cNvSpPr>
            <a:spLocks noGrp="1"/>
          </p:cNvSpPr>
          <p:nvPr>
            <p:ph idx="1"/>
          </p:nvPr>
        </p:nvSpPr>
        <p:spPr/>
        <p:txBody>
          <a:bodyPr/>
          <a:lstStyle/>
          <a:p>
            <a:pPr marL="0" lvl="0" indent="0">
              <a:spcBef>
                <a:spcPts val="0"/>
              </a:spcBef>
              <a:buNone/>
            </a:pPr>
            <a:r>
              <a:rPr lang="en-US" dirty="0">
                <a:solidFill>
                  <a:prstClr val="black"/>
                </a:solidFill>
              </a:rPr>
              <a:t>32 definitions including:</a:t>
            </a:r>
          </a:p>
          <a:p>
            <a:pPr marL="0" lvl="0" indent="0">
              <a:spcBef>
                <a:spcPts val="0"/>
              </a:spcBef>
              <a:buNone/>
            </a:pPr>
            <a:endParaRPr lang="en-US" sz="2400" dirty="0">
              <a:solidFill>
                <a:prstClr val="black"/>
              </a:solidFill>
            </a:endParaRPr>
          </a:p>
          <a:p>
            <a:pPr marL="800100" lvl="1" indent="-342900">
              <a:spcBef>
                <a:spcPts val="0"/>
              </a:spcBef>
              <a:buFont typeface="Arial" panose="020B0604020202020204" pitchFamily="34" charset="0"/>
              <a:buChar char="•"/>
            </a:pPr>
            <a:r>
              <a:rPr lang="en-US" sz="2400" dirty="0">
                <a:solidFill>
                  <a:prstClr val="black"/>
                </a:solidFill>
              </a:rPr>
              <a:t>Effective literacy instruction</a:t>
            </a:r>
          </a:p>
          <a:p>
            <a:pPr marL="800100" lvl="1" indent="-342900">
              <a:spcBef>
                <a:spcPts val="0"/>
              </a:spcBef>
              <a:buFont typeface="Arial" panose="020B0604020202020204" pitchFamily="34" charset="0"/>
              <a:buChar char="•"/>
            </a:pPr>
            <a:r>
              <a:rPr lang="en-US" sz="2400" dirty="0">
                <a:solidFill>
                  <a:prstClr val="black"/>
                </a:solidFill>
              </a:rPr>
              <a:t>Clinical training</a:t>
            </a:r>
          </a:p>
          <a:p>
            <a:pPr marL="800100" lvl="1" indent="-342900">
              <a:spcBef>
                <a:spcPts val="0"/>
              </a:spcBef>
              <a:buFont typeface="Arial" panose="020B0604020202020204" pitchFamily="34" charset="0"/>
              <a:buChar char="•"/>
            </a:pPr>
            <a:r>
              <a:rPr lang="en-US" sz="2400" dirty="0">
                <a:solidFill>
                  <a:prstClr val="black"/>
                </a:solidFill>
              </a:rPr>
              <a:t>High Quality Professional Development</a:t>
            </a:r>
          </a:p>
          <a:p>
            <a:pPr marL="800100" lvl="1" indent="-342900">
              <a:spcBef>
                <a:spcPts val="0"/>
              </a:spcBef>
              <a:buFont typeface="Arial" panose="020B0604020202020204" pitchFamily="34" charset="0"/>
              <a:buChar char="•"/>
            </a:pPr>
            <a:r>
              <a:rPr lang="en-US" sz="2400" dirty="0">
                <a:solidFill>
                  <a:prstClr val="black"/>
                </a:solidFill>
              </a:rPr>
              <a:t>Induction program</a:t>
            </a:r>
          </a:p>
          <a:p>
            <a:pPr marL="800100" lvl="1" indent="-342900">
              <a:spcBef>
                <a:spcPts val="0"/>
              </a:spcBef>
              <a:buFont typeface="Arial" panose="020B0604020202020204" pitchFamily="34" charset="0"/>
              <a:buChar char="•"/>
            </a:pPr>
            <a:r>
              <a:rPr lang="en-US" sz="2400" dirty="0">
                <a:solidFill>
                  <a:prstClr val="black"/>
                </a:solidFill>
              </a:rPr>
              <a:t>Mentor and mentoring</a:t>
            </a:r>
          </a:p>
          <a:p>
            <a:pPr marL="800100" lvl="1" indent="-342900">
              <a:spcBef>
                <a:spcPts val="0"/>
              </a:spcBef>
              <a:buFont typeface="Arial" panose="020B0604020202020204" pitchFamily="34" charset="0"/>
              <a:buChar char="•"/>
            </a:pPr>
            <a:r>
              <a:rPr lang="en-US" sz="2400" dirty="0">
                <a:solidFill>
                  <a:prstClr val="black"/>
                </a:solidFill>
              </a:rPr>
              <a:t>Recent program graduate</a:t>
            </a:r>
          </a:p>
          <a:p>
            <a:pPr marL="800100" lvl="1" indent="-342900">
              <a:spcBef>
                <a:spcPts val="0"/>
              </a:spcBef>
              <a:buFont typeface="Arial" panose="020B0604020202020204" pitchFamily="34" charset="0"/>
              <a:buChar char="•"/>
            </a:pPr>
            <a:r>
              <a:rPr lang="en-US" sz="2400" dirty="0">
                <a:solidFill>
                  <a:prstClr val="black"/>
                </a:solidFill>
              </a:rPr>
              <a:t>Principles of scientific research</a:t>
            </a:r>
          </a:p>
          <a:p>
            <a:pPr marL="800100" lvl="1" indent="-342900">
              <a:spcBef>
                <a:spcPts val="0"/>
              </a:spcBef>
              <a:buFont typeface="Arial" panose="020B0604020202020204" pitchFamily="34" charset="0"/>
              <a:buChar char="•"/>
            </a:pPr>
            <a:r>
              <a:rPr lang="en-US" sz="2400" dirty="0">
                <a:solidFill>
                  <a:prstClr val="black"/>
                </a:solidFill>
              </a:rPr>
              <a:t>Student growth</a:t>
            </a:r>
          </a:p>
          <a:p>
            <a:pPr marL="800100" lvl="1" indent="-342900">
              <a:spcBef>
                <a:spcPts val="0"/>
              </a:spcBef>
              <a:buFont typeface="Arial" panose="020B0604020202020204" pitchFamily="34" charset="0"/>
              <a:buChar char="•"/>
            </a:pPr>
            <a:r>
              <a:rPr lang="en-US" sz="2400" dirty="0">
                <a:solidFill>
                  <a:prstClr val="black"/>
                </a:solidFill>
              </a:rPr>
              <a:t>Teacher performance assessment</a:t>
            </a:r>
          </a:p>
          <a:p>
            <a:pPr marL="800100" lvl="1" indent="-342900">
              <a:spcBef>
                <a:spcPts val="0"/>
              </a:spcBef>
              <a:buFont typeface="Arial" panose="020B0604020202020204" pitchFamily="34" charset="0"/>
              <a:buChar char="•"/>
            </a:pPr>
            <a:r>
              <a:rPr lang="en-US" sz="2400" dirty="0">
                <a:solidFill>
                  <a:prstClr val="black"/>
                </a:solidFill>
              </a:rPr>
              <a:t>Teaching skills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14</a:t>
            </a:fld>
            <a:endParaRPr lang="en-US"/>
          </a:p>
        </p:txBody>
      </p:sp>
    </p:spTree>
    <p:extLst>
      <p:ext uri="{BB962C8B-B14F-4D97-AF65-F5344CB8AC3E}">
        <p14:creationId xmlns:p14="http://schemas.microsoft.com/office/powerpoint/2010/main" val="9647097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Harkin draft cont.</a:t>
            </a:r>
            <a:endParaRPr lang="en-US" dirty="0"/>
          </a:p>
        </p:txBody>
      </p:sp>
      <p:sp>
        <p:nvSpPr>
          <p:cNvPr id="3" name="Content Placeholder 2"/>
          <p:cNvSpPr>
            <a:spLocks noGrp="1"/>
          </p:cNvSpPr>
          <p:nvPr>
            <p:ph idx="1"/>
          </p:nvPr>
        </p:nvSpPr>
        <p:spPr/>
        <p:txBody>
          <a:bodyPr>
            <a:normAutofit lnSpcReduction="10000"/>
          </a:bodyPr>
          <a:lstStyle/>
          <a:p>
            <a:r>
              <a:rPr lang="en-US" dirty="0" smtClean="0"/>
              <a:t>TQP becomes EQP – Educator Quality Partnerships</a:t>
            </a:r>
          </a:p>
          <a:p>
            <a:pPr lvl="1"/>
            <a:r>
              <a:rPr lang="en-US" dirty="0" smtClean="0"/>
              <a:t>IHE and teacher prep program partners with high need LEA</a:t>
            </a:r>
          </a:p>
          <a:p>
            <a:pPr lvl="1"/>
            <a:r>
              <a:rPr lang="en-US" dirty="0" smtClean="0"/>
              <a:t>One year residency</a:t>
            </a:r>
          </a:p>
          <a:p>
            <a:pPr lvl="1"/>
            <a:r>
              <a:rPr lang="en-US" dirty="0" smtClean="0"/>
              <a:t>1 year living stipend</a:t>
            </a:r>
          </a:p>
          <a:p>
            <a:pPr lvl="1"/>
            <a:r>
              <a:rPr lang="en-US" dirty="0" smtClean="0"/>
              <a:t>Teachers and principals</a:t>
            </a:r>
          </a:p>
          <a:p>
            <a:pPr lvl="1"/>
            <a:r>
              <a:rPr lang="en-US" dirty="0" smtClean="0"/>
              <a:t>High need fields (special </a:t>
            </a:r>
            <a:r>
              <a:rPr lang="en-US" dirty="0" err="1" smtClean="0"/>
              <a:t>ed</a:t>
            </a:r>
            <a:r>
              <a:rPr lang="en-US" dirty="0" smtClean="0"/>
              <a:t>) and high need schools</a:t>
            </a:r>
          </a:p>
          <a:p>
            <a:pPr lvl="1"/>
            <a:r>
              <a:rPr lang="en-US" dirty="0" smtClean="0"/>
              <a:t>Must teach three years after completing program</a:t>
            </a:r>
          </a:p>
          <a:p>
            <a:pPr lvl="1"/>
            <a:r>
              <a:rPr lang="en-US" dirty="0" smtClean="0"/>
              <a:t>New data collection: evaluation systems, retention, survey results</a:t>
            </a:r>
          </a:p>
          <a:p>
            <a:pPr marL="457200" lvl="1" indent="0">
              <a:buNone/>
            </a:pP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15</a:t>
            </a:fld>
            <a:endParaRPr lang="en-US"/>
          </a:p>
        </p:txBody>
      </p:sp>
    </p:spTree>
    <p:extLst>
      <p:ext uri="{BB962C8B-B14F-4D97-AF65-F5344CB8AC3E}">
        <p14:creationId xmlns:p14="http://schemas.microsoft.com/office/powerpoint/2010/main" val="7072640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Harkin draft cont. </a:t>
            </a:r>
            <a:endParaRPr lang="en-US" dirty="0"/>
          </a:p>
        </p:txBody>
      </p:sp>
      <p:sp>
        <p:nvSpPr>
          <p:cNvPr id="3" name="Content Placeholder 2"/>
          <p:cNvSpPr>
            <a:spLocks noGrp="1"/>
          </p:cNvSpPr>
          <p:nvPr>
            <p:ph idx="1"/>
          </p:nvPr>
        </p:nvSpPr>
        <p:spPr/>
        <p:txBody>
          <a:bodyPr/>
          <a:lstStyle/>
          <a:p>
            <a:pPr marL="0" indent="0">
              <a:buNone/>
            </a:pPr>
            <a:r>
              <a:rPr lang="en-US" dirty="0" smtClean="0"/>
              <a:t>State Innovation in Education Preparation</a:t>
            </a:r>
          </a:p>
          <a:p>
            <a:r>
              <a:rPr lang="en-US" dirty="0" smtClean="0"/>
              <a:t>New competitive state grant program</a:t>
            </a:r>
          </a:p>
          <a:p>
            <a:r>
              <a:rPr lang="en-US" dirty="0" smtClean="0"/>
              <a:t>Every state must rate every prep program (teacher and principal) on a 1-4 scale using:</a:t>
            </a:r>
          </a:p>
          <a:p>
            <a:pPr lvl="1"/>
            <a:r>
              <a:rPr lang="en-US" dirty="0" smtClean="0"/>
              <a:t>Satisfaction surveys of employers</a:t>
            </a:r>
          </a:p>
          <a:p>
            <a:pPr lvl="1"/>
            <a:r>
              <a:rPr lang="en-US" dirty="0" smtClean="0"/>
              <a:t>Satisfaction surveys of graduates</a:t>
            </a:r>
          </a:p>
          <a:p>
            <a:pPr lvl="1"/>
            <a:r>
              <a:rPr lang="en-US" dirty="0" smtClean="0"/>
              <a:t>Statewide measure of impact on student learning via evaluation systems or evidence of student growth that is evidence based or externally validated</a:t>
            </a:r>
          </a:p>
          <a:p>
            <a:pPr lvl="1"/>
            <a:endParaRPr lang="en-US" dirty="0" smtClean="0"/>
          </a:p>
        </p:txBody>
      </p:sp>
      <p:sp>
        <p:nvSpPr>
          <p:cNvPr id="4" name="Slide Number Placeholder 3"/>
          <p:cNvSpPr>
            <a:spLocks noGrp="1"/>
          </p:cNvSpPr>
          <p:nvPr>
            <p:ph type="sldNum" sz="quarter" idx="12"/>
          </p:nvPr>
        </p:nvSpPr>
        <p:spPr/>
        <p:txBody>
          <a:bodyPr/>
          <a:lstStyle/>
          <a:p>
            <a:fld id="{5EE99A04-50FE-4FEE-8A9B-BD093DFD99C2}" type="slidenum">
              <a:rPr lang="en-US" smtClean="0"/>
              <a:pPr/>
              <a:t>16</a:t>
            </a:fld>
            <a:endParaRPr lang="en-US"/>
          </a:p>
        </p:txBody>
      </p:sp>
    </p:spTree>
    <p:extLst>
      <p:ext uri="{BB962C8B-B14F-4D97-AF65-F5344CB8AC3E}">
        <p14:creationId xmlns:p14="http://schemas.microsoft.com/office/powerpoint/2010/main" val="28364075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Ingredients for rating system cont.</a:t>
            </a:r>
            <a:endParaRPr lang="en-US" dirty="0"/>
          </a:p>
        </p:txBody>
      </p:sp>
      <p:sp>
        <p:nvSpPr>
          <p:cNvPr id="3" name="Content Placeholder 2"/>
          <p:cNvSpPr>
            <a:spLocks noGrp="1"/>
          </p:cNvSpPr>
          <p:nvPr>
            <p:ph idx="1"/>
          </p:nvPr>
        </p:nvSpPr>
        <p:spPr/>
        <p:txBody>
          <a:bodyPr>
            <a:normAutofit lnSpcReduction="10000"/>
          </a:bodyPr>
          <a:lstStyle/>
          <a:p>
            <a:r>
              <a:rPr lang="en-US" dirty="0" smtClean="0"/>
              <a:t>Retention up to three years</a:t>
            </a:r>
          </a:p>
          <a:p>
            <a:r>
              <a:rPr lang="en-US" dirty="0" smtClean="0"/>
              <a:t>Same metrics and weights for all programs</a:t>
            </a:r>
          </a:p>
          <a:p>
            <a:r>
              <a:rPr lang="en-US" dirty="0" smtClean="0"/>
              <a:t>Public reporting program by program basis</a:t>
            </a:r>
          </a:p>
          <a:p>
            <a:r>
              <a:rPr lang="en-US" dirty="0" smtClean="0"/>
              <a:t>Provide to all LEAS and school boards in state</a:t>
            </a:r>
          </a:p>
          <a:p>
            <a:r>
              <a:rPr lang="en-US" dirty="0" smtClean="0"/>
              <a:t>Interventions for low performers</a:t>
            </a:r>
          </a:p>
          <a:p>
            <a:pPr lvl="1"/>
            <a:r>
              <a:rPr lang="en-US" dirty="0" smtClean="0"/>
              <a:t>Needs assessment if low performer for 1 year</a:t>
            </a:r>
          </a:p>
          <a:p>
            <a:pPr lvl="1"/>
            <a:r>
              <a:rPr lang="en-US" dirty="0" smtClean="0"/>
              <a:t>No TEACH grants if low performing for 3 years</a:t>
            </a:r>
          </a:p>
          <a:p>
            <a:pPr lvl="1"/>
            <a:r>
              <a:rPr lang="en-US" dirty="0" smtClean="0"/>
              <a:t>Termination if low performing for 4 years</a:t>
            </a:r>
          </a:p>
          <a:p>
            <a:pPr lvl="1"/>
            <a:r>
              <a:rPr lang="en-US" dirty="0" smtClean="0"/>
              <a:t>Programs on lowest rating automatically low performing</a:t>
            </a:r>
          </a:p>
          <a:p>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17</a:t>
            </a:fld>
            <a:endParaRPr lang="en-US"/>
          </a:p>
        </p:txBody>
      </p:sp>
    </p:spTree>
    <p:extLst>
      <p:ext uri="{BB962C8B-B14F-4D97-AF65-F5344CB8AC3E}">
        <p14:creationId xmlns:p14="http://schemas.microsoft.com/office/powerpoint/2010/main" val="939346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for grant distribution</a:t>
            </a:r>
            <a:endParaRPr lang="en-US" dirty="0"/>
          </a:p>
        </p:txBody>
      </p:sp>
      <p:sp>
        <p:nvSpPr>
          <p:cNvPr id="3" name="Content Placeholder 2"/>
          <p:cNvSpPr>
            <a:spLocks noGrp="1"/>
          </p:cNvSpPr>
          <p:nvPr>
            <p:ph idx="1"/>
          </p:nvPr>
        </p:nvSpPr>
        <p:spPr/>
        <p:txBody>
          <a:bodyPr/>
          <a:lstStyle/>
          <a:p>
            <a:r>
              <a:rPr lang="en-US" dirty="0" smtClean="0"/>
              <a:t>Capacity to implement</a:t>
            </a:r>
          </a:p>
          <a:p>
            <a:r>
              <a:rPr lang="en-US" dirty="0" smtClean="0"/>
              <a:t>Demonstrated record of effective reform of educator preparation</a:t>
            </a:r>
          </a:p>
          <a:p>
            <a:r>
              <a:rPr lang="en-US" dirty="0" smtClean="0"/>
              <a:t>Likelihood of sustaining reforms</a:t>
            </a:r>
          </a:p>
          <a:p>
            <a:r>
              <a:rPr lang="en-US" dirty="0" smtClean="0"/>
              <a:t>Data systems that link to prep programs in place</a:t>
            </a:r>
          </a:p>
          <a:p>
            <a:r>
              <a:rPr lang="en-US" dirty="0" smtClean="0"/>
              <a:t>Statewide evaluation systems using student growth in place</a:t>
            </a:r>
          </a:p>
          <a:p>
            <a:r>
              <a:rPr lang="en-US" dirty="0" smtClean="0"/>
              <a:t>Strong partnerships between IHEs and high need LEAs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18</a:t>
            </a:fld>
            <a:endParaRPr lang="en-US"/>
          </a:p>
        </p:txBody>
      </p:sp>
    </p:spTree>
    <p:extLst>
      <p:ext uri="{BB962C8B-B14F-4D97-AF65-F5344CB8AC3E}">
        <p14:creationId xmlns:p14="http://schemas.microsoft.com/office/powerpoint/2010/main" val="31803211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state grantees must</a:t>
            </a:r>
            <a:endParaRPr lang="en-US" dirty="0"/>
          </a:p>
        </p:txBody>
      </p:sp>
      <p:sp>
        <p:nvSpPr>
          <p:cNvPr id="3" name="Content Placeholder 2"/>
          <p:cNvSpPr>
            <a:spLocks noGrp="1"/>
          </p:cNvSpPr>
          <p:nvPr>
            <p:ph idx="1"/>
          </p:nvPr>
        </p:nvSpPr>
        <p:spPr/>
        <p:txBody>
          <a:bodyPr>
            <a:normAutofit lnSpcReduction="10000"/>
          </a:bodyPr>
          <a:lstStyle/>
          <a:p>
            <a:r>
              <a:rPr lang="en-US" dirty="0" smtClean="0"/>
              <a:t>Recruit top talent </a:t>
            </a:r>
          </a:p>
          <a:p>
            <a:r>
              <a:rPr lang="en-US" dirty="0" smtClean="0"/>
              <a:t>Have selective admissions</a:t>
            </a:r>
          </a:p>
          <a:p>
            <a:r>
              <a:rPr lang="en-US" dirty="0" smtClean="0"/>
              <a:t>Provide clinical prep in high need schools</a:t>
            </a:r>
          </a:p>
          <a:p>
            <a:r>
              <a:rPr lang="en-US" dirty="0" smtClean="0"/>
              <a:t>Prepare all teacher to teach students with disabilities and English learners</a:t>
            </a:r>
          </a:p>
          <a:p>
            <a:r>
              <a:rPr lang="en-US" dirty="0" smtClean="0"/>
              <a:t>Ensure subject matter mastery and effective classroom management</a:t>
            </a:r>
          </a:p>
          <a:p>
            <a:r>
              <a:rPr lang="en-US" dirty="0" smtClean="0"/>
              <a:t>Require all prep programs in state to participate</a:t>
            </a:r>
          </a:p>
          <a:p>
            <a:r>
              <a:rPr lang="en-US" dirty="0" smtClean="0"/>
              <a:t>Require all prep programs to address LEA workforce needs</a:t>
            </a:r>
          </a:p>
          <a:p>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19</a:t>
            </a:fld>
            <a:endParaRPr lang="en-US"/>
          </a:p>
        </p:txBody>
      </p:sp>
    </p:spTree>
    <p:extLst>
      <p:ext uri="{BB962C8B-B14F-4D97-AF65-F5344CB8AC3E}">
        <p14:creationId xmlns:p14="http://schemas.microsoft.com/office/powerpoint/2010/main" val="2155278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Quality Policy Areas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Teacher Evaluation </a:t>
            </a:r>
          </a:p>
          <a:p>
            <a:r>
              <a:rPr lang="en-US" dirty="0" smtClean="0"/>
              <a:t>New 50-state teacher equity plan</a:t>
            </a:r>
          </a:p>
          <a:p>
            <a:r>
              <a:rPr lang="en-US" dirty="0" smtClean="0"/>
              <a:t>“Highly Qualified”</a:t>
            </a:r>
          </a:p>
          <a:p>
            <a:r>
              <a:rPr lang="en-US" dirty="0" smtClean="0"/>
              <a:t>Teacher preparation: regulations and Higher Education Act Reauthorization</a:t>
            </a:r>
          </a:p>
        </p:txBody>
      </p:sp>
      <p:sp>
        <p:nvSpPr>
          <p:cNvPr id="4" name="Slide Number Placeholder 3"/>
          <p:cNvSpPr>
            <a:spLocks noGrp="1"/>
          </p:cNvSpPr>
          <p:nvPr>
            <p:ph type="sldNum" sz="quarter" idx="12"/>
          </p:nvPr>
        </p:nvSpPr>
        <p:spPr/>
        <p:txBody>
          <a:bodyPr/>
          <a:lstStyle/>
          <a:p>
            <a:fld id="{5EE99A04-50FE-4FEE-8A9B-BD093DFD99C2}" type="slidenum">
              <a:rPr lang="en-US" smtClean="0"/>
              <a:pPr/>
              <a:t>2</a:t>
            </a:fld>
            <a:endParaRPr lang="en-US"/>
          </a:p>
        </p:txBody>
      </p:sp>
    </p:spTree>
    <p:extLst>
      <p:ext uri="{BB962C8B-B14F-4D97-AF65-F5344CB8AC3E}">
        <p14:creationId xmlns:p14="http://schemas.microsoft.com/office/powerpoint/2010/main" val="10870250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State grantees must….</a:t>
            </a:r>
            <a:endParaRPr lang="en-US" dirty="0"/>
          </a:p>
        </p:txBody>
      </p:sp>
      <p:sp>
        <p:nvSpPr>
          <p:cNvPr id="3" name="Content Placeholder 2"/>
          <p:cNvSpPr>
            <a:spLocks noGrp="1"/>
          </p:cNvSpPr>
          <p:nvPr>
            <p:ph idx="1"/>
          </p:nvPr>
        </p:nvSpPr>
        <p:spPr/>
        <p:txBody>
          <a:bodyPr/>
          <a:lstStyle/>
          <a:p>
            <a:endParaRPr lang="en-US" dirty="0" smtClean="0"/>
          </a:p>
          <a:p>
            <a:r>
              <a:rPr lang="en-US" dirty="0" smtClean="0"/>
              <a:t>Report results to applicants to prep programs, school administrators</a:t>
            </a:r>
          </a:p>
          <a:p>
            <a:r>
              <a:rPr lang="en-US" dirty="0" smtClean="0"/>
              <a:t>Redesign certification and licensing to align to CCRS</a:t>
            </a:r>
          </a:p>
          <a:p>
            <a:r>
              <a:rPr lang="en-US" dirty="0" smtClean="0"/>
              <a:t>Utilize data in program approval</a:t>
            </a:r>
          </a:p>
          <a:p>
            <a:r>
              <a:rPr lang="en-US" dirty="0" smtClean="0"/>
              <a:t>Require high quality clinical training</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20</a:t>
            </a:fld>
            <a:endParaRPr lang="en-US"/>
          </a:p>
        </p:txBody>
      </p:sp>
    </p:spTree>
    <p:extLst>
      <p:ext uri="{BB962C8B-B14F-4D97-AF65-F5344CB8AC3E}">
        <p14:creationId xmlns:p14="http://schemas.microsoft.com/office/powerpoint/2010/main" val="3004007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State Report Cards</a:t>
            </a:r>
            <a:endParaRPr lang="en-US" dirty="0"/>
          </a:p>
        </p:txBody>
      </p:sp>
      <p:sp>
        <p:nvSpPr>
          <p:cNvPr id="3" name="Content Placeholder 2"/>
          <p:cNvSpPr>
            <a:spLocks noGrp="1"/>
          </p:cNvSpPr>
          <p:nvPr>
            <p:ph idx="1"/>
          </p:nvPr>
        </p:nvSpPr>
        <p:spPr/>
        <p:txBody>
          <a:bodyPr/>
          <a:lstStyle/>
          <a:p>
            <a:r>
              <a:rPr lang="en-US" dirty="0" smtClean="0"/>
              <a:t>Similar Title II data collection</a:t>
            </a:r>
          </a:p>
          <a:p>
            <a:r>
              <a:rPr lang="en-US" dirty="0" smtClean="0"/>
              <a:t>Criteria for determining low performing programs:</a:t>
            </a:r>
          </a:p>
          <a:p>
            <a:pPr lvl="1"/>
            <a:r>
              <a:rPr lang="en-US" dirty="0" smtClean="0"/>
              <a:t>Candidates academic strength</a:t>
            </a:r>
          </a:p>
          <a:p>
            <a:pPr lvl="1"/>
            <a:r>
              <a:rPr lang="en-US" dirty="0" smtClean="0"/>
              <a:t>Pass rates on certification exams</a:t>
            </a:r>
          </a:p>
          <a:p>
            <a:pPr lvl="1"/>
            <a:r>
              <a:rPr lang="en-US" dirty="0" smtClean="0"/>
              <a:t>Hours of clinical training</a:t>
            </a:r>
          </a:p>
          <a:p>
            <a:pPr lvl="1"/>
            <a:r>
              <a:rPr lang="en-US" dirty="0" smtClean="0"/>
              <a:t>Employment outcomes including placement, retention and evaluations</a:t>
            </a:r>
          </a:p>
          <a:p>
            <a:pPr lvl="1"/>
            <a:r>
              <a:rPr lang="en-US" dirty="0" smtClean="0"/>
              <a:t>Results of satisfaction surveys</a:t>
            </a:r>
          </a:p>
          <a:p>
            <a:pPr lvl="1"/>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21</a:t>
            </a:fld>
            <a:endParaRPr lang="en-US"/>
          </a:p>
        </p:txBody>
      </p:sp>
    </p:spTree>
    <p:extLst>
      <p:ext uri="{BB962C8B-B14F-4D97-AF65-F5344CB8AC3E}">
        <p14:creationId xmlns:p14="http://schemas.microsoft.com/office/powerpoint/2010/main" val="34189687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Teacher Prep in Higher Ed Bills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Rating System</a:t>
            </a:r>
          </a:p>
          <a:p>
            <a:r>
              <a:rPr lang="en-US" dirty="0" smtClean="0"/>
              <a:t>Link to student aid</a:t>
            </a:r>
          </a:p>
          <a:p>
            <a:r>
              <a:rPr lang="en-US" dirty="0" smtClean="0"/>
              <a:t>State Role</a:t>
            </a:r>
          </a:p>
          <a:p>
            <a:r>
              <a:rPr lang="en-US" dirty="0" smtClean="0"/>
              <a:t>GREAT Act</a:t>
            </a:r>
          </a:p>
          <a:p>
            <a:r>
              <a:rPr lang="en-US" dirty="0" smtClean="0"/>
              <a:t>Title II Data</a:t>
            </a:r>
          </a:p>
          <a:p>
            <a:r>
              <a:rPr lang="en-US" dirty="0" smtClean="0"/>
              <a:t>State and Federal Report cards</a:t>
            </a:r>
          </a:p>
          <a:p>
            <a:r>
              <a:rPr lang="en-US" dirty="0" smtClean="0"/>
              <a:t>Unintended impact on high need students and fields, including special education</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22</a:t>
            </a:fld>
            <a:endParaRPr lang="en-US"/>
          </a:p>
        </p:txBody>
      </p:sp>
    </p:spTree>
    <p:extLst>
      <p:ext uri="{BB962C8B-B14F-4D97-AF65-F5344CB8AC3E}">
        <p14:creationId xmlns:p14="http://schemas.microsoft.com/office/powerpoint/2010/main" val="28107505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Provisions in Harkin Bill </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The National Technical Assistance Centers for Higher Education Access</a:t>
            </a:r>
          </a:p>
          <a:p>
            <a:pPr lvl="0"/>
            <a:r>
              <a:rPr lang="en-US" dirty="0"/>
              <a:t>The National Technical Assistance Center for Disability Support Services at Institutions of Higher Education</a:t>
            </a:r>
          </a:p>
          <a:p>
            <a:pPr lvl="0"/>
            <a:r>
              <a:rPr lang="en-US" dirty="0"/>
              <a:t>The National Data Center on Higher Education and Disability</a:t>
            </a:r>
          </a:p>
          <a:p>
            <a:pPr lvl="0"/>
            <a:r>
              <a:rPr lang="en-US" dirty="0"/>
              <a:t>Transition Programs for Postsecondary Students with Disabilities</a:t>
            </a:r>
          </a:p>
          <a:p>
            <a:pPr lvl="0"/>
            <a:r>
              <a:rPr lang="en-US" dirty="0"/>
              <a:t>Provisions related to strengthening the development and access to accessible instructional materials </a:t>
            </a:r>
          </a:p>
          <a:p>
            <a:pPr lvl="0"/>
            <a:r>
              <a:rPr lang="en-US" dirty="0"/>
              <a:t>A Commission on Serving and Supporting Students with Psychiatric Disabilities in Institutions of Higher Education</a:t>
            </a:r>
          </a:p>
          <a:p>
            <a:pPr marL="0" lv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23</a:t>
            </a:fld>
            <a:endParaRPr lang="en-US"/>
          </a:p>
        </p:txBody>
      </p:sp>
    </p:spTree>
    <p:extLst>
      <p:ext uri="{BB962C8B-B14F-4D97-AF65-F5344CB8AC3E}">
        <p14:creationId xmlns:p14="http://schemas.microsoft.com/office/powerpoint/2010/main" val="24071554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Your Voice Heard</a:t>
            </a:r>
            <a:endParaRPr lang="en-US" dirty="0"/>
          </a:p>
        </p:txBody>
      </p:sp>
      <p:sp>
        <p:nvSpPr>
          <p:cNvPr id="3" name="Content Placeholder 2"/>
          <p:cNvSpPr>
            <a:spLocks noGrp="1"/>
          </p:cNvSpPr>
          <p:nvPr>
            <p:ph idx="1"/>
          </p:nvPr>
        </p:nvSpPr>
        <p:spPr/>
        <p:txBody>
          <a:bodyPr/>
          <a:lstStyle/>
          <a:p>
            <a:endParaRPr lang="en-US" dirty="0" smtClean="0"/>
          </a:p>
          <a:p>
            <a:r>
              <a:rPr lang="en-US" dirty="0" smtClean="0"/>
              <a:t>By August 29 at 5 pm:  comments on Sen. Harkin’s draft Higher Ed reauthorization bill to </a:t>
            </a:r>
            <a:r>
              <a:rPr lang="en-US" dirty="0" smtClean="0">
                <a:hlinkClick r:id="rId2"/>
              </a:rPr>
              <a:t>HEAA2014@help.senate.gov</a:t>
            </a:r>
            <a:endParaRPr lang="en-US" dirty="0" smtClean="0"/>
          </a:p>
          <a:p>
            <a:r>
              <a:rPr lang="en-US" dirty="0" smtClean="0"/>
              <a:t>When teacher prep </a:t>
            </a:r>
            <a:r>
              <a:rPr lang="en-US" dirty="0" err="1" smtClean="0"/>
              <a:t>regs</a:t>
            </a:r>
            <a:r>
              <a:rPr lang="en-US" dirty="0" smtClean="0"/>
              <a:t> are released (this summer?) 30-60 days for public comment</a:t>
            </a:r>
          </a:p>
          <a:p>
            <a:r>
              <a:rPr lang="en-US" dirty="0" smtClean="0"/>
              <a:t>Contact your state and local leaders to be a part of developing your educator equity plan</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24</a:t>
            </a:fld>
            <a:endParaRPr lang="en-US"/>
          </a:p>
        </p:txBody>
      </p:sp>
    </p:spTree>
    <p:extLst>
      <p:ext uri="{BB962C8B-B14F-4D97-AF65-F5344CB8AC3E}">
        <p14:creationId xmlns:p14="http://schemas.microsoft.com/office/powerpoint/2010/main" val="10768480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715"/>
            <a:ext cx="8229600" cy="780685"/>
          </a:xfrm>
        </p:spPr>
        <p:txBody>
          <a:bodyPr>
            <a:normAutofit fontScale="90000"/>
          </a:bodyPr>
          <a:lstStyle/>
          <a:p>
            <a:r>
              <a:rPr lang="en-US" sz="4800" dirty="0" smtClean="0"/>
              <a:t>And remember……</a:t>
            </a:r>
            <a:endParaRPr lang="en-US" sz="4800"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sz="4800" dirty="0" smtClean="0"/>
              <a:t>	If you’re not at the table,</a:t>
            </a:r>
          </a:p>
          <a:p>
            <a:pPr marL="0" indent="0">
              <a:buNone/>
            </a:pPr>
            <a:r>
              <a:rPr lang="en-US" sz="4800" dirty="0"/>
              <a:t>	</a:t>
            </a:r>
            <a:r>
              <a:rPr lang="en-US" sz="4800" dirty="0" smtClean="0"/>
              <a:t>You’re probably on the 	menu. </a:t>
            </a:r>
            <a:endParaRPr lang="en-US" sz="4800" dirty="0"/>
          </a:p>
        </p:txBody>
      </p:sp>
      <p:sp>
        <p:nvSpPr>
          <p:cNvPr id="6" name="Slide Number Placeholder 5"/>
          <p:cNvSpPr>
            <a:spLocks noGrp="1"/>
          </p:cNvSpPr>
          <p:nvPr>
            <p:ph type="sldNum" sz="quarter" idx="12"/>
          </p:nvPr>
        </p:nvSpPr>
        <p:spPr/>
        <p:txBody>
          <a:bodyPr/>
          <a:lstStyle/>
          <a:p>
            <a:fld id="{5EE99A04-50FE-4FEE-8A9B-BD093DFD99C2}" type="slidenum">
              <a:rPr lang="en-US" smtClean="0"/>
              <a:pPr/>
              <a:t>25</a:t>
            </a:fld>
            <a:endParaRPr lang="en-US"/>
          </a:p>
        </p:txBody>
      </p:sp>
    </p:spTree>
    <p:extLst>
      <p:ext uri="{BB962C8B-B14F-4D97-AF65-F5344CB8AC3E}">
        <p14:creationId xmlns:p14="http://schemas.microsoft.com/office/powerpoint/2010/main" val="22877745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Waiver extensions and status examples</a:t>
            </a:r>
          </a:p>
          <a:p>
            <a:pPr lvl="1"/>
            <a:r>
              <a:rPr lang="en-US" dirty="0" smtClean="0"/>
              <a:t>MD:  use of teacher evaluations that include test scores on hold until 2016-17 – using SLOs</a:t>
            </a:r>
          </a:p>
          <a:p>
            <a:pPr lvl="1"/>
            <a:r>
              <a:rPr lang="en-US" dirty="0" smtClean="0"/>
              <a:t>NV:  use of teacher evaluation for personnel decisions waived until 2016-17</a:t>
            </a:r>
          </a:p>
          <a:p>
            <a:pPr lvl="1"/>
            <a:r>
              <a:rPr lang="en-US" dirty="0" smtClean="0"/>
              <a:t>NY:  teachers evaluated using test scores, but for those who earn lowest 2 ratings, a second evaluation that excludes CC test scores.  Higher rating used for personnel decisions.</a:t>
            </a:r>
          </a:p>
          <a:p>
            <a:pPr lvl="1"/>
            <a:r>
              <a:rPr lang="en-US" dirty="0" smtClean="0"/>
              <a:t>WA: state failed to pass bill requiring state tests to be a factor in teacher evaluations by 2017-18 school year</a:t>
            </a:r>
          </a:p>
          <a:p>
            <a:pPr lvl="1"/>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3</a:t>
            </a:fld>
            <a:endParaRPr lang="en-US"/>
          </a:p>
        </p:txBody>
      </p:sp>
    </p:spTree>
    <p:extLst>
      <p:ext uri="{BB962C8B-B14F-4D97-AF65-F5344CB8AC3E}">
        <p14:creationId xmlns:p14="http://schemas.microsoft.com/office/powerpoint/2010/main" val="6299194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Evaluations cont.</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Most waivers with extensions related to teacher evaluation expire in 2016-17 school year</a:t>
            </a:r>
          </a:p>
          <a:p>
            <a:r>
              <a:rPr lang="en-US" dirty="0" smtClean="0"/>
              <a:t>A new president will be elected November 2016</a:t>
            </a:r>
          </a:p>
          <a:p>
            <a:r>
              <a:rPr lang="en-US" dirty="0" smtClean="0"/>
              <a:t>Future of waivers and teacher evaluation?</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4</a:t>
            </a:fld>
            <a:endParaRPr lang="en-US"/>
          </a:p>
        </p:txBody>
      </p:sp>
    </p:spTree>
    <p:extLst>
      <p:ext uri="{BB962C8B-B14F-4D97-AF65-F5344CB8AC3E}">
        <p14:creationId xmlns:p14="http://schemas.microsoft.com/office/powerpoint/2010/main" val="34716433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Highly Qualified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Provision inserted into appropriations bill in 2010 overturned district court decision to allow teachers who enroll in alternate route programs to be considered “highly qualified” while they are learning how to become teachers and seeking full certification</a:t>
            </a:r>
          </a:p>
          <a:p>
            <a:r>
              <a:rPr lang="en-US" dirty="0" smtClean="0"/>
              <a:t>Provision expires in 2016</a:t>
            </a:r>
          </a:p>
          <a:p>
            <a:r>
              <a:rPr lang="en-US" dirty="0" smtClean="0"/>
              <a:t>Congress mandated report from Department of Ed on distribution of these teachers in terms of high need students – sped, EL, rural, low income by state</a:t>
            </a:r>
          </a:p>
          <a:p>
            <a:r>
              <a:rPr lang="en-US" dirty="0" smtClean="0"/>
              <a:t>What is the entry bar to the profession? </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5</a:t>
            </a:fld>
            <a:endParaRPr lang="en-US"/>
          </a:p>
        </p:txBody>
      </p:sp>
    </p:spTree>
    <p:extLst>
      <p:ext uri="{BB962C8B-B14F-4D97-AF65-F5344CB8AC3E}">
        <p14:creationId xmlns:p14="http://schemas.microsoft.com/office/powerpoint/2010/main" val="38997342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50 State Teacher Equity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Announced by WH and Sec. Duncan July 7</a:t>
            </a:r>
          </a:p>
          <a:p>
            <a:r>
              <a:rPr lang="en-US" dirty="0" smtClean="0"/>
              <a:t>Letter to Chiefs:</a:t>
            </a:r>
          </a:p>
          <a:p>
            <a:pPr lvl="1"/>
            <a:r>
              <a:rPr lang="en-US" dirty="0" smtClean="0"/>
              <a:t>Every state must update (from 2006) their ESEA Equity plan to ensure that poor and minority students are not taught at higher rates than other children by “inexperienced, unqualified, out-of-field teachers”</a:t>
            </a:r>
          </a:p>
          <a:p>
            <a:pPr lvl="1"/>
            <a:r>
              <a:rPr lang="en-US" dirty="0" smtClean="0"/>
              <a:t>SEA must work with stakeholders and analyze data to revise plan</a:t>
            </a:r>
          </a:p>
          <a:p>
            <a:pPr lvl="1"/>
            <a:r>
              <a:rPr lang="en-US" dirty="0" smtClean="0"/>
              <a:t>Guidance from DOE in fall</a:t>
            </a:r>
          </a:p>
          <a:p>
            <a:pPr lvl="1"/>
            <a:r>
              <a:rPr lang="en-US" dirty="0" smtClean="0"/>
              <a:t>New TA network $4.2 million to support states and districts </a:t>
            </a:r>
          </a:p>
          <a:p>
            <a:pPr lvl="1"/>
            <a:r>
              <a:rPr lang="en-US" dirty="0" smtClean="0"/>
              <a:t>By Fall 2014, catalogue of effective practices in analyzing and addressing inequitable access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6</a:t>
            </a:fld>
            <a:endParaRPr lang="en-US"/>
          </a:p>
        </p:txBody>
      </p:sp>
    </p:spTree>
    <p:extLst>
      <p:ext uri="{BB962C8B-B14F-4D97-AF65-F5344CB8AC3E}">
        <p14:creationId xmlns:p14="http://schemas.microsoft.com/office/powerpoint/2010/main" val="25505819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50 state equity plan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Data Release and State profiles</a:t>
            </a:r>
          </a:p>
          <a:p>
            <a:pPr lvl="1"/>
            <a:r>
              <a:rPr lang="en-US" dirty="0" smtClean="0"/>
              <a:t>Each SEA will have all data from Civil Rights data collection including teacher experience, teacher absenteeism, teacher certification, access of students to rigorous coursework, school expenditures</a:t>
            </a:r>
          </a:p>
          <a:p>
            <a:pPr lvl="1"/>
            <a:r>
              <a:rPr lang="en-US" dirty="0" smtClean="0"/>
              <a:t>State teacher equity profiles on Department website using CRDC data to point out inequities between high and low poverty and minority schools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7</a:t>
            </a:fld>
            <a:endParaRPr lang="en-US"/>
          </a:p>
        </p:txBody>
      </p:sp>
    </p:spTree>
    <p:extLst>
      <p:ext uri="{BB962C8B-B14F-4D97-AF65-F5344CB8AC3E}">
        <p14:creationId xmlns:p14="http://schemas.microsoft.com/office/powerpoint/2010/main" val="39835810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Prep Regulations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2012 – negotiated rulemaking failed to achieve consensus</a:t>
            </a:r>
          </a:p>
          <a:p>
            <a:r>
              <a:rPr lang="en-US" dirty="0" smtClean="0"/>
              <a:t>Title II and TEACH grants</a:t>
            </a:r>
          </a:p>
          <a:p>
            <a:r>
              <a:rPr lang="en-US" dirty="0" smtClean="0"/>
              <a:t>April, 2014 – proposed regulations go to OMB – to be released this summer with 30-60 day comment period; final by end of year</a:t>
            </a:r>
          </a:p>
          <a:p>
            <a:r>
              <a:rPr lang="en-US" dirty="0" smtClean="0"/>
              <a:t>Key components</a:t>
            </a:r>
          </a:p>
          <a:p>
            <a:pPr lvl="1"/>
            <a:r>
              <a:rPr lang="en-US" dirty="0" smtClean="0"/>
              <a:t>State systems to evaluate every prep program using k-12 VAM, surveys of principals and graduates, placement and retention</a:t>
            </a:r>
          </a:p>
          <a:p>
            <a:pPr lvl="1"/>
            <a:r>
              <a:rPr lang="en-US" dirty="0" smtClean="0"/>
              <a:t>Ratings determine eligibility for TEACH grants, student financial aid for aspiring teachers in high need fields</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8</a:t>
            </a:fld>
            <a:endParaRPr lang="en-US"/>
          </a:p>
        </p:txBody>
      </p:sp>
    </p:spTree>
    <p:extLst>
      <p:ext uri="{BB962C8B-B14F-4D97-AF65-F5344CB8AC3E}">
        <p14:creationId xmlns:p14="http://schemas.microsoft.com/office/powerpoint/2010/main" val="27408520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Teacher Prep Concerns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Efficacy of using VAM to determine program effectiveness</a:t>
            </a:r>
          </a:p>
          <a:p>
            <a:r>
              <a:rPr lang="en-US" dirty="0" smtClean="0"/>
              <a:t>No such system exists; impact and consequences unknown</a:t>
            </a:r>
          </a:p>
          <a:p>
            <a:r>
              <a:rPr lang="en-US" dirty="0" smtClean="0"/>
              <a:t>Negative impact on minority serving institutions and programs for high need fields such as special </a:t>
            </a:r>
            <a:r>
              <a:rPr lang="en-US" dirty="0" err="1" smtClean="0"/>
              <a:t>ed</a:t>
            </a:r>
            <a:r>
              <a:rPr lang="en-US" dirty="0" smtClean="0"/>
              <a:t> and EL</a:t>
            </a:r>
          </a:p>
          <a:p>
            <a:r>
              <a:rPr lang="en-US" dirty="0" smtClean="0"/>
              <a:t>State capacity and workability</a:t>
            </a:r>
          </a:p>
          <a:p>
            <a:r>
              <a:rPr lang="en-US" dirty="0" smtClean="0"/>
              <a:t>Congress reauthorizing the Higher Education Act</a:t>
            </a:r>
          </a:p>
          <a:p>
            <a:r>
              <a:rPr lang="en-US" dirty="0" smtClean="0"/>
              <a:t>Tying access to student financial aid to a program rating</a:t>
            </a:r>
            <a:endParaRPr lang="en-US" dirty="0"/>
          </a:p>
        </p:txBody>
      </p:sp>
      <p:sp>
        <p:nvSpPr>
          <p:cNvPr id="4" name="Slide Number Placeholder 3"/>
          <p:cNvSpPr>
            <a:spLocks noGrp="1"/>
          </p:cNvSpPr>
          <p:nvPr>
            <p:ph type="sldNum" sz="quarter" idx="12"/>
          </p:nvPr>
        </p:nvSpPr>
        <p:spPr/>
        <p:txBody>
          <a:bodyPr/>
          <a:lstStyle/>
          <a:p>
            <a:fld id="{5EE99A04-50FE-4FEE-8A9B-BD093DFD99C2}" type="slidenum">
              <a:rPr lang="en-US" smtClean="0"/>
              <a:pPr/>
              <a:t>9</a:t>
            </a:fld>
            <a:endParaRPr lang="en-US"/>
          </a:p>
        </p:txBody>
      </p:sp>
    </p:spTree>
    <p:extLst>
      <p:ext uri="{BB962C8B-B14F-4D97-AF65-F5344CB8AC3E}">
        <p14:creationId xmlns:p14="http://schemas.microsoft.com/office/powerpoint/2010/main" val="35687690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5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1298</Words>
  <Application>Microsoft Office PowerPoint</Application>
  <PresentationFormat>On-screen Show (4:3)</PresentationFormat>
  <Paragraphs>213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Teacher Quality Policy</vt:lpstr>
      <vt:lpstr>Teacher Quality Policy Areas</vt:lpstr>
      <vt:lpstr>Teacher Evaluation</vt:lpstr>
      <vt:lpstr>Teacher Evaluations cont.</vt:lpstr>
      <vt:lpstr>Highly Qualified</vt:lpstr>
      <vt:lpstr>New 50 State Teacher Equity Plan</vt:lpstr>
      <vt:lpstr>New 50 state equity plan cont…</vt:lpstr>
      <vt:lpstr>Teacher Prep Regulations</vt:lpstr>
      <vt:lpstr>Teacher Prep Concerns </vt:lpstr>
      <vt:lpstr>Administration’s Higher Ed Rating System</vt:lpstr>
      <vt:lpstr>Teacher Prep: Higher Education Reauthorization</vt:lpstr>
      <vt:lpstr>House Republican HEA Priorities for Teacher Prep</vt:lpstr>
      <vt:lpstr>Harkin Discussion Draft “Higher Education Affordability Act”</vt:lpstr>
      <vt:lpstr>Some Key Definitions</vt:lpstr>
      <vt:lpstr>Harkin draft cont.</vt:lpstr>
      <vt:lpstr>Harkin draft cont. </vt:lpstr>
      <vt:lpstr>Ingredients for rating system cont.</vt:lpstr>
      <vt:lpstr>Priorities for grant distribution</vt:lpstr>
      <vt:lpstr>New state grantees must</vt:lpstr>
      <vt:lpstr>New State grantees must….</vt:lpstr>
      <vt:lpstr>Institutional, State Report Cards</vt:lpstr>
      <vt:lpstr>Issues in Teacher Prep in Higher Ed Bills</vt:lpstr>
      <vt:lpstr>Disability Provisions in Harkin Bill </vt:lpstr>
      <vt:lpstr>Make Your Voice Heard</vt:lpstr>
      <vt:lpstr>And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Quality Policy</dc:title>
  <dc:subject>Teacher Quality Policy</dc:subject>
  <dc:creator>Office of Special Education Programs (OSEP)</dc:creator>
  <cp:lastModifiedBy>Linda Pady</cp:lastModifiedBy>
  <cp:revision>263</cp:revision>
  <cp:lastPrinted>2014-07-07T22:05:51Z</cp:lastPrinted>
  <dcterms:created xsi:type="dcterms:W3CDTF">2012-09-11T15:36:55Z</dcterms:created>
  <dcterms:modified xsi:type="dcterms:W3CDTF">2014-07-18T20:01:14Z</dcterms:modified>
  <cp:category>Public domain</cp:category>
</cp:coreProperties>
</file>