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7" r:id="rId1"/>
  </p:sldMasterIdLst>
  <p:notesMasterIdLst>
    <p:notesMasterId r:id="rId25"/>
  </p:notesMasterIdLst>
  <p:handoutMasterIdLst>
    <p:handoutMasterId r:id="rId26"/>
  </p:handoutMasterIdLst>
  <p:sldIdLst>
    <p:sldId id="1072" r:id="rId2"/>
    <p:sldId id="1066" r:id="rId3"/>
    <p:sldId id="966" r:id="rId4"/>
    <p:sldId id="1054" r:id="rId5"/>
    <p:sldId id="1055" r:id="rId6"/>
    <p:sldId id="1056" r:id="rId7"/>
    <p:sldId id="1008" r:id="rId8"/>
    <p:sldId id="1010" r:id="rId9"/>
    <p:sldId id="1071" r:id="rId10"/>
    <p:sldId id="1053" r:id="rId11"/>
    <p:sldId id="1057" r:id="rId12"/>
    <p:sldId id="950" r:id="rId13"/>
    <p:sldId id="1058" r:id="rId14"/>
    <p:sldId id="1059" r:id="rId15"/>
    <p:sldId id="1060" r:id="rId16"/>
    <p:sldId id="1061" r:id="rId17"/>
    <p:sldId id="1016" r:id="rId18"/>
    <p:sldId id="1070" r:id="rId19"/>
    <p:sldId id="1068" r:id="rId20"/>
    <p:sldId id="1063" r:id="rId21"/>
    <p:sldId id="1065" r:id="rId22"/>
    <p:sldId id="1062" r:id="rId23"/>
    <p:sldId id="1064" r:id="rId24"/>
  </p:sldIdLst>
  <p:sldSz cx="9144000" cy="6858000" type="screen4x3"/>
  <p:notesSz cx="6858000" cy="9296400"/>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4" autoAdjust="0"/>
    <p:restoredTop sz="40754" autoAdjust="0"/>
  </p:normalViewPr>
  <p:slideViewPr>
    <p:cSldViewPr>
      <p:cViewPr>
        <p:scale>
          <a:sx n="66" d="100"/>
          <a:sy n="66" d="100"/>
        </p:scale>
        <p:origin x="-486"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2" d="100"/>
          <a:sy n="42" d="100"/>
        </p:scale>
        <p:origin x="-2381"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806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05735E9-4583-4A8D-B84C-832FDE4924D3}" type="datetimeFigureOut">
              <a:rPr lang="en-US"/>
              <a:pPr>
                <a:defRPr/>
              </a:pPr>
              <a:t>8/9/2014</a:t>
            </a:fld>
            <a:endParaRPr lang="en-US"/>
          </a:p>
        </p:txBody>
      </p:sp>
      <p:sp>
        <p:nvSpPr>
          <p:cNvPr id="88068"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8069"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AE783A3-9E6D-4E58-A7B4-162D66898039}" type="slidenum">
              <a:rPr lang="en-US"/>
              <a:pPr>
                <a:defRPr/>
              </a:pPr>
              <a:t>‹#›</a:t>
            </a:fld>
            <a:endParaRPr lang="en-US"/>
          </a:p>
        </p:txBody>
      </p:sp>
    </p:spTree>
    <p:extLst>
      <p:ext uri="{BB962C8B-B14F-4D97-AF65-F5344CB8AC3E}">
        <p14:creationId xmlns:p14="http://schemas.microsoft.com/office/powerpoint/2010/main" val="1235763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29525B7-093C-4793-98DC-EAAE17E97186}" type="datetimeFigureOut">
              <a:rPr lang="en-US"/>
              <a:pPr>
                <a:defRPr/>
              </a:pPr>
              <a:t>8/9/2014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cs typeface="+mn-cs"/>
              </a:defRPr>
            </a:lvl1pPr>
          </a:lstStyle>
          <a:p>
            <a:pPr>
              <a:defRPr/>
            </a:pPr>
            <a:fld id="{C1EAC59A-6569-4427-855E-7A75F2663445}" type="slidenum">
              <a:rPr lang="en-US"/>
              <a:pPr>
                <a:defRPr/>
              </a:pPr>
              <a:t>‹#›</a:t>
            </a:fld>
            <a:endParaRPr lang="en-US" dirty="0"/>
          </a:p>
        </p:txBody>
      </p:sp>
    </p:spTree>
    <p:extLst>
      <p:ext uri="{BB962C8B-B14F-4D97-AF65-F5344CB8AC3E}">
        <p14:creationId xmlns:p14="http://schemas.microsoft.com/office/powerpoint/2010/main" val="4000356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TextEdit="1"/>
          </p:cNvSpPr>
          <p:nvPr>
            <p:ph type="sldImg"/>
          </p:nvPr>
        </p:nvSpPr>
        <p:spPr bwMode="auto">
          <a:xfrm>
            <a:off x="1106488" y="696913"/>
            <a:ext cx="4648200" cy="3486150"/>
          </a:xfrm>
          <a:noFill/>
          <a:ln>
            <a:solidFill>
              <a:srgbClr val="000000"/>
            </a:solidFill>
            <a:miter lim="800000"/>
            <a:headEnd/>
            <a:tailEnd/>
          </a:ln>
        </p:spPr>
      </p:sp>
      <p:sp>
        <p:nvSpPr>
          <p:cNvPr id="27650" name="Rectangle 3"/>
          <p:cNvSpPr>
            <a:spLocks noGrp="1"/>
          </p:cNvSpPr>
          <p:nvPr>
            <p:ph type="body" idx="1"/>
          </p:nvPr>
        </p:nvSpPr>
        <p:spPr bwMode="auto">
          <a:noFill/>
        </p:spPr>
        <p:txBody>
          <a:bodyPr lIns="91430" tIns="45715" rIns="91430" bIns="45715"/>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sz="1800"/>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sz="1800"/>
              </a:p>
            </p:txBody>
          </p:sp>
        </p:grpSp>
      </p:grpSp>
      <p:sp>
        <p:nvSpPr>
          <p:cNvPr id="74763"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7476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fld id="{E71D4A28-2B81-4FFD-BBE1-0E46844C2209}" type="datetime1">
              <a:rPr lang="en-US"/>
              <a:pPr>
                <a:defRPr/>
              </a:pPr>
              <a:t>8/9/2014</a:t>
            </a:fld>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03C4193A-FD4A-408A-B8C5-AE7AF9F13F6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fld id="{07B8ECDE-9A21-4A9C-B572-A6A5B863C7B8}" type="datetime1">
              <a:rPr lang="en-US"/>
              <a:pPr>
                <a:defRPr/>
              </a:pPr>
              <a:t>8/9/2014</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3B15C443-9A65-4BEC-BB36-14AA28E6497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fld id="{BB0D587D-426A-4970-B66E-8236DDFFE5B2}" type="datetime1">
              <a:rPr lang="en-US"/>
              <a:pPr>
                <a:defRPr/>
              </a:pPr>
              <a:t>8/9/2014</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AF2598F-5ABD-46CC-9EFF-95A42E1E6BB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dt" sz="half" idx="10"/>
          </p:nvPr>
        </p:nvSpPr>
        <p:spPr>
          <a:ln/>
        </p:spPr>
        <p:txBody>
          <a:bodyPr/>
          <a:lstStyle>
            <a:lvl1pPr>
              <a:defRPr/>
            </a:lvl1pPr>
          </a:lstStyle>
          <a:p>
            <a:pPr>
              <a:defRPr/>
            </a:pPr>
            <a:fld id="{8B2899B9-3942-417F-98C6-553CF09810C6}" type="datetime1">
              <a:rPr lang="en-US"/>
              <a:pPr>
                <a:defRPr/>
              </a:pPr>
              <a:t>8/9/2014</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E96C729-7C1A-4D10-BB23-7CAA236E777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able Placeholder 2"/>
          <p:cNvSpPr>
            <a:spLocks noGrp="1"/>
          </p:cNvSpPr>
          <p:nvPr>
            <p:ph type="tbl" idx="1"/>
          </p:nvPr>
        </p:nvSpPr>
        <p:spPr>
          <a:xfrm>
            <a:off x="914400" y="1600200"/>
            <a:ext cx="7772400" cy="4530725"/>
          </a:xfrm>
        </p:spPr>
        <p:txBody>
          <a:bodyPr/>
          <a:lstStyle/>
          <a:p>
            <a:pPr lvl="0"/>
            <a:endParaRPr lang="en-US" noProof="0"/>
          </a:p>
        </p:txBody>
      </p:sp>
      <p:sp>
        <p:nvSpPr>
          <p:cNvPr id="4" name="Rectangle 9"/>
          <p:cNvSpPr>
            <a:spLocks noGrp="1" noChangeArrowheads="1"/>
          </p:cNvSpPr>
          <p:nvPr>
            <p:ph type="dt" sz="half" idx="10"/>
          </p:nvPr>
        </p:nvSpPr>
        <p:spPr>
          <a:ln/>
        </p:spPr>
        <p:txBody>
          <a:bodyPr/>
          <a:lstStyle>
            <a:lvl1pPr>
              <a:defRPr/>
            </a:lvl1pPr>
          </a:lstStyle>
          <a:p>
            <a:pPr>
              <a:defRPr/>
            </a:pPr>
            <a:fld id="{E543585B-6687-4CFE-92CD-911EBF3B77C7}" type="datetime1">
              <a:rPr lang="en-US"/>
              <a:pPr>
                <a:defRPr/>
              </a:pPr>
              <a:t>8/9/2014</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2242A20-0C7F-42AE-BF25-988B4779EF4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fld id="{D8EBBB7F-2F3A-45D9-B7E6-FA69CFA60062}" type="datetime1">
              <a:rPr lang="en-US"/>
              <a:pPr>
                <a:defRPr/>
              </a:pPr>
              <a:t>8/9/2014</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9E3E1E0-9A90-4BE8-BDEF-AE53DAB0A1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fld id="{4E105CEE-47ED-4F2E-8C34-E421F4ECCCB4}" type="datetime1">
              <a:rPr lang="en-US"/>
              <a:pPr>
                <a:defRPr/>
              </a:pPr>
              <a:t>8/9/2014</a:t>
            </a:fld>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89CE4FF-EC1D-4523-8215-101C34BB76D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fld id="{11BC6A5F-4D60-4288-A31C-D8B470A06220}" type="datetime1">
              <a:rPr lang="en-US"/>
              <a:pPr>
                <a:defRPr/>
              </a:pPr>
              <a:t>8/9/2014</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6FBEAEED-D108-4263-9F0C-B000490DF8A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fld id="{9B74EC17-EA3C-4E0E-9918-793841B6E780}" type="datetime1">
              <a:rPr lang="en-US"/>
              <a:pPr>
                <a:defRPr/>
              </a:pPr>
              <a:t>8/9/2014</a:t>
            </a:fld>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66D0A920-41D0-43DB-911D-598D96A0C24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fld id="{F0BAF360-4253-4511-A683-30EFC3D172AE}" type="datetime1">
              <a:rPr lang="en-US"/>
              <a:pPr>
                <a:defRPr/>
              </a:pPr>
              <a:t>8/9/2014</a:t>
            </a:fld>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0D40F3F7-8F6C-4B6A-90BA-7C6AFA9D86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61626FBB-96F6-4DA5-ACAB-8275E72299D6}" type="datetime1">
              <a:rPr lang="en-US"/>
              <a:pPr>
                <a:defRPr/>
              </a:pPr>
              <a:t>8/9/2014</a:t>
            </a:fld>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CA696529-C9B5-465B-BD76-4A51AC0C61C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1149F451-5385-4487-A79F-5926F6EAE48A}" type="datetime1">
              <a:rPr lang="en-US"/>
              <a:pPr>
                <a:defRPr/>
              </a:pPr>
              <a:t>8/9/2014</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88A9B5D0-BE01-4559-800D-7E8BC9D53F1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90F6AABC-CD34-4B4A-B99B-54AB675AAD37}" type="datetime1">
              <a:rPr lang="en-US"/>
              <a:pPr>
                <a:defRPr/>
              </a:pPr>
              <a:t>8/9/2014</a:t>
            </a:fld>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35E1C071-8639-4719-B1BB-3D1DC8DF0E5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73731"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7373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73734"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sz="1800"/>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1CED101A-D227-4662-8071-F774A23A0CF2}" type="datetime1">
              <a:rPr lang="en-US"/>
              <a:pPr>
                <a:defRPr/>
              </a:pPr>
              <a:t>8/9/2014</a:t>
            </a:fld>
            <a:endParaRPr lang="en-US"/>
          </a:p>
        </p:txBody>
      </p:sp>
      <p:sp>
        <p:nvSpPr>
          <p:cNvPr id="7373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7373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BFADCA91-E817-408D-94E1-43F019392D21}" type="slidenum">
              <a:rPr lang="en-US"/>
              <a:pPr>
                <a:defRPr/>
              </a:pPr>
              <a:t>‹#›</a:t>
            </a:fld>
            <a:endParaRPr lang="en-US"/>
          </a:p>
        </p:txBody>
      </p:sp>
      <p:sp>
        <p:nvSpPr>
          <p:cNvPr id="73740"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sz="1800"/>
          </a:p>
        </p:txBody>
      </p:sp>
    </p:spTree>
  </p:cSld>
  <p:clrMap bg1="lt1" tx1="dk1" bg2="lt2" tx2="dk2" accent1="accent1" accent2="accent2" accent3="accent3" accent4="accent4" accent5="accent5" accent6="accent6" hlink="hlink" folHlink="folHlink"/>
  <p:sldLayoutIdLst>
    <p:sldLayoutId id="2147484031" r:id="rId1"/>
    <p:sldLayoutId id="2147484030" r:id="rId2"/>
    <p:sldLayoutId id="2147484029" r:id="rId3"/>
    <p:sldLayoutId id="2147484028" r:id="rId4"/>
    <p:sldLayoutId id="2147484027" r:id="rId5"/>
    <p:sldLayoutId id="2147484026" r:id="rId6"/>
    <p:sldLayoutId id="2147484025" r:id="rId7"/>
    <p:sldLayoutId id="2147484024" r:id="rId8"/>
    <p:sldLayoutId id="2147484023" r:id="rId9"/>
    <p:sldLayoutId id="2147484022" r:id="rId10"/>
    <p:sldLayoutId id="2147484021" r:id="rId11"/>
    <p:sldLayoutId id="2147484020" r:id="rId12"/>
    <p:sldLayoutId id="2147484019"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cs typeface="Arial" charset="0"/>
        </a:defRPr>
      </a:lvl2pPr>
      <a:lvl3pPr algn="l" rtl="0" eaLnBrk="0" fontAlgn="base" hangingPunct="0">
        <a:spcBef>
          <a:spcPct val="0"/>
        </a:spcBef>
        <a:spcAft>
          <a:spcPct val="0"/>
        </a:spcAft>
        <a:defRPr sz="4200">
          <a:solidFill>
            <a:schemeClr val="tx2"/>
          </a:solidFill>
          <a:latin typeface="Times New Roman" pitchFamily="18" charset="0"/>
          <a:cs typeface="Arial" charset="0"/>
        </a:defRPr>
      </a:lvl3pPr>
      <a:lvl4pPr algn="l" rtl="0" eaLnBrk="0" fontAlgn="base" hangingPunct="0">
        <a:spcBef>
          <a:spcPct val="0"/>
        </a:spcBef>
        <a:spcAft>
          <a:spcPct val="0"/>
        </a:spcAft>
        <a:defRPr sz="4200">
          <a:solidFill>
            <a:schemeClr val="tx2"/>
          </a:solidFill>
          <a:latin typeface="Times New Roman" pitchFamily="18" charset="0"/>
          <a:cs typeface="Arial" charset="0"/>
        </a:defRPr>
      </a:lvl4pPr>
      <a:lvl5pPr algn="l" rtl="0" eaLnBrk="0" fontAlgn="base" hangingPunct="0">
        <a:spcBef>
          <a:spcPct val="0"/>
        </a:spcBef>
        <a:spcAft>
          <a:spcPct val="0"/>
        </a:spcAft>
        <a:defRPr sz="4200">
          <a:solidFill>
            <a:schemeClr val="tx2"/>
          </a:solidFill>
          <a:latin typeface="Times New Roman" pitchFamily="18" charset="0"/>
          <a:cs typeface="Arial" charset="0"/>
        </a:defRPr>
      </a:lvl5pPr>
      <a:lvl6pPr marL="457200" algn="l" rtl="0" fontAlgn="base">
        <a:spcBef>
          <a:spcPct val="0"/>
        </a:spcBef>
        <a:spcAft>
          <a:spcPct val="0"/>
        </a:spcAft>
        <a:defRPr sz="4200">
          <a:solidFill>
            <a:schemeClr val="tx2"/>
          </a:solidFill>
          <a:latin typeface="Times New Roman" pitchFamily="18" charset="0"/>
          <a:cs typeface="Arial" charset="0"/>
        </a:defRPr>
      </a:lvl6pPr>
      <a:lvl7pPr marL="914400" algn="l" rtl="0" fontAlgn="base">
        <a:spcBef>
          <a:spcPct val="0"/>
        </a:spcBef>
        <a:spcAft>
          <a:spcPct val="0"/>
        </a:spcAft>
        <a:defRPr sz="4200">
          <a:solidFill>
            <a:schemeClr val="tx2"/>
          </a:solidFill>
          <a:latin typeface="Times New Roman" pitchFamily="18" charset="0"/>
          <a:cs typeface="Arial" charset="0"/>
        </a:defRPr>
      </a:lvl7pPr>
      <a:lvl8pPr marL="1371600" algn="l" rtl="0" fontAlgn="base">
        <a:spcBef>
          <a:spcPct val="0"/>
        </a:spcBef>
        <a:spcAft>
          <a:spcPct val="0"/>
        </a:spcAft>
        <a:defRPr sz="4200">
          <a:solidFill>
            <a:schemeClr val="tx2"/>
          </a:solidFill>
          <a:latin typeface="Times New Roman" pitchFamily="18" charset="0"/>
          <a:cs typeface="Arial" charset="0"/>
        </a:defRPr>
      </a:lvl8pPr>
      <a:lvl9pPr marL="1828800" algn="l" rtl="0"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2.ed.gov/programs/racetothetop-earlylearningchallenge/index.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outlook.unc.edu/owa/redir.aspx?C=ehCkUIzycUyNb6W2CNDtALwr2yhQGtEI4CziSrxCUoXyaFLTmDnarOuY9GfWZcbdKpK0fiUehQY.&amp;URL=http://www.clasp.org/resources-and-publications/2012-head-start-state-profiles" TargetMode="External"/><Relationship Id="rId2" Type="http://schemas.openxmlformats.org/officeDocument/2006/relationships/hyperlink" Target="https://outlook.unc.edu/owa/redir.aspx?C=ehCkUIzycUyNb6W2CNDtALwr2yhQGtEI4CziSrxCUoXyaFLTmDnarOuY9GfWZcbdKpK0fiUehQY.&amp;URL=http://www.clasp.org/issues/child-care-and-early-education/in-focus/head-start-by-the-numbers-2012-state-profiles"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ww.naccrra.org/public-policy/resources/child-care-state-fact-sheets-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www.ed.gov/early-learnin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eclkc.ohs.acf.hhs.gov/hslc/grants/ehs-ccp" TargetMode="External"/><Relationship Id="rId2" Type="http://schemas.openxmlformats.org/officeDocument/2006/relationships/hyperlink" Target="http://www.zerotothree.org/ehs-ccpartnership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childcareta.acf.hhs.gov/early-head-start-child-care-partnerships" TargetMode="External"/><Relationship Id="rId2" Type="http://schemas.openxmlformats.org/officeDocument/2006/relationships/hyperlink" Target="https://www.acf.hhs.gov/sites/default/files/ecd/ehs_ccp_101_final_hhsacf_logo_2014.pdf" TargetMode="External"/><Relationship Id="rId1" Type="http://schemas.openxmlformats.org/officeDocument/2006/relationships/slideLayout" Target="../slideLayouts/slideLayout7.xml"/><Relationship Id="rId4" Type="http://schemas.openxmlformats.org/officeDocument/2006/relationships/hyperlink" Target="http://www.acf.hhs.gov/grants/open/foa/view/HHS-2015-ACF-OHS-HP-081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z="4500" b="1" smtClean="0">
                <a:solidFill>
                  <a:schemeClr val="tx1"/>
                </a:solidFill>
                <a:latin typeface="Biondi"/>
              </a:rPr>
              <a:t>Early Learning Update</a:t>
            </a:r>
          </a:p>
        </p:txBody>
      </p:sp>
      <p:sp>
        <p:nvSpPr>
          <p:cNvPr id="17410" name="Rectangle 5"/>
          <p:cNvSpPr>
            <a:spLocks noGrp="1" noChangeArrowheads="1"/>
          </p:cNvSpPr>
          <p:nvPr>
            <p:ph type="body" idx="1"/>
          </p:nvPr>
        </p:nvSpPr>
        <p:spPr/>
        <p:txBody>
          <a:bodyPr/>
          <a:lstStyle/>
          <a:p>
            <a:r>
              <a:rPr lang="en-US" smtClean="0"/>
              <a:t>Public Perception</a:t>
            </a:r>
          </a:p>
          <a:p>
            <a:r>
              <a:rPr lang="en-US" smtClean="0"/>
              <a:t>FFY 2014 Funded </a:t>
            </a:r>
          </a:p>
          <a:p>
            <a:pPr>
              <a:buFont typeface="Wingdings" pitchFamily="2" charset="2"/>
              <a:buNone/>
            </a:pPr>
            <a:r>
              <a:rPr lang="en-US" smtClean="0"/>
              <a:t>	Initiatives</a:t>
            </a:r>
          </a:p>
          <a:p>
            <a:r>
              <a:rPr lang="en-US" smtClean="0"/>
              <a:t>FFY 2015 Funding</a:t>
            </a:r>
          </a:p>
          <a:p>
            <a:r>
              <a:rPr lang="en-US" smtClean="0"/>
              <a:t>Strong Start </a:t>
            </a:r>
          </a:p>
          <a:p>
            <a:pPr>
              <a:buFont typeface="Wingdings" pitchFamily="2" charset="2"/>
              <a:buNone/>
            </a:pPr>
            <a:r>
              <a:rPr lang="en-US" smtClean="0"/>
              <a:t>	Legislation</a:t>
            </a:r>
          </a:p>
          <a:p>
            <a:r>
              <a:rPr lang="en-US" smtClean="0"/>
              <a:t>Other Legislation</a:t>
            </a:r>
          </a:p>
          <a:p>
            <a:pPr eaLnBrk="1" hangingPunct="1">
              <a:buFont typeface="Wingdings" pitchFamily="2" charset="2"/>
              <a:buNone/>
            </a:pPr>
            <a:r>
              <a:rPr lang="en-US" b="1" smtClean="0">
                <a:latin typeface="Arial Narrow" pitchFamily="34" charset="0"/>
              </a:rPr>
              <a:t>				</a:t>
            </a:r>
            <a:endParaRPr lang="en-US" smtClean="0"/>
          </a:p>
          <a:p>
            <a:endParaRPr lang="en-US" smtClean="0"/>
          </a:p>
        </p:txBody>
      </p:sp>
      <p:pic>
        <p:nvPicPr>
          <p:cNvPr id="17411" name="Picture 2" descr="Image of U.S. Capitol building" title="Image of U.S. Capitol building"/>
          <p:cNvPicPr>
            <a:picLocks noChangeAspect="1" noChangeArrowheads="1"/>
          </p:cNvPicPr>
          <p:nvPr/>
        </p:nvPicPr>
        <p:blipFill>
          <a:blip r:embed="rId2"/>
          <a:srcRect/>
          <a:stretch>
            <a:fillRect/>
          </a:stretch>
        </p:blipFill>
        <p:spPr bwMode="auto">
          <a:xfrm>
            <a:off x="4953000" y="1905000"/>
            <a:ext cx="3849688" cy="2590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idx="4294967295"/>
          </p:nvPr>
        </p:nvSpPr>
        <p:spPr/>
        <p:txBody>
          <a:bodyPr/>
          <a:lstStyle/>
          <a:p>
            <a:r>
              <a:rPr lang="en-US" smtClean="0"/>
              <a:t>Race to the Top Early Learning</a:t>
            </a:r>
          </a:p>
        </p:txBody>
      </p:sp>
      <p:sp>
        <p:nvSpPr>
          <p:cNvPr id="26628" name="Rectangle 3"/>
          <p:cNvSpPr>
            <a:spLocks noGrp="1" noChangeArrowheads="1"/>
          </p:cNvSpPr>
          <p:nvPr>
            <p:ph type="body" idx="4294967295"/>
          </p:nvPr>
        </p:nvSpPr>
        <p:spPr/>
        <p:txBody>
          <a:bodyPr/>
          <a:lstStyle/>
          <a:p>
            <a:pPr marL="319088" indent="-319088">
              <a:lnSpc>
                <a:spcPct val="90000"/>
              </a:lnSpc>
            </a:pPr>
            <a:r>
              <a:rPr lang="en-US" smtClean="0"/>
              <a:t>First year of the RTT-ELC competition, 9 states funded (CA, DE, MA, MD, MN, NC, OH, RI, WA)</a:t>
            </a:r>
          </a:p>
          <a:p>
            <a:pPr marL="319088" indent="-319088">
              <a:lnSpc>
                <a:spcPct val="90000"/>
              </a:lnSpc>
            </a:pPr>
            <a:r>
              <a:rPr lang="en-US" smtClean="0"/>
              <a:t>In 2012, five more states (CO, IL, NM, OR, and WI) were funded </a:t>
            </a:r>
          </a:p>
          <a:p>
            <a:pPr marL="319088" indent="-319088">
              <a:lnSpc>
                <a:spcPct val="90000"/>
              </a:lnSpc>
            </a:pPr>
            <a:r>
              <a:rPr lang="en-US" smtClean="0"/>
              <a:t>Six new awards, $280 million in Fall 2013 Georgia, Kentucky, Michigan, New Jersey, Pennsylvania, and Vermont </a:t>
            </a:r>
          </a:p>
          <a:p>
            <a:pPr marL="319088" indent="-319088">
              <a:lnSpc>
                <a:spcPct val="90000"/>
              </a:lnSpc>
            </a:pPr>
            <a:r>
              <a:rPr lang="en-US" smtClean="0"/>
              <a:t>More information about the </a:t>
            </a:r>
            <a:r>
              <a:rPr lang="en-US" smtClean="0">
                <a:hlinkClick r:id="rId3"/>
              </a:rPr>
              <a:t>Race to the Top-Early Learning Challenge</a:t>
            </a:r>
            <a:endParaRPr lang="en-US" smtClean="0"/>
          </a:p>
        </p:txBody>
      </p:sp>
      <p:sp>
        <p:nvSpPr>
          <p:cNvPr id="26626" name="Rectangle 11"/>
          <p:cNvSpPr txBox="1">
            <a:spLocks noGrp="1" noChangeArrowheads="1"/>
          </p:cNvSpPr>
          <p:nvPr/>
        </p:nvSpPr>
        <p:spPr bwMode="auto">
          <a:xfrm>
            <a:off x="6781800" y="6248400"/>
            <a:ext cx="1905000" cy="457200"/>
          </a:xfrm>
          <a:prstGeom prst="rect">
            <a:avLst/>
          </a:prstGeom>
          <a:noFill/>
          <a:ln w="9525">
            <a:noFill/>
            <a:miter lim="800000"/>
            <a:headEnd/>
            <a:tailEnd/>
          </a:ln>
        </p:spPr>
        <p:txBody>
          <a:bodyPr/>
          <a:lstStyle/>
          <a:p>
            <a:pPr algn="r"/>
            <a:fld id="{412F6339-D7AA-409A-B74D-9F073297C13A}" type="slidenum">
              <a:rPr lang="en-US" sz="1000"/>
              <a:pPr algn="r"/>
              <a:t>10</a:t>
            </a:fld>
            <a:endParaRPr lang="en-US" sz="1000"/>
          </a:p>
        </p:txBody>
      </p:sp>
      <p:sp>
        <p:nvSpPr>
          <p:cNvPr id="26625" name="Rectangle 11"/>
          <p:cNvSpPr txBox="1">
            <a:spLocks noGrp="1" noChangeArrowheads="1"/>
          </p:cNvSpPr>
          <p:nvPr/>
        </p:nvSpPr>
        <p:spPr bwMode="auto">
          <a:xfrm>
            <a:off x="6781800" y="6248400"/>
            <a:ext cx="1905000" cy="457200"/>
          </a:xfrm>
          <a:prstGeom prst="rect">
            <a:avLst/>
          </a:prstGeom>
          <a:noFill/>
          <a:ln w="9525">
            <a:noFill/>
            <a:miter lim="800000"/>
            <a:headEnd/>
            <a:tailEnd/>
          </a:ln>
        </p:spPr>
        <p:txBody>
          <a:bodyPr/>
          <a:lstStyle/>
          <a:p>
            <a:pPr algn="r"/>
            <a:fld id="{57A730C1-4B0F-4229-8FC3-1CB55365193D}" type="slidenum">
              <a:rPr lang="en-US" sz="1000"/>
              <a:pPr algn="r"/>
              <a:t>10</a:t>
            </a:fld>
            <a:endParaRPr lang="en-US" sz="1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r>
              <a:rPr lang="en-US" smtClean="0"/>
              <a:t>New Early Learning Legislation</a:t>
            </a:r>
          </a:p>
        </p:txBody>
      </p:sp>
      <p:sp>
        <p:nvSpPr>
          <p:cNvPr id="28675" name="Rectangle 3"/>
          <p:cNvSpPr>
            <a:spLocks noGrp="1" noChangeArrowheads="1"/>
          </p:cNvSpPr>
          <p:nvPr>
            <p:ph type="body" idx="4294967295"/>
          </p:nvPr>
        </p:nvSpPr>
        <p:spPr/>
        <p:txBody>
          <a:bodyPr/>
          <a:lstStyle/>
          <a:p>
            <a:r>
              <a:rPr lang="en-US" smtClean="0"/>
              <a:t>S. 1697 and H.R. 3461</a:t>
            </a:r>
          </a:p>
          <a:p>
            <a:r>
              <a:rPr lang="en-US" smtClean="0"/>
              <a:t>“Strong Start for America’s Children Act”</a:t>
            </a:r>
          </a:p>
          <a:p>
            <a:r>
              <a:rPr lang="en-US" smtClean="0"/>
              <a:t>Introduced in November 2013 to authorize the President's Early Learning initiative</a:t>
            </a:r>
          </a:p>
          <a:p>
            <a:r>
              <a:rPr lang="en-US" smtClean="0"/>
              <a:t>No mandatory funding; does not include the tobacco tax increases</a:t>
            </a:r>
          </a:p>
          <a:p>
            <a:r>
              <a:rPr lang="en-US" smtClean="0"/>
              <a:t>Funds dependant on the annual appropriations process</a:t>
            </a:r>
          </a:p>
          <a:p>
            <a:pPr>
              <a:buFont typeface="Wingdings" pitchFamily="2" charset="2"/>
              <a:buNone/>
            </a:pPr>
            <a:endParaRPr lang="en-US" smtClean="0"/>
          </a:p>
        </p:txBody>
      </p:sp>
      <p:sp>
        <p:nvSpPr>
          <p:cNvPr id="28673" name="Rectangle 11"/>
          <p:cNvSpPr txBox="1">
            <a:spLocks noGrp="1" noChangeArrowheads="1"/>
          </p:cNvSpPr>
          <p:nvPr/>
        </p:nvSpPr>
        <p:spPr bwMode="auto">
          <a:xfrm>
            <a:off x="6781800" y="6248400"/>
            <a:ext cx="1905000" cy="457200"/>
          </a:xfrm>
          <a:prstGeom prst="rect">
            <a:avLst/>
          </a:prstGeom>
          <a:noFill/>
          <a:ln w="9525">
            <a:noFill/>
            <a:miter lim="800000"/>
            <a:headEnd/>
            <a:tailEnd/>
          </a:ln>
        </p:spPr>
        <p:txBody>
          <a:bodyPr/>
          <a:lstStyle/>
          <a:p>
            <a:pPr algn="r"/>
            <a:fld id="{1EABDF35-982D-4ABE-9A4B-243FDC4D97A5}" type="slidenum">
              <a:rPr lang="en-US" sz="1000"/>
              <a:pPr algn="r"/>
              <a:t>11</a:t>
            </a:fld>
            <a:endParaRPr lang="en-US" sz="10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1"/>
          <p:cNvSpPr>
            <a:spLocks noGrp="1" noChangeArrowheads="1"/>
          </p:cNvSpPr>
          <p:nvPr>
            <p:ph type="sldNum" sz="quarter" idx="12"/>
          </p:nvPr>
        </p:nvSpPr>
        <p:spPr>
          <a:noFill/>
        </p:spPr>
        <p:txBody>
          <a:bodyPr/>
          <a:lstStyle/>
          <a:p>
            <a:fld id="{AF002E6B-A2E8-4C3D-A123-7DEE2D966796}" type="slidenum">
              <a:rPr lang="en-US" smtClean="0"/>
              <a:pPr/>
              <a:t>12</a:t>
            </a:fld>
            <a:endParaRPr lang="en-US" smtClean="0"/>
          </a:p>
        </p:txBody>
      </p:sp>
      <p:sp>
        <p:nvSpPr>
          <p:cNvPr id="29698" name="Rectangle 2"/>
          <p:cNvSpPr>
            <a:spLocks noGrp="1" noChangeArrowheads="1"/>
          </p:cNvSpPr>
          <p:nvPr>
            <p:ph type="title"/>
          </p:nvPr>
        </p:nvSpPr>
        <p:spPr/>
        <p:txBody>
          <a:bodyPr/>
          <a:lstStyle/>
          <a:p>
            <a:r>
              <a:rPr lang="en-US" smtClean="0"/>
              <a:t>Outline of the Bill</a:t>
            </a:r>
          </a:p>
        </p:txBody>
      </p:sp>
      <p:sp>
        <p:nvSpPr>
          <p:cNvPr id="29699" name="Rectangle 3"/>
          <p:cNvSpPr>
            <a:spLocks noGrp="1" noChangeArrowheads="1"/>
          </p:cNvSpPr>
          <p:nvPr>
            <p:ph type="body" idx="1"/>
          </p:nvPr>
        </p:nvSpPr>
        <p:spPr/>
        <p:txBody>
          <a:bodyPr/>
          <a:lstStyle/>
          <a:p>
            <a:r>
              <a:rPr lang="en-US" sz="3200" smtClean="0"/>
              <a:t>Title I – Prekindergarten Access</a:t>
            </a:r>
          </a:p>
          <a:p>
            <a:r>
              <a:rPr lang="en-US" sz="3200" smtClean="0"/>
              <a:t>Title II – Early Learning Quality Partnerships</a:t>
            </a:r>
          </a:p>
          <a:p>
            <a:r>
              <a:rPr lang="en-US" sz="3200" smtClean="0"/>
              <a:t>Title III – Child Care</a:t>
            </a:r>
          </a:p>
          <a:p>
            <a:r>
              <a:rPr lang="en-US" sz="3200" smtClean="0"/>
              <a:t>Title IV – Maternal, Infant and Early Childhood Home Visiting Program </a:t>
            </a:r>
          </a:p>
          <a:p>
            <a:pPr lvl="1"/>
            <a:r>
              <a:rPr lang="en-US" sz="3000" smtClean="0"/>
              <a:t>Sense of the Senate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lstStyle/>
          <a:p>
            <a:r>
              <a:rPr lang="en-US" sz="3800" smtClean="0"/>
              <a:t>Coalition Recommendations Submitted Related to IDEA </a:t>
            </a:r>
          </a:p>
        </p:txBody>
      </p:sp>
      <p:sp>
        <p:nvSpPr>
          <p:cNvPr id="30722" name="Rectangle 3"/>
          <p:cNvSpPr>
            <a:spLocks noGrp="1" noChangeArrowheads="1"/>
          </p:cNvSpPr>
          <p:nvPr>
            <p:ph type="body" idx="4294967295"/>
          </p:nvPr>
        </p:nvSpPr>
        <p:spPr/>
        <p:txBody>
          <a:bodyPr/>
          <a:lstStyle/>
          <a:p>
            <a:r>
              <a:rPr lang="en-US" sz="2400" b="1" smtClean="0"/>
              <a:t>New purpose statements</a:t>
            </a:r>
            <a:r>
              <a:rPr lang="en-US" sz="2400" smtClean="0"/>
              <a:t> “to increase access to appropriate supports so children with disabilities and other special populations can fully participate in high quality early education programs” </a:t>
            </a:r>
          </a:p>
          <a:p>
            <a:r>
              <a:rPr lang="en-US" sz="2400" b="1" smtClean="0"/>
              <a:t>Funding set-aside</a:t>
            </a:r>
            <a:r>
              <a:rPr lang="en-US" sz="2400" smtClean="0"/>
              <a:t> for preschool students with disabilities reserve, at a minimum,  </a:t>
            </a:r>
            <a:r>
              <a:rPr lang="en-US" sz="2400" b="1" smtClean="0"/>
              <a:t>5% for 619</a:t>
            </a:r>
          </a:p>
          <a:p>
            <a:r>
              <a:rPr lang="en-US" sz="2400" b="1" smtClean="0"/>
              <a:t>Funding set-aside</a:t>
            </a:r>
            <a:r>
              <a:rPr lang="en-US" sz="2400" smtClean="0"/>
              <a:t> for infants &amp; toddlers with disabilities reserve, at a minimum, </a:t>
            </a:r>
            <a:r>
              <a:rPr lang="en-US" sz="2400" b="1" smtClean="0"/>
              <a:t>5% for Part C</a:t>
            </a:r>
          </a:p>
          <a:p>
            <a:r>
              <a:rPr lang="en-US" sz="2400" smtClean="0"/>
              <a:t>New expanded </a:t>
            </a:r>
            <a:r>
              <a:rPr lang="en-US" sz="2400" b="1" smtClean="0"/>
              <a:t>screening requirements</a:t>
            </a:r>
          </a:p>
          <a:p>
            <a:endParaRPr lang="en-US"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p:txBody>
          <a:bodyPr/>
          <a:lstStyle/>
          <a:p>
            <a:r>
              <a:rPr lang="en-US" smtClean="0"/>
              <a:t>Senate Mark-up Up of Bill</a:t>
            </a:r>
          </a:p>
        </p:txBody>
      </p:sp>
      <p:sp>
        <p:nvSpPr>
          <p:cNvPr id="31746" name="Rectangle 3"/>
          <p:cNvSpPr>
            <a:spLocks noGrp="1" noChangeArrowheads="1"/>
          </p:cNvSpPr>
          <p:nvPr>
            <p:ph type="body" idx="4294967295"/>
          </p:nvPr>
        </p:nvSpPr>
        <p:spPr/>
        <p:txBody>
          <a:bodyPr/>
          <a:lstStyle/>
          <a:p>
            <a:r>
              <a:rPr lang="en-US" smtClean="0"/>
              <a:t>Chairman Harkin’s bill was voted out of committee for floor consideration in May 2014</a:t>
            </a:r>
          </a:p>
          <a:p>
            <a:r>
              <a:rPr lang="en-US" smtClean="0"/>
              <a:t>Senator Alexander offered amendment “Early Learning Innovation and Flexibility Act of 2014”</a:t>
            </a:r>
          </a:p>
          <a:p>
            <a:r>
              <a:rPr lang="en-US" smtClean="0"/>
              <a:t>Block grant of federal early childhood programs at state level including IDEA</a:t>
            </a:r>
          </a:p>
          <a:p>
            <a:r>
              <a:rPr lang="en-US" smtClean="0"/>
              <a:t>Voted down on party lines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p:txBody>
          <a:bodyPr/>
          <a:lstStyle/>
          <a:p>
            <a:r>
              <a:rPr lang="en-US" smtClean="0"/>
              <a:t>House Plans </a:t>
            </a:r>
          </a:p>
        </p:txBody>
      </p:sp>
      <p:sp>
        <p:nvSpPr>
          <p:cNvPr id="32770" name="Rectangle 3"/>
          <p:cNvSpPr>
            <a:spLocks noGrp="1" noChangeArrowheads="1"/>
          </p:cNvSpPr>
          <p:nvPr>
            <p:ph type="body" idx="4294967295"/>
          </p:nvPr>
        </p:nvSpPr>
        <p:spPr/>
        <p:txBody>
          <a:bodyPr/>
          <a:lstStyle/>
          <a:p>
            <a:r>
              <a:rPr lang="en-US" smtClean="0"/>
              <a:t>House Education and Workforce Committee  Chairman John Kline (R-MN): </a:t>
            </a:r>
          </a:p>
          <a:p>
            <a:r>
              <a:rPr lang="en-US" smtClean="0"/>
              <a:t>“The president and I agree more can be done to help kids get an early start on the path to success,… However, with 45 federal programs tied to early childhood development and a $13 billion annual taxpayer investment, we owe it to the American people to examine the strengths and weaknesses of current initiatives before crafting new ones.” </a:t>
            </a:r>
          </a:p>
          <a:p>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p:txBody>
          <a:bodyPr/>
          <a:lstStyle/>
          <a:p>
            <a:pPr eaLnBrk="1" hangingPunct="1"/>
            <a:r>
              <a:rPr lang="en-US" sz="3800" smtClean="0"/>
              <a:t>Child Care and Development Block Grant Act of 2013</a:t>
            </a:r>
          </a:p>
        </p:txBody>
      </p:sp>
      <p:sp>
        <p:nvSpPr>
          <p:cNvPr id="33795" name="Rectangle 3"/>
          <p:cNvSpPr>
            <a:spLocks noGrp="1"/>
          </p:cNvSpPr>
          <p:nvPr>
            <p:ph type="body" idx="4294967295"/>
          </p:nvPr>
        </p:nvSpPr>
        <p:spPr/>
        <p:txBody>
          <a:bodyPr/>
          <a:lstStyle/>
          <a:p>
            <a:pPr marL="319088" indent="-319088" eaLnBrk="1" hangingPunct="1">
              <a:lnSpc>
                <a:spcPct val="90000"/>
              </a:lnSpc>
            </a:pPr>
            <a:r>
              <a:rPr lang="en-US" sz="2400" smtClean="0"/>
              <a:t>S. 1086 –Senate passed 96-2</a:t>
            </a:r>
          </a:p>
          <a:p>
            <a:pPr marL="319088" indent="-319088" eaLnBrk="1" hangingPunct="1">
              <a:lnSpc>
                <a:spcPct val="90000"/>
              </a:lnSpc>
            </a:pPr>
            <a:r>
              <a:rPr lang="en-US" sz="2400" smtClean="0"/>
              <a:t>To reauthorize the Child Care and Development Block Grant (CCDBG) </a:t>
            </a:r>
          </a:p>
          <a:p>
            <a:pPr marL="319088" indent="-319088" eaLnBrk="1" hangingPunct="1">
              <a:lnSpc>
                <a:spcPct val="90000"/>
              </a:lnSpc>
            </a:pPr>
            <a:r>
              <a:rPr lang="en-US" sz="2400" smtClean="0"/>
              <a:t>First time in over 17 years. </a:t>
            </a:r>
          </a:p>
          <a:p>
            <a:pPr marL="319088" indent="-319088" eaLnBrk="1" hangingPunct="1">
              <a:lnSpc>
                <a:spcPct val="90000"/>
              </a:lnSpc>
            </a:pPr>
            <a:r>
              <a:rPr lang="en-US" sz="2400" smtClean="0"/>
              <a:t>Bipartisan bill requires states ensure child care providers receiving CCDBG funding:</a:t>
            </a:r>
          </a:p>
          <a:p>
            <a:pPr marL="639763" lvl="1" indent="-273050" eaLnBrk="1" hangingPunct="1">
              <a:lnSpc>
                <a:spcPct val="90000"/>
              </a:lnSpc>
            </a:pPr>
            <a:r>
              <a:rPr lang="en-US" sz="2200" smtClean="0"/>
              <a:t>Comprehensive background check, </a:t>
            </a:r>
          </a:p>
          <a:p>
            <a:pPr marL="639763" lvl="1" indent="-273050" eaLnBrk="1" hangingPunct="1">
              <a:lnSpc>
                <a:spcPct val="90000"/>
              </a:lnSpc>
            </a:pPr>
            <a:r>
              <a:rPr lang="en-US" sz="2200" smtClean="0"/>
              <a:t>Basic minimum training in health and safety practices, and </a:t>
            </a:r>
          </a:p>
          <a:p>
            <a:pPr marL="639763" lvl="1" indent="-273050" eaLnBrk="1" hangingPunct="1">
              <a:lnSpc>
                <a:spcPct val="90000"/>
              </a:lnSpc>
            </a:pPr>
            <a:r>
              <a:rPr lang="en-US" sz="2200" smtClean="0"/>
              <a:t>An annual unannounced inspection. </a:t>
            </a:r>
          </a:p>
          <a:p>
            <a:pPr marL="319088" indent="-319088" eaLnBrk="1" hangingPunct="1">
              <a:lnSpc>
                <a:spcPct val="90000"/>
              </a:lnSpc>
            </a:pPr>
            <a:r>
              <a:rPr lang="en-US" sz="2400" smtClean="0"/>
              <a:t>House held hearing</a:t>
            </a:r>
          </a:p>
        </p:txBody>
      </p:sp>
      <p:sp>
        <p:nvSpPr>
          <p:cNvPr id="33793" name="Rectangle 11"/>
          <p:cNvSpPr txBox="1">
            <a:spLocks noGrp="1" noChangeArrowheads="1"/>
          </p:cNvSpPr>
          <p:nvPr/>
        </p:nvSpPr>
        <p:spPr bwMode="auto">
          <a:xfrm>
            <a:off x="6781800" y="6248400"/>
            <a:ext cx="1905000" cy="457200"/>
          </a:xfrm>
          <a:prstGeom prst="rect">
            <a:avLst/>
          </a:prstGeom>
          <a:noFill/>
          <a:ln w="9525">
            <a:noFill/>
            <a:miter lim="800000"/>
            <a:headEnd/>
            <a:tailEnd/>
          </a:ln>
        </p:spPr>
        <p:txBody>
          <a:bodyPr/>
          <a:lstStyle/>
          <a:p>
            <a:pPr algn="r"/>
            <a:fld id="{49A1ACE0-8A1C-4A6F-8D5F-C4164596F7DA}" type="slidenum">
              <a:rPr lang="en-US" sz="1000"/>
              <a:pPr algn="r"/>
              <a:t>16</a:t>
            </a:fld>
            <a:endParaRPr lang="en-US" sz="10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US" smtClean="0"/>
              <a:t>House Plan on CCDBG</a:t>
            </a:r>
          </a:p>
        </p:txBody>
      </p:sp>
      <p:sp>
        <p:nvSpPr>
          <p:cNvPr id="34818" name="Rectangle 3"/>
          <p:cNvSpPr>
            <a:spLocks noGrp="1" noChangeArrowheads="1"/>
          </p:cNvSpPr>
          <p:nvPr>
            <p:ph type="body" idx="1"/>
          </p:nvPr>
        </p:nvSpPr>
        <p:spPr/>
        <p:txBody>
          <a:bodyPr/>
          <a:lstStyle/>
          <a:p>
            <a:pPr>
              <a:lnSpc>
                <a:spcPct val="80000"/>
              </a:lnSpc>
              <a:buFont typeface="Wingdings" pitchFamily="2" charset="2"/>
              <a:buNone/>
            </a:pPr>
            <a:r>
              <a:rPr lang="en-US" sz="2400" i="1" smtClean="0"/>
              <a:t>	Chairman Klein - </a:t>
            </a:r>
            <a:r>
              <a:rPr lang="en-US" sz="2400" smtClean="0"/>
              <a:t>“Senate passage of legislation to reauthorize the Child Care and Development Block Grant is a step forward in the shared goal of strengthening the nation’s existing network of early childhood services. The bill includes several commonsense provisions that will help empower parents and enhance coordination between CCDBG and other federal early care programs, such as Head Start. The committee will convene a hearing on March 25, 2014 to examine House priorities for CCDBG, and I look forward to a productive discussion as we work to find common ground and complete the reauthorization of this important program.”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smtClean="0"/>
              <a:t>Other Early Learning Bills</a:t>
            </a:r>
          </a:p>
        </p:txBody>
      </p:sp>
      <p:sp>
        <p:nvSpPr>
          <p:cNvPr id="39938" name="Rectangle 3"/>
          <p:cNvSpPr>
            <a:spLocks noGrp="1" noChangeArrowheads="1"/>
          </p:cNvSpPr>
          <p:nvPr>
            <p:ph type="body" idx="1"/>
          </p:nvPr>
        </p:nvSpPr>
        <p:spPr/>
        <p:txBody>
          <a:bodyPr/>
          <a:lstStyle/>
          <a:p>
            <a:pPr>
              <a:lnSpc>
                <a:spcPct val="90000"/>
              </a:lnSpc>
            </a:pPr>
            <a:r>
              <a:rPr lang="en-US" b="1" smtClean="0"/>
              <a:t> </a:t>
            </a:r>
            <a:r>
              <a:rPr lang="en-US" smtClean="0"/>
              <a:t>Home Visiting was reauthorized in March – was facing hard sunset September 30, 2014</a:t>
            </a:r>
            <a:r>
              <a:rPr lang="en-US" b="1" smtClean="0"/>
              <a:t> </a:t>
            </a:r>
          </a:p>
          <a:p>
            <a:pPr>
              <a:lnSpc>
                <a:spcPct val="90000"/>
              </a:lnSpc>
            </a:pPr>
            <a:r>
              <a:rPr lang="en-US" smtClean="0"/>
              <a:t>Combating Autism Act faces hard sunset in Septemebr 2014</a:t>
            </a:r>
          </a:p>
          <a:p>
            <a:pPr>
              <a:lnSpc>
                <a:spcPct val="90000"/>
              </a:lnSpc>
            </a:pPr>
            <a:r>
              <a:rPr lang="en-US" smtClean="0"/>
              <a:t>Other EC bills</a:t>
            </a:r>
          </a:p>
          <a:p>
            <a:pPr lvl="1">
              <a:lnSpc>
                <a:spcPct val="90000"/>
              </a:lnSpc>
            </a:pPr>
            <a:r>
              <a:rPr lang="en-US" smtClean="0"/>
              <a:t>Franken (D-MN) and Rep. Clark’s (D-MA) infant and toddler bills to strengthen the quality of infant and toddler child care.</a:t>
            </a:r>
          </a:p>
          <a:p>
            <a:pPr lvl="1">
              <a:lnSpc>
                <a:spcPct val="90000"/>
              </a:lnSpc>
            </a:pPr>
            <a:r>
              <a:rPr lang="en-US" smtClean="0"/>
              <a:t> Rep. Lois Frankel (D-FL) the Working Families Child Care Act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r>
              <a:rPr lang="en-US" smtClean="0"/>
              <a:t>“Schedules That Work Act”</a:t>
            </a:r>
          </a:p>
        </p:txBody>
      </p:sp>
      <p:sp>
        <p:nvSpPr>
          <p:cNvPr id="35842" name="Rectangle 3"/>
          <p:cNvSpPr>
            <a:spLocks noGrp="1" noChangeArrowheads="1"/>
          </p:cNvSpPr>
          <p:nvPr>
            <p:ph type="body" idx="1"/>
          </p:nvPr>
        </p:nvSpPr>
        <p:spPr/>
        <p:txBody>
          <a:bodyPr/>
          <a:lstStyle/>
          <a:p>
            <a:pPr>
              <a:lnSpc>
                <a:spcPct val="90000"/>
              </a:lnSpc>
            </a:pPr>
            <a:r>
              <a:rPr lang="en-US" smtClean="0"/>
              <a:t>To be introduced by George Miller and Rosa DeLauro on July 22</a:t>
            </a:r>
            <a:r>
              <a:rPr lang="en-US" baseline="30000" smtClean="0"/>
              <a:t>nd</a:t>
            </a:r>
          </a:p>
          <a:p>
            <a:pPr>
              <a:lnSpc>
                <a:spcPct val="90000"/>
              </a:lnSpc>
            </a:pPr>
            <a:r>
              <a:rPr lang="en-US" smtClean="0"/>
              <a:t>To provide workers with a greater say in their work schedules, and more predictable and stable schedules</a:t>
            </a:r>
          </a:p>
          <a:p>
            <a:pPr>
              <a:lnSpc>
                <a:spcPct val="90000"/>
              </a:lnSpc>
            </a:pPr>
            <a:r>
              <a:rPr lang="en-US" smtClean="0"/>
              <a:t>Make it easier to maintain stable child care and provide a stable home life for their children. </a:t>
            </a:r>
          </a:p>
          <a:p>
            <a:pPr>
              <a:lnSpc>
                <a:spcPct val="90000"/>
              </a:lnSpc>
            </a:pPr>
            <a:r>
              <a:rPr lang="en-US" smtClean="0"/>
              <a:t>More stable schedules and more stability and certainty for child care providers.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914400" y="304800"/>
            <a:ext cx="7772400" cy="1143000"/>
          </a:xfrm>
        </p:spPr>
        <p:txBody>
          <a:bodyPr/>
          <a:lstStyle/>
          <a:p>
            <a:r>
              <a:rPr lang="en-US" sz="3800" smtClean="0"/>
              <a:t>First Five Years Fund </a:t>
            </a:r>
            <a:br>
              <a:rPr lang="en-US" sz="3800" smtClean="0"/>
            </a:br>
            <a:r>
              <a:rPr lang="en-US" sz="3800" smtClean="0"/>
              <a:t>Public Poll Just Released</a:t>
            </a:r>
          </a:p>
        </p:txBody>
      </p:sp>
      <p:sp>
        <p:nvSpPr>
          <p:cNvPr id="18434" name="Rectangle 3"/>
          <p:cNvSpPr>
            <a:spLocks noGrp="1" noChangeArrowheads="1"/>
          </p:cNvSpPr>
          <p:nvPr>
            <p:ph type="body" idx="1"/>
          </p:nvPr>
        </p:nvSpPr>
        <p:spPr/>
        <p:txBody>
          <a:bodyPr/>
          <a:lstStyle/>
          <a:p>
            <a:pPr>
              <a:lnSpc>
                <a:spcPct val="90000"/>
              </a:lnSpc>
            </a:pPr>
            <a:r>
              <a:rPr lang="en-US" sz="2000" smtClean="0"/>
              <a:t>85% of voters rank “ensuring children get a strong start” as an important national priority</a:t>
            </a:r>
          </a:p>
          <a:p>
            <a:pPr>
              <a:lnSpc>
                <a:spcPct val="90000"/>
              </a:lnSpc>
            </a:pPr>
            <a:r>
              <a:rPr lang="en-US" sz="2000" smtClean="0"/>
              <a:t>Only “increasing jobs and economic growth” has more priority</a:t>
            </a:r>
          </a:p>
          <a:p>
            <a:pPr>
              <a:lnSpc>
                <a:spcPct val="90000"/>
              </a:lnSpc>
            </a:pPr>
            <a:r>
              <a:rPr lang="en-US" sz="2000" smtClean="0"/>
              <a:t>Ranked above “improving the quality of our public schools” and “reducing the tax burden on families.”</a:t>
            </a:r>
          </a:p>
          <a:p>
            <a:pPr>
              <a:lnSpc>
                <a:spcPct val="90000"/>
              </a:lnSpc>
            </a:pPr>
            <a:r>
              <a:rPr lang="en-US" sz="2000" smtClean="0"/>
              <a:t>76% of voters want Congress/President to act within 2 years</a:t>
            </a:r>
          </a:p>
          <a:p>
            <a:pPr>
              <a:lnSpc>
                <a:spcPct val="90000"/>
              </a:lnSpc>
            </a:pPr>
            <a:r>
              <a:rPr lang="en-US" sz="2000" smtClean="0"/>
              <a:t>60% of Republicans and 84% of Democrats ranked as priority </a:t>
            </a:r>
          </a:p>
          <a:p>
            <a:pPr>
              <a:lnSpc>
                <a:spcPct val="90000"/>
              </a:lnSpc>
            </a:pPr>
            <a:r>
              <a:rPr lang="en-US" sz="2000" smtClean="0"/>
              <a:t>Swing voters also supported priority - </a:t>
            </a:r>
          </a:p>
          <a:p>
            <a:pPr lvl="1">
              <a:lnSpc>
                <a:spcPct val="90000"/>
              </a:lnSpc>
            </a:pPr>
            <a:r>
              <a:rPr lang="en-US" sz="2000" smtClean="0"/>
              <a:t>80% of Hispanics</a:t>
            </a:r>
          </a:p>
          <a:p>
            <a:pPr lvl="1">
              <a:lnSpc>
                <a:spcPct val="90000"/>
              </a:lnSpc>
            </a:pPr>
            <a:r>
              <a:rPr lang="en-US" sz="2000" smtClean="0"/>
              <a:t>75% of moderates</a:t>
            </a:r>
          </a:p>
          <a:p>
            <a:pPr lvl="1">
              <a:lnSpc>
                <a:spcPct val="90000"/>
              </a:lnSpc>
            </a:pPr>
            <a:r>
              <a:rPr lang="en-US" sz="2000" smtClean="0"/>
              <a:t>72 % of suburban women</a:t>
            </a:r>
          </a:p>
          <a:p>
            <a:pPr>
              <a:lnSpc>
                <a:spcPct val="90000"/>
              </a:lnSpc>
            </a:pPr>
            <a:r>
              <a:rPr lang="en-US" sz="2000" smtClean="0"/>
              <a:t>National Day of Action - July 23</a:t>
            </a:r>
            <a:r>
              <a:rPr lang="en-US" sz="2000" baseline="30000" smtClean="0"/>
              <a:t>rd</a:t>
            </a:r>
            <a:r>
              <a:rPr lang="en-US" sz="2000" smtClean="0"/>
              <a:t> -Encouraged to ask Congress to increase investments in early learning.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lstStyle/>
          <a:p>
            <a:r>
              <a:rPr lang="en-US" smtClean="0"/>
              <a:t>Current Head Start Profiles</a:t>
            </a:r>
          </a:p>
        </p:txBody>
      </p:sp>
      <p:sp>
        <p:nvSpPr>
          <p:cNvPr id="36866" name="Rectangle 3"/>
          <p:cNvSpPr>
            <a:spLocks noGrp="1" noChangeArrowheads="1"/>
          </p:cNvSpPr>
          <p:nvPr>
            <p:ph type="body" idx="4294967295"/>
          </p:nvPr>
        </p:nvSpPr>
        <p:spPr/>
        <p:txBody>
          <a:bodyPr/>
          <a:lstStyle/>
          <a:p>
            <a:pPr>
              <a:lnSpc>
                <a:spcPct val="90000"/>
              </a:lnSpc>
            </a:pPr>
            <a:r>
              <a:rPr lang="en-US" sz="2400" smtClean="0"/>
              <a:t>Posted March 19, 2014</a:t>
            </a:r>
          </a:p>
          <a:p>
            <a:pPr>
              <a:lnSpc>
                <a:spcPct val="90000"/>
              </a:lnSpc>
            </a:pPr>
            <a:r>
              <a:rPr lang="en-US" sz="2400" smtClean="0"/>
              <a:t>CLASP announced the release of its 2012 </a:t>
            </a:r>
            <a:r>
              <a:rPr lang="en-US" sz="2400" smtClean="0">
                <a:hlinkClick r:id="rId2"/>
              </a:rPr>
              <a:t>Head Start State Profiles</a:t>
            </a:r>
            <a:r>
              <a:rPr lang="en-US" sz="2400" smtClean="0"/>
              <a:t> (March 2014) and a new </a:t>
            </a:r>
            <a:r>
              <a:rPr lang="en-US" sz="2400" smtClean="0">
                <a:hlinkClick r:id="rId3"/>
              </a:rPr>
              <a:t>interactive map</a:t>
            </a:r>
            <a:r>
              <a:rPr lang="en-US" sz="2400" smtClean="0"/>
              <a:t> </a:t>
            </a:r>
          </a:p>
          <a:p>
            <a:pPr>
              <a:lnSpc>
                <a:spcPct val="90000"/>
              </a:lnSpc>
            </a:pPr>
            <a:r>
              <a:rPr lang="en-US" sz="2400" smtClean="0"/>
              <a:t>Provides state-by-state data on all Head Start programs in the state: Early Head Start, Head Start preschool, and Migrant/Seasonal Head Start. </a:t>
            </a:r>
          </a:p>
          <a:p>
            <a:pPr>
              <a:lnSpc>
                <a:spcPct val="90000"/>
              </a:lnSpc>
            </a:pPr>
            <a:r>
              <a:rPr lang="en-US" sz="2400" smtClean="0"/>
              <a:t>Include information on Head Start participants, families, staff, and programs. </a:t>
            </a:r>
          </a:p>
          <a:p>
            <a:pPr>
              <a:lnSpc>
                <a:spcPct val="90000"/>
              </a:lnSpc>
            </a:pPr>
            <a:r>
              <a:rPr lang="en-US" sz="2400" smtClean="0"/>
              <a:t>Based on the 2012 Program Information Report (PIR) data, which all Head Start programs are required to complete on an annual basis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smtClean="0"/>
              <a:t>Current Child Care Profiles</a:t>
            </a:r>
          </a:p>
        </p:txBody>
      </p:sp>
      <p:sp>
        <p:nvSpPr>
          <p:cNvPr id="37890" name="Rectangle 3"/>
          <p:cNvSpPr>
            <a:spLocks noGrp="1" noChangeArrowheads="1"/>
          </p:cNvSpPr>
          <p:nvPr>
            <p:ph type="body" idx="1"/>
          </p:nvPr>
        </p:nvSpPr>
        <p:spPr/>
        <p:txBody>
          <a:bodyPr/>
          <a:lstStyle/>
          <a:p>
            <a:pPr>
              <a:lnSpc>
                <a:spcPct val="90000"/>
              </a:lnSpc>
            </a:pPr>
            <a:r>
              <a:rPr lang="en-US" sz="2400" dirty="0" smtClean="0"/>
              <a:t>Child Care Aware released 2014 “Child Care in America Today”</a:t>
            </a:r>
          </a:p>
          <a:p>
            <a:pPr>
              <a:lnSpc>
                <a:spcPct val="90000"/>
              </a:lnSpc>
            </a:pPr>
            <a:r>
              <a:rPr lang="en-US" sz="2400" dirty="0" smtClean="0"/>
              <a:t>Nearly 11 million children under age 5 are in some type of child care setting every week.</a:t>
            </a:r>
          </a:p>
          <a:p>
            <a:pPr>
              <a:lnSpc>
                <a:spcPct val="90000"/>
              </a:lnSpc>
            </a:pPr>
            <a:r>
              <a:rPr lang="en-US" sz="2400" dirty="0" smtClean="0"/>
              <a:t>On average, the children of working mothers spend 36 hours a week in such care. </a:t>
            </a:r>
          </a:p>
          <a:p>
            <a:pPr>
              <a:lnSpc>
                <a:spcPct val="90000"/>
              </a:lnSpc>
            </a:pPr>
            <a:r>
              <a:rPr lang="en-US" sz="2400" dirty="0" smtClean="0"/>
              <a:t>About one-third of these children are in multiple child care arrangements. </a:t>
            </a:r>
          </a:p>
          <a:p>
            <a:pPr>
              <a:lnSpc>
                <a:spcPct val="90000"/>
              </a:lnSpc>
            </a:pPr>
            <a:r>
              <a:rPr lang="en-US" sz="2400" dirty="0" smtClean="0"/>
              <a:t>Parents have a hard time finding child care, a harder time affording it, and too often it is of dubious quality.</a:t>
            </a:r>
          </a:p>
          <a:p>
            <a:pPr>
              <a:lnSpc>
                <a:spcPct val="90000"/>
              </a:lnSpc>
            </a:pPr>
            <a:r>
              <a:rPr lang="en-US" sz="2400" dirty="0" smtClean="0">
                <a:hlinkClick r:id="rId2" tooltip="Child Care State Fact Sheets"/>
              </a:rPr>
              <a:t>http://www.naccrra.org/public-policy/resources/child-care-state-fact-sheets-0</a:t>
            </a:r>
            <a:endParaRPr lang="en-US" sz="2400" dirty="0" smtClean="0"/>
          </a:p>
          <a:p>
            <a:pPr>
              <a:lnSpc>
                <a:spcPct val="90000"/>
              </a:lnSpc>
            </a:pPr>
            <a:endParaRPr lang="en-US" sz="2400" dirty="0" smtClean="0"/>
          </a:p>
          <a:p>
            <a:pPr>
              <a:lnSpc>
                <a:spcPct val="90000"/>
              </a:lnSpc>
            </a:pPr>
            <a:endParaRPr lang="en-US" sz="24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p:txBody>
          <a:bodyPr/>
          <a:lstStyle/>
          <a:p>
            <a:r>
              <a:rPr lang="en-US" smtClean="0"/>
              <a:t>Civil Rights Data Released</a:t>
            </a:r>
          </a:p>
        </p:txBody>
      </p:sp>
      <p:sp>
        <p:nvSpPr>
          <p:cNvPr id="38914" name="Rectangle 3"/>
          <p:cNvSpPr>
            <a:spLocks noGrp="1" noChangeArrowheads="1"/>
          </p:cNvSpPr>
          <p:nvPr>
            <p:ph type="body" idx="4294967295"/>
          </p:nvPr>
        </p:nvSpPr>
        <p:spPr/>
        <p:txBody>
          <a:bodyPr/>
          <a:lstStyle/>
          <a:p>
            <a:r>
              <a:rPr lang="en-US" smtClean="0"/>
              <a:t>2011-12 CRDC collection: Issue Brief #1 March 2014</a:t>
            </a:r>
          </a:p>
          <a:p>
            <a:r>
              <a:rPr lang="en-US" b="1" smtClean="0"/>
              <a:t>Suspension of preschool children. </a:t>
            </a:r>
            <a:r>
              <a:rPr lang="en-US" smtClean="0"/>
              <a:t>Black students represent 18 percent of preschool enrollment but 42 percent of preschool students suspended once, and 48 percent of the preschool students suspended more than once.</a:t>
            </a:r>
          </a:p>
          <a:p>
            <a:pPr>
              <a:buFont typeface="Wingdings" pitchFamily="2" charset="2"/>
              <a:buNone/>
            </a:pPr>
            <a:r>
              <a:rPr lang="en-US" u="sng" smtClean="0"/>
              <a:t>Learn more about the CRDC at ocrdata.ed.gov</a:t>
            </a:r>
            <a:r>
              <a:rPr lang="en-US"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r>
              <a:rPr lang="en-US" smtClean="0"/>
              <a:t>Make sure you are signed up for …</a:t>
            </a:r>
          </a:p>
        </p:txBody>
      </p:sp>
      <p:sp>
        <p:nvSpPr>
          <p:cNvPr id="40963" name="Rectangle 3"/>
          <p:cNvSpPr>
            <a:spLocks noGrp="1" noChangeArrowheads="1"/>
          </p:cNvSpPr>
          <p:nvPr>
            <p:ph type="body" idx="4294967295"/>
          </p:nvPr>
        </p:nvSpPr>
        <p:spPr/>
        <p:txBody>
          <a:bodyPr/>
          <a:lstStyle/>
          <a:p>
            <a:endParaRPr lang="en-US" dirty="0" smtClean="0"/>
          </a:p>
          <a:p>
            <a:r>
              <a:rPr lang="en-US" sz="3200" dirty="0" smtClean="0"/>
              <a:t>US </a:t>
            </a:r>
            <a:r>
              <a:rPr lang="en-US" sz="3200" dirty="0" err="1" smtClean="0"/>
              <a:t>Dept</a:t>
            </a:r>
            <a:r>
              <a:rPr lang="en-US" sz="3200" dirty="0" smtClean="0"/>
              <a:t> of Education's </a:t>
            </a:r>
            <a:r>
              <a:rPr lang="en-US" sz="3200" b="1" dirty="0" smtClean="0"/>
              <a:t>Office of Early Learning</a:t>
            </a:r>
            <a:r>
              <a:rPr lang="en-US" sz="3200" dirty="0" smtClean="0"/>
              <a:t> </a:t>
            </a:r>
            <a:r>
              <a:rPr lang="en-US" sz="3200" b="1" dirty="0" smtClean="0"/>
              <a:t>list </a:t>
            </a:r>
            <a:r>
              <a:rPr lang="en-US" sz="3200" b="1" dirty="0" err="1" smtClean="0"/>
              <a:t>serv</a:t>
            </a:r>
            <a:r>
              <a:rPr lang="en-US" sz="3200" b="1" dirty="0" smtClean="0"/>
              <a:t> and monthly newsletter at </a:t>
            </a:r>
          </a:p>
          <a:p>
            <a:pPr>
              <a:buFont typeface="Wingdings" pitchFamily="2" charset="2"/>
              <a:buNone/>
            </a:pPr>
            <a:r>
              <a:rPr lang="en-US" sz="3200" b="1" dirty="0" smtClean="0"/>
              <a:t>	</a:t>
            </a:r>
            <a:r>
              <a:rPr lang="en-US" sz="3200" b="1" dirty="0" smtClean="0">
                <a:hlinkClick r:id="rId2" tooltip="U.S. Department of Education Office of Early Learning"/>
              </a:rPr>
              <a:t>www.ed.gov/early-learning</a:t>
            </a:r>
            <a:endParaRPr lang="en-US" sz="3200" b="1" dirty="0" smtClean="0"/>
          </a:p>
          <a:p>
            <a:endParaRPr lang="en-US" sz="3200" b="1" dirty="0" smtClean="0"/>
          </a:p>
        </p:txBody>
      </p:sp>
      <p:sp>
        <p:nvSpPr>
          <p:cNvPr id="40961" name="Rectangle 11"/>
          <p:cNvSpPr txBox="1">
            <a:spLocks noGrp="1" noChangeArrowheads="1"/>
          </p:cNvSpPr>
          <p:nvPr/>
        </p:nvSpPr>
        <p:spPr bwMode="auto">
          <a:xfrm>
            <a:off x="6781800" y="6248400"/>
            <a:ext cx="1905000" cy="457200"/>
          </a:xfrm>
          <a:prstGeom prst="rect">
            <a:avLst/>
          </a:prstGeom>
          <a:noFill/>
          <a:ln w="9525">
            <a:noFill/>
            <a:miter lim="800000"/>
            <a:headEnd/>
            <a:tailEnd/>
          </a:ln>
        </p:spPr>
        <p:txBody>
          <a:bodyPr/>
          <a:lstStyle/>
          <a:p>
            <a:pPr algn="r"/>
            <a:fld id="{4672CBAC-81F3-4AAF-97ED-B1616AC976F2}" type="slidenum">
              <a:rPr lang="en-US" sz="1000"/>
              <a:pPr algn="r"/>
              <a:t>23</a:t>
            </a:fld>
            <a:endParaRPr lang="en-US" sz="1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mtClean="0"/>
              <a:t>FFY 2014 Funding Levels</a:t>
            </a:r>
          </a:p>
        </p:txBody>
      </p:sp>
      <p:sp>
        <p:nvSpPr>
          <p:cNvPr id="19458" name="Rectangle 3"/>
          <p:cNvSpPr>
            <a:spLocks noGrp="1" noChangeArrowheads="1"/>
          </p:cNvSpPr>
          <p:nvPr>
            <p:ph type="body" idx="1"/>
          </p:nvPr>
        </p:nvSpPr>
        <p:spPr/>
        <p:txBody>
          <a:bodyPr/>
          <a:lstStyle/>
          <a:p>
            <a:r>
              <a:rPr lang="en-US" smtClean="0"/>
              <a:t>$154 million increase for the CCDBG</a:t>
            </a:r>
          </a:p>
          <a:p>
            <a:r>
              <a:rPr lang="en-US" smtClean="0"/>
              <a:t>$194 million increase for WIC</a:t>
            </a:r>
          </a:p>
          <a:p>
            <a:r>
              <a:rPr lang="en-US" smtClean="0"/>
              <a:t>$1.025  billion increase for Head Start </a:t>
            </a:r>
          </a:p>
          <a:p>
            <a:pPr lvl="1"/>
            <a:r>
              <a:rPr lang="en-US" smtClean="0"/>
              <a:t>$400 million for Head Start </a:t>
            </a:r>
          </a:p>
          <a:p>
            <a:pPr lvl="1"/>
            <a:r>
              <a:rPr lang="en-US" smtClean="0"/>
              <a:t>$100 million for COLA</a:t>
            </a:r>
          </a:p>
          <a:p>
            <a:pPr lvl="1"/>
            <a:r>
              <a:rPr lang="en-US" smtClean="0"/>
              <a:t>$25 million for redesignation activities</a:t>
            </a:r>
          </a:p>
          <a:p>
            <a:pPr lvl="1"/>
            <a:r>
              <a:rPr lang="en-US" smtClean="0"/>
              <a:t>$500 million for the expansion of Early Head Start and for new discretionary Early Head Start /Child Care Partnership grants</a:t>
            </a:r>
          </a:p>
          <a:p>
            <a:endParaRPr lang="en-US" smtClean="0"/>
          </a:p>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p:txBody>
          <a:bodyPr/>
          <a:lstStyle/>
          <a:p>
            <a:pPr eaLnBrk="1" hangingPunct="1"/>
            <a:r>
              <a:rPr lang="en-US" sz="3800" smtClean="0"/>
              <a:t>FFY 2014 Appropriations Bill</a:t>
            </a:r>
            <a:br>
              <a:rPr lang="en-US" sz="3800" smtClean="0"/>
            </a:br>
            <a:r>
              <a:rPr lang="en-US" sz="3800" smtClean="0"/>
              <a:t>New Preschool Grants</a:t>
            </a:r>
          </a:p>
        </p:txBody>
      </p:sp>
      <p:sp>
        <p:nvSpPr>
          <p:cNvPr id="20482" name="Rectangle 3"/>
          <p:cNvSpPr>
            <a:spLocks noGrp="1" noChangeArrowheads="1"/>
          </p:cNvSpPr>
          <p:nvPr>
            <p:ph type="body" idx="4294967295"/>
          </p:nvPr>
        </p:nvSpPr>
        <p:spPr/>
        <p:txBody>
          <a:bodyPr/>
          <a:lstStyle/>
          <a:p>
            <a:pPr eaLnBrk="1" hangingPunct="1"/>
            <a:r>
              <a:rPr lang="en-US" sz="2400" smtClean="0"/>
              <a:t>$250 million for grants to States for preschool grants</a:t>
            </a:r>
          </a:p>
          <a:p>
            <a:pPr eaLnBrk="1" hangingPunct="1"/>
            <a:r>
              <a:rPr lang="en-US" sz="2400" smtClean="0"/>
              <a:t>Several application public comment periods  – over 500 comments and one public hearing</a:t>
            </a:r>
          </a:p>
          <a:p>
            <a:pPr eaLnBrk="1" hangingPunct="1"/>
            <a:r>
              <a:rPr lang="en-US" sz="2400" smtClean="0"/>
              <a:t>Applications to be released this summer</a:t>
            </a:r>
          </a:p>
          <a:p>
            <a:pPr eaLnBrk="1" hangingPunct="1"/>
            <a:r>
              <a:rPr lang="en-US" sz="2400" smtClean="0"/>
              <a:t>Grants to be awarded to states by December 2014</a:t>
            </a:r>
          </a:p>
          <a:p>
            <a:pPr eaLnBrk="1" hangingPunct="1"/>
            <a:r>
              <a:rPr lang="en-US" sz="2400" smtClean="0"/>
              <a:t>Both Development and Expansion available</a:t>
            </a:r>
          </a:p>
          <a:p>
            <a:pPr eaLnBrk="1" hangingPunct="1"/>
            <a:r>
              <a:rPr lang="en-US" sz="2400" smtClean="0"/>
              <a:t>Jointly administered by Education and HHS </a:t>
            </a:r>
          </a:p>
          <a:p>
            <a:pPr eaLnBrk="1" hangingPunct="1"/>
            <a:r>
              <a:rPr lang="en-US" sz="2400" smtClean="0"/>
              <a:t>States apply for grants to build the capacity to develop, enhance or expand high-quality preschool programs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p:txBody>
          <a:bodyPr/>
          <a:lstStyle/>
          <a:p>
            <a:r>
              <a:rPr lang="en-US" sz="3800" smtClean="0"/>
              <a:t>FFY 2014 Appropriation -Early Head Start/Child Care Partnerships</a:t>
            </a:r>
          </a:p>
        </p:txBody>
      </p:sp>
      <p:sp>
        <p:nvSpPr>
          <p:cNvPr id="21506" name="Rectangle 3"/>
          <p:cNvSpPr>
            <a:spLocks noGrp="1" noChangeArrowheads="1"/>
          </p:cNvSpPr>
          <p:nvPr>
            <p:ph type="body" idx="4294967295"/>
          </p:nvPr>
        </p:nvSpPr>
        <p:spPr/>
        <p:txBody>
          <a:bodyPr/>
          <a:lstStyle/>
          <a:p>
            <a:pPr>
              <a:lnSpc>
                <a:spcPct val="90000"/>
              </a:lnSpc>
            </a:pPr>
            <a:r>
              <a:rPr lang="en-US" sz="2400" dirty="0" smtClean="0"/>
              <a:t>ACF announced $500 million funding opportunity</a:t>
            </a:r>
          </a:p>
          <a:p>
            <a:pPr>
              <a:lnSpc>
                <a:spcPct val="90000"/>
              </a:lnSpc>
            </a:pPr>
            <a:r>
              <a:rPr lang="en-US" sz="2400" dirty="0" smtClean="0"/>
              <a:t>To expand access to high-quality, comprehensive services for low-income infants &amp; toddlers &amp; families</a:t>
            </a:r>
          </a:p>
          <a:p>
            <a:pPr>
              <a:lnSpc>
                <a:spcPct val="90000"/>
              </a:lnSpc>
            </a:pPr>
            <a:r>
              <a:rPr lang="en-US" sz="2400" dirty="0" smtClean="0"/>
              <a:t>Supports creation of Early Head Start – Child Care (EHS-CC) Partnerships and expansion of EHS</a:t>
            </a:r>
          </a:p>
          <a:p>
            <a:pPr>
              <a:lnSpc>
                <a:spcPct val="90000"/>
              </a:lnSpc>
            </a:pPr>
            <a:r>
              <a:rPr lang="en-US" sz="2400" dirty="0" smtClean="0"/>
              <a:t>Encourages collaboration between new/ existing EHS grantees &amp; child care providers to improve quality &amp; expand access to high-quality care. </a:t>
            </a:r>
          </a:p>
          <a:p>
            <a:pPr>
              <a:lnSpc>
                <a:spcPct val="90000"/>
              </a:lnSpc>
            </a:pPr>
            <a:r>
              <a:rPr lang="en-US" sz="2400" dirty="0" smtClean="0"/>
              <a:t>Applications due 8/20/14 and FAQ just released</a:t>
            </a:r>
          </a:p>
          <a:p>
            <a:r>
              <a:rPr lang="en-US" dirty="0" smtClean="0">
                <a:hlinkClick r:id="rId2" tooltip="Early Head Start Child Care Partnerships"/>
              </a:rPr>
              <a:t>www.zerotothree.org/ehs-ccpartnerships </a:t>
            </a:r>
            <a:endParaRPr lang="en-US" sz="2400" dirty="0" smtClean="0"/>
          </a:p>
          <a:p>
            <a:pPr>
              <a:lnSpc>
                <a:spcPct val="90000"/>
              </a:lnSpc>
            </a:pPr>
            <a:r>
              <a:rPr lang="en-US" sz="2400" dirty="0" smtClean="0">
                <a:hlinkClick r:id="rId3" tooltip="Early Head Start Expansion and Child Care Partnership Grants"/>
              </a:rPr>
              <a:t>http://eclkc.ohs.acf.hhs.gov/hslc/grants/ehs-ccp</a:t>
            </a:r>
            <a:endParaRPr lang="en-US" sz="2400" dirty="0" smtClean="0"/>
          </a:p>
          <a:p>
            <a:pPr>
              <a:lnSpc>
                <a:spcPct val="90000"/>
              </a:lnSpc>
            </a:pP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p:txBody>
          <a:bodyPr/>
          <a:lstStyle/>
          <a:p>
            <a:r>
              <a:rPr lang="en-US" sz="3800" smtClean="0">
                <a:latin typeface="Arial" charset="0"/>
              </a:rPr>
              <a:t>Partnership Overview Resources</a:t>
            </a:r>
          </a:p>
        </p:txBody>
      </p:sp>
      <p:sp>
        <p:nvSpPr>
          <p:cNvPr id="22530" name="Rectangle 3"/>
          <p:cNvSpPr>
            <a:spLocks noGrp="1" noChangeArrowheads="1"/>
          </p:cNvSpPr>
          <p:nvPr>
            <p:ph type="body" idx="4294967295"/>
          </p:nvPr>
        </p:nvSpPr>
        <p:spPr/>
        <p:txBody>
          <a:bodyPr/>
          <a:lstStyle/>
          <a:p>
            <a:r>
              <a:rPr lang="en-US" dirty="0" smtClean="0"/>
              <a:t>Read the Technical Assistance guide, </a:t>
            </a:r>
            <a:r>
              <a:rPr lang="en-US" dirty="0" smtClean="0">
                <a:hlinkClick r:id="rId2"/>
              </a:rPr>
              <a:t>101: Early Head Start and Child Care Partnerships</a:t>
            </a:r>
            <a:r>
              <a:rPr lang="en-US" dirty="0" smtClean="0"/>
              <a:t> </a:t>
            </a:r>
          </a:p>
          <a:p>
            <a:r>
              <a:rPr lang="en-US" dirty="0" smtClean="0"/>
              <a:t>Explore additional </a:t>
            </a:r>
            <a:r>
              <a:rPr lang="en-US" dirty="0" smtClean="0">
                <a:hlinkClick r:id="rId3"/>
              </a:rPr>
              <a:t>webinars, tools, and resources</a:t>
            </a:r>
            <a:r>
              <a:rPr lang="en-US" dirty="0" smtClean="0"/>
              <a:t> related to the partnerships </a:t>
            </a:r>
          </a:p>
          <a:p>
            <a:r>
              <a:rPr lang="en-US" dirty="0" smtClean="0"/>
              <a:t>Link to </a:t>
            </a:r>
            <a:r>
              <a:rPr lang="en-US" dirty="0" smtClean="0"/>
              <a:t>announcement </a:t>
            </a:r>
            <a:r>
              <a:rPr lang="en-US" dirty="0" smtClean="0">
                <a:hlinkClick r:id="rId4" tooltip="Administration for Children and Families Funding Opportunity Announcement"/>
              </a:rPr>
              <a:t>http</a:t>
            </a:r>
            <a:r>
              <a:rPr lang="en-US" dirty="0" smtClean="0">
                <a:hlinkClick r:id="rId4" tooltip="Administration for Children and Families Funding Opportunity Announcement"/>
              </a:rPr>
              <a:t>://www.acf.hhs.gov/grants/open/foa/view/HHS-2015-ACF-OHS-HP-0814</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en-US" smtClean="0"/>
              <a:t>President’s Budget FFY 2015</a:t>
            </a:r>
          </a:p>
        </p:txBody>
      </p:sp>
      <p:sp>
        <p:nvSpPr>
          <p:cNvPr id="23554" name="Rectangle 3"/>
          <p:cNvSpPr>
            <a:spLocks noGrp="1" noChangeArrowheads="1"/>
          </p:cNvSpPr>
          <p:nvPr>
            <p:ph type="body" idx="1"/>
          </p:nvPr>
        </p:nvSpPr>
        <p:spPr/>
        <p:txBody>
          <a:bodyPr/>
          <a:lstStyle/>
          <a:p>
            <a:pPr>
              <a:lnSpc>
                <a:spcPct val="90000"/>
              </a:lnSpc>
            </a:pPr>
            <a:r>
              <a:rPr lang="en-US" b="1" smtClean="0"/>
              <a:t>Head Start, Early Head Start</a:t>
            </a:r>
            <a:r>
              <a:rPr lang="en-US" smtClean="0"/>
              <a:t>: $270 million increase in discretionary funds, </a:t>
            </a:r>
          </a:p>
          <a:p>
            <a:pPr>
              <a:lnSpc>
                <a:spcPct val="90000"/>
              </a:lnSpc>
            </a:pPr>
            <a:r>
              <a:rPr lang="en-US" b="1" smtClean="0"/>
              <a:t>Early Head Start-Child Care Partnerships</a:t>
            </a:r>
            <a:r>
              <a:rPr lang="en-US" smtClean="0"/>
              <a:t>:  $800 million increase in discretionary funds </a:t>
            </a:r>
          </a:p>
          <a:p>
            <a:pPr>
              <a:lnSpc>
                <a:spcPct val="90000"/>
              </a:lnSpc>
            </a:pPr>
            <a:r>
              <a:rPr lang="en-US" b="1" smtClean="0"/>
              <a:t>Preschool Development Grants</a:t>
            </a:r>
            <a:r>
              <a:rPr lang="en-US" smtClean="0"/>
              <a:t>: an additional $250 million increase in discretionary funds</a:t>
            </a:r>
          </a:p>
          <a:p>
            <a:pPr>
              <a:lnSpc>
                <a:spcPct val="90000"/>
              </a:lnSpc>
            </a:pPr>
            <a:r>
              <a:rPr lang="en-US" b="1" smtClean="0"/>
              <a:t>Child Care &amp; Development Block Grant</a:t>
            </a:r>
            <a:r>
              <a:rPr lang="en-US" smtClean="0"/>
              <a:t>: $57 million increase in discretionary funds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smtClean="0"/>
              <a:t>President’s Budget – FFY 2015</a:t>
            </a:r>
          </a:p>
        </p:txBody>
      </p:sp>
      <p:sp>
        <p:nvSpPr>
          <p:cNvPr id="24578" name="Rectangle 3"/>
          <p:cNvSpPr>
            <a:spLocks noGrp="1" noChangeArrowheads="1"/>
          </p:cNvSpPr>
          <p:nvPr>
            <p:ph type="body" idx="1"/>
          </p:nvPr>
        </p:nvSpPr>
        <p:spPr/>
        <p:txBody>
          <a:bodyPr/>
          <a:lstStyle/>
          <a:p>
            <a:r>
              <a:rPr lang="en-US" b="1" smtClean="0"/>
              <a:t>IDEA Part C early intervention</a:t>
            </a:r>
            <a:r>
              <a:rPr lang="en-US" smtClean="0"/>
              <a:t>: a $3.3 million increase for early intervention.</a:t>
            </a:r>
          </a:p>
          <a:p>
            <a:r>
              <a:rPr lang="en-US" b="1" smtClean="0"/>
              <a:t>IDEA 619 special education</a:t>
            </a:r>
            <a:r>
              <a:rPr lang="en-US" smtClean="0"/>
              <a:t>: frozen at last year’s funding level. </a:t>
            </a:r>
          </a:p>
          <a:p>
            <a:r>
              <a:rPr lang="en-US" b="1" smtClean="0"/>
              <a:t>Voluntary home visiting (MCVIE)</a:t>
            </a:r>
            <a:r>
              <a:rPr lang="en-US" smtClean="0"/>
              <a:t>: $100 million increase in mandatory funds over the current authorized levels for a total of $500 million in FY 2015; a request for $15 billion over ten years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smtClean="0"/>
              <a:t>Senate Subcommittee FFY 2015</a:t>
            </a:r>
          </a:p>
        </p:txBody>
      </p:sp>
      <p:sp>
        <p:nvSpPr>
          <p:cNvPr id="25602" name="Rectangle 3"/>
          <p:cNvSpPr>
            <a:spLocks noGrp="1" noChangeArrowheads="1"/>
          </p:cNvSpPr>
          <p:nvPr>
            <p:ph type="body" idx="1"/>
          </p:nvPr>
        </p:nvSpPr>
        <p:spPr/>
        <p:txBody>
          <a:bodyPr/>
          <a:lstStyle/>
          <a:p>
            <a:r>
              <a:rPr lang="en-US" b="1" smtClean="0"/>
              <a:t>Head Start</a:t>
            </a:r>
            <a:r>
              <a:rPr lang="en-US" smtClean="0"/>
              <a:t> - $8.74 billion, a $145 million increase </a:t>
            </a:r>
          </a:p>
          <a:p>
            <a:r>
              <a:rPr lang="en-US" b="1" smtClean="0"/>
              <a:t>Preschool Development Grants</a:t>
            </a:r>
            <a:r>
              <a:rPr lang="en-US" smtClean="0"/>
              <a:t> - $350 million, a $100 million increase.  </a:t>
            </a:r>
          </a:p>
          <a:p>
            <a:r>
              <a:rPr lang="en-US" b="1" smtClean="0"/>
              <a:t>Child Care: </a:t>
            </a:r>
            <a:r>
              <a:rPr lang="en-US" smtClean="0"/>
              <a:t>$2.46 billion</a:t>
            </a:r>
          </a:p>
        </p:txBody>
      </p:sp>
    </p:spTree>
  </p:cSld>
  <p:clrMapOvr>
    <a:masterClrMapping/>
  </p:clrMapOvr>
</p:sld>
</file>

<file path=ppt/theme/theme1.xml><?xml version="1.0" encoding="utf-8"?>
<a:theme xmlns:a="http://schemas.openxmlformats.org/drawingml/2006/main" name="Layers">
  <a:themeElements>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themeOverride>
</file>

<file path=docProps/app.xml><?xml version="1.0" encoding="utf-8"?>
<Properties xmlns="http://schemas.openxmlformats.org/officeDocument/2006/extended-properties" xmlns:vt="http://schemas.openxmlformats.org/officeDocument/2006/docPropsVTypes">
  <Template>Layers</Template>
  <TotalTime>10840</TotalTime>
  <Words>1147</Words>
  <Application>Microsoft Office PowerPoint</Application>
  <PresentationFormat>On-screen Show (4:3)</PresentationFormat>
  <Paragraphs>140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Layers</vt:lpstr>
      <vt:lpstr>Early Learning Update</vt:lpstr>
      <vt:lpstr>First Five Years Fund  Public Poll Just Released</vt:lpstr>
      <vt:lpstr>FFY 2014 Funding Levels</vt:lpstr>
      <vt:lpstr>FFY 2014 Appropriations Bill New Preschool Grants</vt:lpstr>
      <vt:lpstr>FFY 2014 Appropriation -Early Head Start/Child Care Partnerships</vt:lpstr>
      <vt:lpstr>Partnership Overview Resources</vt:lpstr>
      <vt:lpstr>President’s Budget FFY 2015</vt:lpstr>
      <vt:lpstr>President’s Budget – FFY 2015</vt:lpstr>
      <vt:lpstr>Senate Subcommittee FFY 2015</vt:lpstr>
      <vt:lpstr>Race to the Top Early Learning</vt:lpstr>
      <vt:lpstr>New Early Learning Legislation</vt:lpstr>
      <vt:lpstr>Outline of the Bill</vt:lpstr>
      <vt:lpstr>Coalition Recommendations Submitted Related to IDEA </vt:lpstr>
      <vt:lpstr>Senate Mark-up Up of Bill</vt:lpstr>
      <vt:lpstr>House Plans </vt:lpstr>
      <vt:lpstr>Child Care and Development Block Grant Act of 2013</vt:lpstr>
      <vt:lpstr>House Plan on CCDBG</vt:lpstr>
      <vt:lpstr>Other Early Learning Bills</vt:lpstr>
      <vt:lpstr>“Schedules That Work Act”</vt:lpstr>
      <vt:lpstr>Current Head Start Profiles</vt:lpstr>
      <vt:lpstr>Current Child Care Profiles</vt:lpstr>
      <vt:lpstr>Civil Rights Data Released</vt:lpstr>
      <vt:lpstr>Make sure you are signed up for …</vt:lpstr>
    </vt:vector>
  </TitlesOfParts>
  <Company>CEC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Priorities of the President &amp; Congress:  Implications for Policy &amp; Special educators</dc:title>
  <dc:creator>Kimberly Hymes</dc:creator>
  <cp:lastModifiedBy>Stillman, Lauren</cp:lastModifiedBy>
  <cp:revision>726</cp:revision>
  <dcterms:created xsi:type="dcterms:W3CDTF">2013-03-20T22:13:57Z</dcterms:created>
  <dcterms:modified xsi:type="dcterms:W3CDTF">2014-08-09T17:32:26Z</dcterms:modified>
</cp:coreProperties>
</file>