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4"/>
  </p:notesMasterIdLst>
  <p:sldIdLst>
    <p:sldId id="256" r:id="rId2"/>
    <p:sldId id="357" r:id="rId3"/>
    <p:sldId id="414" r:id="rId4"/>
    <p:sldId id="374" r:id="rId5"/>
    <p:sldId id="461" r:id="rId6"/>
    <p:sldId id="430" r:id="rId7"/>
    <p:sldId id="432" r:id="rId8"/>
    <p:sldId id="457" r:id="rId9"/>
    <p:sldId id="471" r:id="rId10"/>
    <p:sldId id="404" r:id="rId11"/>
    <p:sldId id="459" r:id="rId12"/>
    <p:sldId id="426" r:id="rId13"/>
    <p:sldId id="416" r:id="rId14"/>
    <p:sldId id="427" r:id="rId15"/>
    <p:sldId id="463" r:id="rId16"/>
    <p:sldId id="469" r:id="rId17"/>
    <p:sldId id="449" r:id="rId18"/>
    <p:sldId id="464" r:id="rId19"/>
    <p:sldId id="455" r:id="rId20"/>
    <p:sldId id="472" r:id="rId21"/>
    <p:sldId id="452" r:id="rId22"/>
    <p:sldId id="439" r:id="rId23"/>
    <p:sldId id="453" r:id="rId24"/>
    <p:sldId id="454" r:id="rId25"/>
    <p:sldId id="440" r:id="rId26"/>
    <p:sldId id="441" r:id="rId27"/>
    <p:sldId id="473" r:id="rId28"/>
    <p:sldId id="446" r:id="rId29"/>
    <p:sldId id="474" r:id="rId30"/>
    <p:sldId id="475" r:id="rId31"/>
    <p:sldId id="476" r:id="rId32"/>
    <p:sldId id="477" r:id="rId33"/>
    <p:sldId id="478" r:id="rId34"/>
    <p:sldId id="479" r:id="rId35"/>
    <p:sldId id="484" r:id="rId36"/>
    <p:sldId id="435" r:id="rId37"/>
    <p:sldId id="483" r:id="rId38"/>
    <p:sldId id="460" r:id="rId39"/>
    <p:sldId id="447" r:id="rId40"/>
    <p:sldId id="470" r:id="rId41"/>
    <p:sldId id="347" r:id="rId42"/>
    <p:sldId id="350" r:id="rId43"/>
    <p:sldId id="480" r:id="rId44"/>
    <p:sldId id="352" r:id="rId45"/>
    <p:sldId id="450" r:id="rId46"/>
    <p:sldId id="353" r:id="rId47"/>
    <p:sldId id="354" r:id="rId48"/>
    <p:sldId id="481" r:id="rId49"/>
    <p:sldId id="451" r:id="rId50"/>
    <p:sldId id="482" r:id="rId51"/>
    <p:sldId id="334" r:id="rId52"/>
    <p:sldId id="467"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DE925E-DFB6-4685-BA44-05236BD3D6BC}">
          <p14:sldIdLst>
            <p14:sldId id="256"/>
            <p14:sldId id="357"/>
            <p14:sldId id="414"/>
            <p14:sldId id="374"/>
            <p14:sldId id="461"/>
            <p14:sldId id="430"/>
            <p14:sldId id="432"/>
            <p14:sldId id="457"/>
            <p14:sldId id="471"/>
            <p14:sldId id="404"/>
            <p14:sldId id="459"/>
            <p14:sldId id="426"/>
            <p14:sldId id="416"/>
            <p14:sldId id="427"/>
            <p14:sldId id="463"/>
            <p14:sldId id="469"/>
            <p14:sldId id="449"/>
            <p14:sldId id="464"/>
            <p14:sldId id="455"/>
            <p14:sldId id="472"/>
            <p14:sldId id="452"/>
            <p14:sldId id="439"/>
            <p14:sldId id="453"/>
            <p14:sldId id="454"/>
            <p14:sldId id="440"/>
            <p14:sldId id="441"/>
            <p14:sldId id="473"/>
            <p14:sldId id="446"/>
            <p14:sldId id="474"/>
            <p14:sldId id="475"/>
            <p14:sldId id="476"/>
            <p14:sldId id="477"/>
            <p14:sldId id="478"/>
            <p14:sldId id="479"/>
            <p14:sldId id="484"/>
            <p14:sldId id="435"/>
            <p14:sldId id="483"/>
            <p14:sldId id="460"/>
            <p14:sldId id="447"/>
            <p14:sldId id="470"/>
            <p14:sldId id="347"/>
            <p14:sldId id="350"/>
            <p14:sldId id="480"/>
            <p14:sldId id="352"/>
            <p14:sldId id="450"/>
            <p14:sldId id="353"/>
            <p14:sldId id="354"/>
            <p14:sldId id="481"/>
            <p14:sldId id="451"/>
            <p14:sldId id="482"/>
            <p14:sldId id="334"/>
            <p14:sldId id="467"/>
          </p14:sldIdLst>
        </p14:section>
      </p14:sectionLst>
    </p:ex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584">
          <p15:clr>
            <a:srgbClr val="A4A3A4"/>
          </p15:clr>
        </p15:guide>
        <p15:guide id="4" orient="horz" pos="1728">
          <p15:clr>
            <a:srgbClr val="A4A3A4"/>
          </p15:clr>
        </p15:guide>
        <p15:guide id="5" pos="2880">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cini, Paula" initials="PM" lastIdx="10" clrIdx="0"/>
  <p:cmAuthor id="1" name="Allen, Sarah" initials="A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200"/>
    <a:srgbClr val="85A644"/>
    <a:srgbClr val="898989"/>
    <a:srgbClr val="91B44A"/>
    <a:srgbClr val="038A00"/>
    <a:srgbClr val="22518A"/>
    <a:srgbClr val="05D600"/>
    <a:srgbClr val="CC0000"/>
    <a:srgbClr val="FF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90" autoAdjust="0"/>
    <p:restoredTop sz="64377" autoAdjust="0"/>
  </p:normalViewPr>
  <p:slideViewPr>
    <p:cSldViewPr>
      <p:cViewPr varScale="1">
        <p:scale>
          <a:sx n="75" d="100"/>
          <a:sy n="75" d="100"/>
        </p:scale>
        <p:origin x="2256" y="60"/>
      </p:cViewPr>
      <p:guideLst>
        <p:guide orient="horz" pos="2160"/>
        <p:guide orient="horz" pos="1008"/>
        <p:guide orient="horz" pos="1584"/>
        <p:guide orient="horz" pos="1728"/>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4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50EB703F-49C7-4250-A429-2B985EB4C1E6}" type="datetimeFigureOut">
              <a:rPr lang="en-US" smtClean="0"/>
              <a:t>7/7/2017</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2A17FB5D-8A83-415A-B301-4CB46F55847B}" type="slidenum">
              <a:rPr lang="en-US" smtClean="0"/>
              <a:t>‹#›</a:t>
            </a:fld>
            <a:endParaRPr lang="en-US" dirty="0"/>
          </a:p>
        </p:txBody>
      </p:sp>
    </p:spTree>
    <p:extLst>
      <p:ext uri="{BB962C8B-B14F-4D97-AF65-F5344CB8AC3E}">
        <p14:creationId xmlns:p14="http://schemas.microsoft.com/office/powerpoint/2010/main" val="1077899152"/>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0</a:t>
            </a:fld>
            <a:endParaRPr lang="en-US" dirty="0"/>
          </a:p>
        </p:txBody>
      </p:sp>
    </p:spTree>
    <p:extLst>
      <p:ext uri="{BB962C8B-B14F-4D97-AF65-F5344CB8AC3E}">
        <p14:creationId xmlns:p14="http://schemas.microsoft.com/office/powerpoint/2010/main" val="394542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00" dirty="0"/>
              <a:t>We would like to now direct your attention to a few key definitions that are footnoted within the priority. We have provided you with those key definitions as well as the reference to the corresponding page number within the application package.</a:t>
            </a:r>
          </a:p>
          <a:p>
            <a:endParaRPr lang="en-US" sz="1000" dirty="0"/>
          </a:p>
          <a:p>
            <a:r>
              <a:rPr lang="en-US" sz="1000" dirty="0"/>
              <a:t>Please note the following:</a:t>
            </a:r>
          </a:p>
          <a:p>
            <a:pPr defTabSz="913303">
              <a:defRPr/>
            </a:pPr>
            <a:r>
              <a:rPr lang="en-US" sz="1000" dirty="0"/>
              <a:t>1 For the purposes of this priority, we are using the term “educational materials” as it is used in section 674(c)(1)(D) of IDEA. (See footnote, page A-9) </a:t>
            </a:r>
          </a:p>
          <a:p>
            <a:endParaRPr lang="en-US" sz="1000" dirty="0"/>
          </a:p>
          <a:p>
            <a:pPr defTabSz="913303">
              <a:defRPr/>
            </a:pPr>
            <a:r>
              <a:rPr lang="en-US" sz="1000" dirty="0"/>
              <a:t>2 For the purposes of this priority, eligible elementary and secondary children and students may be receiving services or modifications under IDEA, section 504 of the Rehabilitation Act of 1973, as amended, and Title II of the Americans with Disabilities Act of 1990 (ADA); eligible postsecondary students may be receiving modifications, academic adjustments or auxiliary aids and services under section 504 or Title II. (See footnote, page A-9)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9</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00" dirty="0"/>
              <a:t>As a condition of this grant, the materials and textbooks must be provided in formats that are of high quality and meet industry standards for accessibility. (See footnote page A-3)</a:t>
            </a:r>
          </a:p>
          <a:p>
            <a:endParaRPr lang="en-US" sz="1000" dirty="0"/>
          </a:p>
          <a:p>
            <a:r>
              <a:rPr lang="en-US" sz="1000" dirty="0"/>
              <a:t>Openly licensed educational resources are teaching, learning, and research resources that reside in the public domain or have been released under a license that permits their use, modification, and sharing with others. Open resources may be full online courses or digital textbooks or more granular resources such as images, videos, and assessment items.  (See footnote page A-12)</a:t>
            </a:r>
          </a:p>
          <a:p>
            <a:endParaRPr lang="en-US" sz="1000" dirty="0"/>
          </a:p>
          <a:p>
            <a:endParaRPr lang="en-US" baseline="0" dirty="0" smtClean="0">
              <a:effectLst/>
            </a:endParaRPr>
          </a:p>
          <a:p>
            <a:endParaRPr lang="en-US" baseline="0" dirty="0" smtClean="0">
              <a:effectLst/>
            </a:endParaRPr>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10</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Eligibility information is located on page A-21 of the Application Package. </a:t>
            </a:r>
          </a:p>
          <a:p>
            <a:endParaRPr lang="en-US" sz="1000" dirty="0"/>
          </a:p>
          <a:p>
            <a:r>
              <a:rPr lang="en-US" sz="1000" dirty="0"/>
              <a:t>For purposes of this priority eligible applicants include: </a:t>
            </a:r>
          </a:p>
          <a:p>
            <a:pPr defTabSz="913303">
              <a:defRPr/>
            </a:pPr>
            <a:r>
              <a:rPr lang="en-US" sz="1000" dirty="0"/>
              <a:t>State educational agencies (SEAs); LEAs, including public charter schools that are considered LEAs under State law; IHEs; other public agencies; private nonprofit organizations; outlying areas; freely associated States; Indian tribes or tribal organizations; and for-profit organizations. </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11</a:t>
            </a:fld>
            <a:endParaRPr lang="en-US" dirty="0"/>
          </a:p>
        </p:txBody>
      </p:sp>
    </p:spTree>
    <p:extLst>
      <p:ext uri="{BB962C8B-B14F-4D97-AF65-F5344CB8AC3E}">
        <p14:creationId xmlns:p14="http://schemas.microsoft.com/office/powerpoint/2010/main" val="4005190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00" dirty="0"/>
              <a:t>The information about the type of award and the estimated available funds are located on A-20 of the application package. </a:t>
            </a:r>
          </a:p>
          <a:p>
            <a:endParaRPr lang="en-US" sz="1000" dirty="0"/>
          </a:p>
          <a:p>
            <a:r>
              <a:rPr lang="en-US" sz="1000" dirty="0"/>
              <a:t>We intend to use an estimated $8,500,000 for this competition. The actual level of funding, if any, depends on final congressional action. However, we are inviting applications to allow enough time to complete the grant process if Congress appropriates funds for this program. Contingent upon the availability of funds and the quality of applications, we may make additional awards in FY 2018 from the list of unfunded applications from this competition. </a:t>
            </a:r>
          </a:p>
          <a:p>
            <a:endParaRPr lang="en-US" sz="1000" dirty="0"/>
          </a:p>
          <a:p>
            <a:r>
              <a:rPr lang="en-US" sz="1000" dirty="0"/>
              <a:t>Please note we intend to make 1 estimated award. </a:t>
            </a:r>
          </a:p>
          <a:p>
            <a:r>
              <a:rPr lang="en-US" sz="1000" dirty="0"/>
              <a:t>The amount of estimated funding is listed for a single budget period of 12 months. </a:t>
            </a:r>
          </a:p>
          <a:p>
            <a:r>
              <a:rPr lang="en-US" sz="1000" dirty="0"/>
              <a:t>The project period is estimated up to 60 months.</a:t>
            </a:r>
          </a:p>
          <a:p>
            <a:endParaRPr lang="en-US" sz="1000" dirty="0"/>
          </a:p>
          <a:p>
            <a:r>
              <a:rPr lang="en-US" sz="1000" dirty="0"/>
              <a:t> </a:t>
            </a:r>
          </a:p>
        </p:txBody>
      </p:sp>
      <p:sp>
        <p:nvSpPr>
          <p:cNvPr id="4" name="Slide Number Placeholder 3"/>
          <p:cNvSpPr>
            <a:spLocks noGrp="1"/>
          </p:cNvSpPr>
          <p:nvPr>
            <p:ph type="sldNum" sz="quarter" idx="10"/>
          </p:nvPr>
        </p:nvSpPr>
        <p:spPr/>
        <p:txBody>
          <a:bodyPr/>
          <a:lstStyle/>
          <a:p>
            <a:fld id="{2A17FB5D-8A83-415A-B301-4CB46F55847B}" type="slidenum">
              <a:rPr lang="en-US" smtClean="0"/>
              <a:t>12</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00" dirty="0"/>
              <a:t>For a list of key dates related to this priority, we ask that you direct your attention to A-7 of the Application Package and note the following:</a:t>
            </a:r>
          </a:p>
          <a:p>
            <a:endParaRPr lang="en-US" sz="1000" dirty="0"/>
          </a:p>
          <a:p>
            <a:r>
              <a:rPr lang="en-US" sz="1000" dirty="0"/>
              <a:t>This Notice Inviting Applications Published on May 24, 2017</a:t>
            </a:r>
          </a:p>
          <a:p>
            <a:r>
              <a:rPr lang="en-US" sz="1000" dirty="0"/>
              <a:t>The Deadline for Submitting Applications is July 10, 2017 by 4:30:00 PM Washington DC time</a:t>
            </a:r>
          </a:p>
          <a:p>
            <a:r>
              <a:rPr lang="en-US" sz="1000" dirty="0"/>
              <a:t>The Deadline for Intergovernmental Review is September 6, 2017</a:t>
            </a:r>
          </a:p>
          <a:p>
            <a:endParaRPr lang="en-US" sz="1000" dirty="0"/>
          </a:p>
          <a:p>
            <a:r>
              <a:rPr lang="en-US" sz="1000" dirty="0"/>
              <a:t>Grantees will be announced and funding will be distributed by October 1, 2017</a:t>
            </a:r>
          </a:p>
          <a:p>
            <a:endParaRPr lang="en-US" sz="1000" dirty="0"/>
          </a:p>
          <a:p>
            <a:r>
              <a:rPr lang="en-US" sz="1000" dirty="0"/>
              <a:t>At this time we want to call you attention to the Deadline for Submitting Applications –</a:t>
            </a:r>
          </a:p>
          <a:p>
            <a:r>
              <a:rPr lang="en-US" sz="1000" dirty="0"/>
              <a:t>We highly recommend that you take the time to become familiar with how to submit your application electronically. We do not consider an application that does not comply with the deadline requirements. (See A-23 of the Application Package) </a:t>
            </a:r>
          </a:p>
          <a:p>
            <a:endParaRPr lang="en-US" sz="1000" dirty="0"/>
          </a:p>
          <a:p>
            <a:r>
              <a:rPr lang="en-US" sz="1000" dirty="0"/>
              <a:t>Please do not wait until July 10</a:t>
            </a:r>
            <a:r>
              <a:rPr lang="en-US" sz="1000" baseline="30000" dirty="0"/>
              <a:t>th</a:t>
            </a:r>
            <a:r>
              <a:rPr lang="en-US" sz="1000" dirty="0"/>
              <a:t> to start the application process as there can be issues that arise with submitting electronically. For example, To do business with the Department of Education, as noted on A-24 of the application package you must—</a:t>
            </a:r>
          </a:p>
          <a:p>
            <a:r>
              <a:rPr lang="en-US" sz="1000" dirty="0"/>
              <a:t>a. Have a Data Universal Numbering System (DUNS) number and a Taxpayer Identification Number (TIN);</a:t>
            </a:r>
          </a:p>
          <a:p>
            <a:r>
              <a:rPr lang="en-US" sz="1000" dirty="0"/>
              <a:t>b. Register both your DUNS number and TIN with the System for Award Management (SAM) (formerly the Central Contractor Registry (CCR)), the Government’s primary registrant database;</a:t>
            </a:r>
          </a:p>
          <a:p>
            <a:r>
              <a:rPr lang="en-US" sz="1000" dirty="0"/>
              <a:t>c. Provide your DUNS number and TIN on your application;</a:t>
            </a:r>
          </a:p>
          <a:p>
            <a:r>
              <a:rPr lang="en-US" sz="1000" dirty="0"/>
              <a:t>The process to complete these steps can take several business-days to several weeks. More specifically, the SAM registration process can take approximately seven business days, but may take upwards of several weeks, depending on the completeness and accuracy of the data you enter into the SAM database.  </a:t>
            </a:r>
          </a:p>
          <a:p>
            <a:endParaRPr lang="en-US" sz="1000" dirty="0"/>
          </a:p>
          <a:p>
            <a:r>
              <a:rPr lang="en-US" sz="1000" dirty="0"/>
              <a:t>PLEASE NOTE THE TIMELINE And Submission of 4:30 Washington DC time:</a:t>
            </a:r>
          </a:p>
          <a:p>
            <a:r>
              <a:rPr lang="en-US" sz="1000" dirty="0"/>
              <a:t>Applications for grants under this competition, must be submitted using the Governmentwide Grants.gov Apply site. On Page A-26 of the application package we note the following: Applications received by Grants.gov are date and time stamped. Your application must be fully uploaded and submitted and must be date and time stamped by the Grants.gov system no later than 4:30:00 p.m., Washington, D.C. time, on the application deadline date.</a:t>
            </a:r>
          </a:p>
          <a:p>
            <a:endParaRPr lang="en-US" sz="1000" dirty="0"/>
          </a:p>
          <a:p>
            <a:r>
              <a:rPr lang="en-US" sz="1000" dirty="0"/>
              <a:t>The amount of time it can take to upload an application will vary depending on a variety of factors, including the size of the application and the speed of your Internet connection. Therefore, we strongly recommend that you do not wait until the application deadline date to begin the submission process through Grants.gov. </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13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00" dirty="0"/>
              <a:t>On Page B-17 of the application package you can locate additional information about the applications page limits. The application narrative (Part III of the application) is where you, the applicant, address the selection criteria that reviewers use to evaluate your application. We recommend that you—(1) limit the application narrative to no more than 70 pages, and (2) use the following standards:</a:t>
            </a:r>
          </a:p>
          <a:p>
            <a:r>
              <a:rPr lang="en-US" sz="1000" dirty="0"/>
              <a:t>A page is 8.5 x 11 (on one side only) with 1” margins at the top, bottom, and both sides</a:t>
            </a:r>
          </a:p>
          <a:p>
            <a:r>
              <a:rPr lang="en-US" sz="1000" dirty="0"/>
              <a:t>Double Space  all text</a:t>
            </a:r>
          </a:p>
          <a:p>
            <a:r>
              <a:rPr lang="en-US" sz="1000" dirty="0"/>
              <a:t>Use a font that is 12 point or larger</a:t>
            </a:r>
          </a:p>
          <a:p>
            <a:r>
              <a:rPr lang="en-US" sz="1000" dirty="0"/>
              <a:t>Use one of the following fonts: Times New Roman, Courier, or Arial</a:t>
            </a:r>
          </a:p>
          <a:p>
            <a:endParaRPr lang="en-US" sz="1000" dirty="0"/>
          </a:p>
          <a:p>
            <a:pPr defTabSz="913303">
              <a:defRPr/>
            </a:pPr>
            <a:r>
              <a:rPr lang="en-US" sz="1000" dirty="0"/>
              <a:t>The recommended page limit does not apply to Part I, the cover sheet; Part II, the budget section, including the narrative budget justification; Part IV, the assurances and certifications; or the two-page abstract (follow the guidance provided elsewhere in the application package for completing the abstract template), the table of contents, the list priority requirements, the resumes, the reference list, or the letters of support, or the appendices. The recommended page limit does apply to all of Part III, the application narrative, including all text in charts, tables, figures, graphs, and screen shots. </a:t>
            </a:r>
          </a:p>
          <a:p>
            <a:endParaRPr lang="en-US" sz="1000" dirty="0"/>
          </a:p>
          <a:p>
            <a:endParaRPr lang="en-US" sz="1000" dirty="0"/>
          </a:p>
          <a:p>
            <a:r>
              <a:rPr lang="en-US" sz="1000" dirty="0"/>
              <a:t>Here are a few additional items from the Dear Colleague Letter on Page A-3  that we ask applicants to consider:</a:t>
            </a:r>
          </a:p>
          <a:p>
            <a:endParaRPr lang="en-US" sz="1000" dirty="0"/>
          </a:p>
          <a:p>
            <a:r>
              <a:rPr lang="en-US" sz="1000" dirty="0"/>
              <a:t>The competitions included in this package limit the Part III Application Narrative to a specified number of double-spaced pages. This page limitation and double-line spacing recommendation applies to all material presented in the application narrative. </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14</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As stated in the Dear Colleague Letter within the Application Package:</a:t>
            </a:r>
          </a:p>
          <a:p>
            <a:endParaRPr lang="en-US" sz="1000" dirty="0"/>
          </a:p>
          <a:p>
            <a:r>
              <a:rPr lang="en-US" sz="1000" dirty="0"/>
              <a:t>Appendix A is to be used only for charts, tables, figures, graphs, screen shots and logic models that provide information directly relating to the application requirements for the narrative—it should not be used for supplementary information. Please note that charts, tables, figures, graphs, screen shots, and logic models can be single spaced and placed in an Appendix A. </a:t>
            </a:r>
          </a:p>
        </p:txBody>
      </p:sp>
      <p:sp>
        <p:nvSpPr>
          <p:cNvPr id="4" name="Slide Number Placeholder 3"/>
          <p:cNvSpPr>
            <a:spLocks noGrp="1"/>
          </p:cNvSpPr>
          <p:nvPr>
            <p:ph type="sldNum" sz="quarter" idx="10"/>
          </p:nvPr>
        </p:nvSpPr>
        <p:spPr/>
        <p:txBody>
          <a:bodyPr/>
          <a:lstStyle/>
          <a:p>
            <a:fld id="{2A17FB5D-8A83-415A-B301-4CB46F55847B}" type="slidenum">
              <a:rPr lang="en-US" smtClean="0"/>
              <a:t>15</a:t>
            </a:fld>
            <a:endParaRPr lang="en-US" dirty="0"/>
          </a:p>
        </p:txBody>
      </p:sp>
    </p:spTree>
    <p:extLst>
      <p:ext uri="{BB962C8B-B14F-4D97-AF65-F5344CB8AC3E}">
        <p14:creationId xmlns:p14="http://schemas.microsoft.com/office/powerpoint/2010/main" val="44286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a:spcBef>
                <a:spcPts val="82"/>
              </a:spcBef>
            </a:pP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E00D990D-0C47-D34F-B3DC-7A283569D9CB}" type="slidenum">
              <a:rPr lang="en-US" smtClean="0"/>
              <a:t>16</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00" dirty="0"/>
              <a:t>We will now turn our attention to the general and program requirements that are related to this notice. The general requirements for this award are located on p. A-21 of the Application Package. </a:t>
            </a:r>
          </a:p>
          <a:p>
            <a:endParaRPr lang="en-US" sz="1000" dirty="0"/>
          </a:p>
          <a:p>
            <a:r>
              <a:rPr lang="en-US" sz="1000" dirty="0"/>
              <a:t>The general requirements are as follows:</a:t>
            </a:r>
          </a:p>
          <a:p>
            <a:r>
              <a:rPr lang="en-US" sz="1000" dirty="0"/>
              <a:t>(a) Recipients of funding under this competition must make positive efforts to employ and advance in employment qualified individuals with disabilities (see section 606 of the IDEA).</a:t>
            </a:r>
          </a:p>
          <a:p>
            <a:endParaRPr lang="en-US" sz="1000" dirty="0"/>
          </a:p>
          <a:p>
            <a:r>
              <a:rPr lang="en-US" sz="1000" dirty="0"/>
              <a:t>(b) Each applicant for, and recipient of, funding must, with respect to the aspects of their proposed project relating to the absolute priority, involve individuals with disabilities, or parents of individuals with disabilities ages birth through 26, in planning, implementing, and evaluating the project (see section 682(a)(1)(A) of IDEA).</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17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00" dirty="0"/>
              <a:t>Application Review Information is located in the Notice Inviting Applications as well as in the Application Package starting on page A-32</a:t>
            </a:r>
          </a:p>
        </p:txBody>
      </p:sp>
      <p:sp>
        <p:nvSpPr>
          <p:cNvPr id="4" name="Slide Number Placeholder 3"/>
          <p:cNvSpPr>
            <a:spLocks noGrp="1"/>
          </p:cNvSpPr>
          <p:nvPr>
            <p:ph type="sldNum" sz="quarter" idx="10"/>
          </p:nvPr>
        </p:nvSpPr>
        <p:spPr/>
        <p:txBody>
          <a:bodyPr/>
          <a:lstStyle/>
          <a:p>
            <a:fld id="{2A17FB5D-8A83-415A-B301-4CB46F55847B}" type="slidenum">
              <a:rPr lang="en-US" smtClean="0"/>
              <a:t>18</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1</a:t>
            </a:fld>
            <a:endParaRPr lang="en-US" dirty="0"/>
          </a:p>
        </p:txBody>
      </p:sp>
    </p:spTree>
    <p:extLst>
      <p:ext uri="{BB962C8B-B14F-4D97-AF65-F5344CB8AC3E}">
        <p14:creationId xmlns:p14="http://schemas.microsoft.com/office/powerpoint/2010/main" val="318104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addition to the programmatic requirements and general requirements, to be considered for funding under this priority, applicants must meet the application and administrative requirements in this priority, which are specified in both the Notice that was placed in the Federal Register and starting on page A-11 of the application package.</a:t>
            </a:r>
          </a:p>
        </p:txBody>
      </p:sp>
      <p:sp>
        <p:nvSpPr>
          <p:cNvPr id="4" name="Slide Number Placeholder 3"/>
          <p:cNvSpPr>
            <a:spLocks noGrp="1"/>
          </p:cNvSpPr>
          <p:nvPr>
            <p:ph type="sldNum" sz="quarter" idx="10"/>
          </p:nvPr>
        </p:nvSpPr>
        <p:spPr/>
        <p:txBody>
          <a:bodyPr/>
          <a:lstStyle/>
          <a:p>
            <a:fld id="{2A17FB5D-8A83-415A-B301-4CB46F55847B}" type="slidenum">
              <a:rPr lang="en-US" smtClean="0"/>
              <a:t>19</a:t>
            </a:fld>
            <a:endParaRPr lang="en-US" dirty="0"/>
          </a:p>
        </p:txBody>
      </p:sp>
    </p:spTree>
    <p:extLst>
      <p:ext uri="{BB962C8B-B14F-4D97-AF65-F5344CB8AC3E}">
        <p14:creationId xmlns:p14="http://schemas.microsoft.com/office/powerpoint/2010/main" val="2327321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50" dirty="0"/>
              <a:t>Demonstrate, in the narrative section of the application under “</a:t>
            </a:r>
            <a:r>
              <a:rPr lang="en-US" sz="1050" b="1" dirty="0"/>
              <a:t>Quality of Project Design</a:t>
            </a:r>
            <a:r>
              <a:rPr lang="en-US" sz="1050" dirty="0"/>
              <a:t>,” how the proposed project will—</a:t>
            </a:r>
          </a:p>
          <a:p>
            <a:pPr marL="0" lvl="1" defTabSz="913303">
              <a:defRPr/>
            </a:pPr>
            <a:r>
              <a:rPr lang="en-US" sz="1050" dirty="0"/>
              <a:t>(1) Achieve its goals, objectives, and intended outcomes. To meet this requirement, the applicant must provide--</a:t>
            </a:r>
          </a:p>
          <a:p>
            <a:endParaRPr lang="en-US" sz="1050" dirty="0"/>
          </a:p>
          <a:p>
            <a:pPr marL="456651" lvl="1"/>
            <a:r>
              <a:rPr lang="en-US" sz="1050" dirty="0"/>
              <a:t>(iii) A plan, linked to the proposed project’s logic model, for a formative evaluation of the proposed project’s activities. The plan must describe how the formative evaluation will use clear performance objectives to ensure continuous improvement in the operation of the proposed project, including objective measures of progress in implementing the project and ensuring quality of products and services;</a:t>
            </a:r>
          </a:p>
          <a:p>
            <a:pPr marL="456651" lvl="1"/>
            <a:endParaRPr lang="en-US" sz="1050" dirty="0"/>
          </a:p>
          <a:p>
            <a:pPr marL="456651" lvl="1"/>
            <a:r>
              <a:rPr lang="en-US" sz="1050" dirty="0"/>
              <a:t>(iv) A plan to implement the services and provide the products that are described in the Products and Services section of this priority;</a:t>
            </a:r>
          </a:p>
          <a:p>
            <a:pPr marL="456651" lvl="1"/>
            <a:endParaRPr lang="en-US" sz="1050" dirty="0"/>
          </a:p>
          <a:p>
            <a:pPr marL="456651" lvl="1"/>
            <a:r>
              <a:rPr lang="en-US" sz="1050" dirty="0"/>
              <a:t>(v) A plan that focuses on improving the quality, timeliness, ease of use, and access to AEM for eligible children and students;</a:t>
            </a:r>
          </a:p>
          <a:p>
            <a:endParaRPr lang="en-US" sz="1050" dirty="0"/>
          </a:p>
          <a:p>
            <a:pPr marL="465875" lvl="1"/>
            <a:endParaRPr lang="en-US" sz="1050" dirty="0"/>
          </a:p>
          <a:p>
            <a:pPr lvl="1"/>
            <a:endParaRPr lang="en-US" sz="1050" dirty="0"/>
          </a:p>
          <a:p>
            <a:r>
              <a:rPr lang="en-US" sz="1050" dirty="0"/>
              <a:t> </a:t>
            </a:r>
          </a:p>
        </p:txBody>
      </p:sp>
      <p:sp>
        <p:nvSpPr>
          <p:cNvPr id="4" name="Slide Number Placeholder 3"/>
          <p:cNvSpPr>
            <a:spLocks noGrp="1"/>
          </p:cNvSpPr>
          <p:nvPr>
            <p:ph type="sldNum" sz="quarter" idx="10"/>
          </p:nvPr>
        </p:nvSpPr>
        <p:spPr/>
        <p:txBody>
          <a:bodyPr/>
          <a:lstStyle/>
          <a:p>
            <a:fld id="{2A17FB5D-8A83-415A-B301-4CB46F55847B}" type="slidenum">
              <a:rPr lang="en-US" smtClean="0"/>
              <a:t>20</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50" dirty="0"/>
              <a:t>Demonstrate, in the narrative section of the application under “</a:t>
            </a:r>
            <a:r>
              <a:rPr lang="en-US" sz="1050" b="1" dirty="0"/>
              <a:t>Quality of Project Design</a:t>
            </a:r>
            <a:r>
              <a:rPr lang="en-US" sz="1050" dirty="0"/>
              <a:t>,” how the proposed project will—</a:t>
            </a:r>
          </a:p>
          <a:p>
            <a:pPr marL="0" lvl="1" defTabSz="913303">
              <a:defRPr/>
            </a:pPr>
            <a:r>
              <a:rPr lang="en-US" sz="1050" dirty="0"/>
              <a:t>(1) Achieve its goals, objectives, and intended outcomes. To meet this requirement, the applicant must provide--</a:t>
            </a:r>
          </a:p>
          <a:p>
            <a:endParaRPr lang="en-US" sz="1050" dirty="0"/>
          </a:p>
          <a:p>
            <a:r>
              <a:rPr lang="en-US" sz="1050" dirty="0"/>
              <a:t>(vi) A plan to ensure that eligible children and students will continue to be able to access at no cost the educational materials, including textbooks, in accessible formats, when the center is no longer federally funded, including a plan to:</a:t>
            </a:r>
          </a:p>
          <a:p>
            <a:endParaRPr lang="en-US" sz="1050" dirty="0"/>
          </a:p>
          <a:p>
            <a:pPr marL="456651" indent="-456651">
              <a:buAutoNum type="alphaUcParenBoth"/>
            </a:pPr>
            <a:r>
              <a:rPr lang="en-US" sz="1050" dirty="0"/>
              <a:t>Provide software that is compatible for use with currently available devices. Examples include e-readers, smart phones, tablets, and data pads; and</a:t>
            </a:r>
          </a:p>
          <a:p>
            <a:pPr marL="456651" indent="-456651">
              <a:buAutoNum type="alphaUcParenBoth"/>
            </a:pPr>
            <a:r>
              <a:rPr lang="en-US" sz="1050" dirty="0"/>
              <a:t>Anticipate future needs and technologies across the five years of the project;</a:t>
            </a:r>
          </a:p>
          <a:p>
            <a:pPr marL="291172" indent="-291172">
              <a:buAutoNum type="romanLcParenBoth"/>
            </a:pPr>
            <a:endParaRPr lang="en-US" sz="1050" dirty="0"/>
          </a:p>
          <a:p>
            <a:endParaRPr lang="en-US" sz="1050"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21</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dirty="0"/>
              <a:t>Demonstrate, in the narrative section of the application under “</a:t>
            </a:r>
            <a:r>
              <a:rPr lang="en-US" b="1" dirty="0"/>
              <a:t>Quality of Project Design</a:t>
            </a:r>
            <a:r>
              <a:rPr lang="en-US" dirty="0"/>
              <a:t>,” how the proposed project will—</a:t>
            </a:r>
          </a:p>
          <a:p>
            <a:pPr marL="228326" marR="0" lvl="1" indent="-228326" algn="l" defTabSz="913303" rtl="0" eaLnBrk="1" fontAlgn="auto" latinLnBrk="0" hangingPunct="1">
              <a:lnSpc>
                <a:spcPct val="100000"/>
              </a:lnSpc>
              <a:spcBef>
                <a:spcPts val="0"/>
              </a:spcBef>
              <a:spcAft>
                <a:spcPts val="0"/>
              </a:spcAft>
              <a:buClrTx/>
              <a:buSzTx/>
              <a:buFontTx/>
              <a:buAutoNum type="arabicParenBoth"/>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Achieve its goals, objectives, and intended outcomes. To meet this requirement, the applicant must provide—</a:t>
            </a:r>
          </a:p>
          <a:p>
            <a:pPr marL="0" lvl="1" defTabSz="913303">
              <a:defRPr/>
            </a:pPr>
            <a:endParaRPr lang="en-US" sz="1000" dirty="0" smtClean="0"/>
          </a:p>
          <a:p>
            <a:pPr marL="0" lvl="1" defTabSz="913303">
              <a:defRPr/>
            </a:pPr>
            <a:r>
              <a:rPr lang="en-US" sz="1000" dirty="0" smtClean="0"/>
              <a:t>A plan to ensure that materials and technologies are, to the maximum extent allowable under the law, openly licensed educational resources through an open licensing authority; </a:t>
            </a:r>
          </a:p>
          <a:p>
            <a:pPr marL="0" lvl="1" defTabSz="913303">
              <a:defRPr/>
            </a:pPr>
            <a:endParaRPr lang="en-US" sz="1000" dirty="0" smtClean="0"/>
          </a:p>
          <a:p>
            <a:pPr marL="0" lvl="1" defTabSz="913303">
              <a:defRPr/>
            </a:pPr>
            <a:r>
              <a:rPr lang="en-US" sz="1000" dirty="0" smtClean="0"/>
              <a:t>Cost and efficiency measures, or a plan for cost and efficiency measures, for the production of AEM; </a:t>
            </a:r>
          </a:p>
          <a:p>
            <a:pPr marL="0" lvl="1" defTabSz="913303">
              <a:defRPr/>
            </a:pPr>
            <a:endParaRPr lang="en-US" sz="1000" dirty="0" smtClean="0"/>
          </a:p>
          <a:p>
            <a:pPr marL="0" lvl="1" defTabSz="913303">
              <a:defRPr/>
            </a:pPr>
            <a:r>
              <a:rPr lang="en-US" sz="1000" dirty="0" smtClean="0"/>
              <a:t>A detailed digital rights management plan that will be implemented during the project and will protect the interests of rights holders while maintaining ease of access to AEM for eligible children and students; </a:t>
            </a:r>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22</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50" dirty="0"/>
              <a:t>Demonstrate, in the narrative section of the application under “</a:t>
            </a:r>
            <a:r>
              <a:rPr lang="en-US" sz="1050" b="1" dirty="0"/>
              <a:t>Quality of Project Design</a:t>
            </a:r>
            <a:r>
              <a:rPr lang="en-US" sz="1050" dirty="0"/>
              <a:t>,” how the proposed project will—</a:t>
            </a:r>
          </a:p>
          <a:p>
            <a:pPr marL="228326" lvl="1" indent="-228326" defTabSz="913303">
              <a:buFontTx/>
              <a:buAutoNum type="arabicParenBoth"/>
              <a:defRPr/>
            </a:pPr>
            <a:r>
              <a:rPr lang="en-US" sz="1050" dirty="0"/>
              <a:t>Achieve its goals, objectives, and intended outcomes. To meet this requirement, the applicant must provide—</a:t>
            </a:r>
          </a:p>
          <a:p>
            <a:pPr marL="228326" lvl="1" indent="-228326" defTabSz="913303">
              <a:buFontTx/>
              <a:buAutoNum type="arabicParenBoth"/>
              <a:defRPr/>
            </a:pPr>
            <a:endParaRPr lang="en-US" sz="1050" dirty="0"/>
          </a:p>
          <a:p>
            <a:r>
              <a:rPr lang="en-US" sz="1050" dirty="0"/>
              <a:t>(x) A plan to consult with publishers, software developers, other manufacturers of AEM for eligible children and students, and the National Instructional Materials Access Center (NIMAC)5 to ensure that the project uses the most efficient, cost-effective technology available to provide timely access to AEM. This plan should also address strategies to work towards universal applicability across all interfaces and media formats;</a:t>
            </a:r>
          </a:p>
          <a:p>
            <a:endParaRPr lang="en-US" sz="1050" dirty="0"/>
          </a:p>
          <a:p>
            <a:r>
              <a:rPr lang="en-US" sz="1050" dirty="0"/>
              <a:t>(xi) A plan for how the project will coordinate across multiple partners to include IHEs, SEAs, and LEAs to reduce costs of production and duplication of materials, and to improve the timeliness of distribution;</a:t>
            </a:r>
          </a:p>
          <a:p>
            <a:pPr marL="228326" lvl="1" indent="-228326" defTabSz="913303">
              <a:buFontTx/>
              <a:buAutoNum type="arabicParenBoth"/>
              <a:defRPr/>
            </a:pPr>
            <a:endParaRPr lang="en-US" sz="1050" dirty="0"/>
          </a:p>
        </p:txBody>
      </p:sp>
      <p:sp>
        <p:nvSpPr>
          <p:cNvPr id="4" name="Slide Number Placeholder 3"/>
          <p:cNvSpPr>
            <a:spLocks noGrp="1"/>
          </p:cNvSpPr>
          <p:nvPr>
            <p:ph type="sldNum" sz="quarter" idx="10"/>
          </p:nvPr>
        </p:nvSpPr>
        <p:spPr/>
        <p:txBody>
          <a:bodyPr/>
          <a:lstStyle/>
          <a:p>
            <a:fld id="{2A17FB5D-8A83-415A-B301-4CB46F55847B}" type="slidenum">
              <a:rPr lang="en-US" smtClean="0"/>
              <a:t>23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dirty="0"/>
              <a:t>Demonstrate, in the narrative section of the application under “</a:t>
            </a:r>
            <a:r>
              <a:rPr lang="en-US" b="1" dirty="0"/>
              <a:t>Quality of Project Design</a:t>
            </a:r>
            <a:r>
              <a:rPr lang="en-US" dirty="0"/>
              <a:t>,” how the proposed project will—</a:t>
            </a:r>
          </a:p>
          <a:p>
            <a:pPr marL="228326" lvl="1" indent="-228326" defTabSz="913303">
              <a:buFontTx/>
              <a:buAutoNum type="arabicParenBoth"/>
              <a:defRPr/>
            </a:pPr>
            <a:r>
              <a:rPr lang="en-US" sz="1000" dirty="0"/>
              <a:t>Achieve its goals, objectives, and intended outcomes. To meet this requirement, the applicant must provide—</a:t>
            </a:r>
          </a:p>
          <a:p>
            <a:endParaRPr lang="en-US" sz="1000" dirty="0"/>
          </a:p>
          <a:p>
            <a:r>
              <a:rPr lang="en-US" sz="1000" dirty="0"/>
              <a:t>(xii) Information on how the project will develop and implement a plan for increasing IHE, SEA, and LEA use of the project’s resources and AEM as part of their systems for providing educational material in accessible formats to eligible students;</a:t>
            </a:r>
          </a:p>
          <a:p>
            <a:endParaRPr lang="en-US" sz="1000" dirty="0"/>
          </a:p>
          <a:p>
            <a:r>
              <a:rPr lang="en-US" sz="1000" dirty="0"/>
              <a:t>(xiii) A plan for a data system that collects information on the free educational materials produced, provided, distributed to, and downloaded by, eligible children and students;</a:t>
            </a:r>
          </a:p>
          <a:p>
            <a:endParaRPr lang="en-US" sz="1000" dirty="0"/>
          </a:p>
          <a:p>
            <a:r>
              <a:rPr lang="en-US" sz="1000" dirty="0"/>
              <a:t>(xiv) A description of how the project will ensure that project activities are conducted in compliance with section 121 of the copyright law, as amended (www.copyright.gov/title17/92chap1.html#121). </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24</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100" dirty="0"/>
              <a:t>(b) Demonstrate, in the narrative section of the application under “Quality of the Project Products and Services,” how the proposed project will—</a:t>
            </a:r>
          </a:p>
          <a:p>
            <a:endParaRPr lang="en-US" sz="1100" dirty="0"/>
          </a:p>
          <a:p>
            <a:pPr marL="456651" indent="-456651">
              <a:buAutoNum type="arabicParenBoth"/>
            </a:pPr>
            <a:r>
              <a:rPr lang="en-US" sz="1100" dirty="0"/>
              <a:t>Provide AEM, including textbooks, to SEAs and LEAs for use by eligible children and students. The AEM must be provided at no cost to the children, students, families, schools, SEAs and LEAs;</a:t>
            </a:r>
          </a:p>
          <a:p>
            <a:pPr marL="456651" indent="-456651">
              <a:buAutoNum type="arabicParenBoth"/>
            </a:pPr>
            <a:endParaRPr lang="en-US" sz="1100" dirty="0"/>
          </a:p>
          <a:p>
            <a:pPr marL="456651" indent="-456651">
              <a:buFont typeface="Arial" panose="020B0604020202020204" pitchFamily="34" charset="0"/>
              <a:buAutoNum type="arabicParenBoth"/>
            </a:pPr>
            <a:r>
              <a:rPr lang="en-US" sz="1100" dirty="0"/>
              <a:t>Provide AEM to eligible students. Materials may be provided directly to eligible students or to postsecondary and graduate schools and vocational rehabilitation agencies requesting AEM on behalf of eligible students. </a:t>
            </a:r>
          </a:p>
          <a:p>
            <a:pPr defTabSz="913303">
              <a:defRPr/>
            </a:pPr>
            <a:endParaRPr lang="en-US" sz="1100" dirty="0"/>
          </a:p>
          <a:p>
            <a:pPr defTabSz="913303">
              <a:defRPr/>
            </a:pPr>
            <a:endParaRPr lang="en-US" sz="1100" dirty="0"/>
          </a:p>
          <a:p>
            <a:pPr defTabSz="913303">
              <a:defRPr/>
            </a:pPr>
            <a:r>
              <a:rPr lang="en-US" sz="1100" dirty="0"/>
              <a:t>The AEM and any specialized software needed to use the materials must be provided at no cost to eligible students, postsecondary and graduate schools, and vocational rehabilitation agencies. The project may not assess fees to individual eligible students or to institutions, including postsecondary schools, graduate schools, and vocational rehabilitation agencies;</a:t>
            </a:r>
            <a:endParaRPr lang="en-US" sz="1000" dirty="0"/>
          </a:p>
          <a:p>
            <a:endParaRPr lang="en-US" sz="1100" dirty="0"/>
          </a:p>
        </p:txBody>
      </p:sp>
      <p:sp>
        <p:nvSpPr>
          <p:cNvPr id="4" name="Slide Number Placeholder 3"/>
          <p:cNvSpPr>
            <a:spLocks noGrp="1"/>
          </p:cNvSpPr>
          <p:nvPr>
            <p:ph type="sldNum" sz="quarter" idx="10"/>
          </p:nvPr>
        </p:nvSpPr>
        <p:spPr/>
        <p:txBody>
          <a:bodyPr/>
          <a:lstStyle/>
          <a:p>
            <a:fld id="{2A17FB5D-8A83-415A-B301-4CB46F55847B}" type="slidenum">
              <a:rPr lang="en-US" smtClean="0"/>
              <a:t>25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r>
              <a:rPr lang="en-US" sz="1000" dirty="0"/>
              <a:t>(b) Demonstrate, in the narrative section of the application under “Quality of the Project Products and Services,” how the proposed project will—</a:t>
            </a:r>
          </a:p>
          <a:p>
            <a:endParaRPr lang="en-US" sz="1000" dirty="0"/>
          </a:p>
          <a:p>
            <a:r>
              <a:rPr lang="en-US" sz="1000" dirty="0"/>
              <a:t>(3) Provide free high-quality, up-to-date software needed to use and access the AEM by eligible children, students, families, schools, LEAs and SEAs, postsecondary and graduate schools, and vocational rehabilitation agencies. </a:t>
            </a:r>
          </a:p>
          <a:p>
            <a:endParaRPr lang="en-US" sz="1000" dirty="0"/>
          </a:p>
          <a:p>
            <a:r>
              <a:rPr lang="en-US" sz="1000" dirty="0"/>
              <a:t>The project must also keep up to date on emerging technologies and implement changes and updates to technology, software, and other material to ensure that they continue to meet industry standards; </a:t>
            </a:r>
          </a:p>
          <a:p>
            <a:endParaRPr lang="en-US" sz="1000" dirty="0"/>
          </a:p>
          <a:p>
            <a:r>
              <a:rPr lang="en-US" sz="1000" dirty="0"/>
              <a:t>(4) Incorporate the most efficient, cost-effective technology available to provide timely access to AEM that can be used across alternative media formats; The project must also keep up to date on emerging technologies and implement changes and updates to technology, software, and other material to ensure that they continue to meet industry standards; </a:t>
            </a:r>
          </a:p>
          <a:p>
            <a:endParaRPr lang="en-US" sz="1000" dirty="0"/>
          </a:p>
          <a:p>
            <a:r>
              <a:rPr lang="en-US" sz="1000" dirty="0"/>
              <a:t>(5) Produce high-quality, user-friendly AEM, including digital text, braille-ready files, and audio formats. Materials produced as part of this cooperative agreement must include accessible digital images, charts, formulas, and graphics; </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26</a:t>
            </a:fld>
            <a:endParaRPr lang="en-US" dirty="0"/>
          </a:p>
        </p:txBody>
      </p:sp>
    </p:spTree>
    <p:extLst>
      <p:ext uri="{BB962C8B-B14F-4D97-AF65-F5344CB8AC3E}">
        <p14:creationId xmlns:p14="http://schemas.microsoft.com/office/powerpoint/2010/main" val="3088921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pPr defTabSz="913303">
              <a:defRPr/>
            </a:pPr>
            <a:r>
              <a:rPr lang="en-US" sz="1000" dirty="0"/>
              <a:t>(b) Demonstrate, in the narrative section of the application under “Quality of the Project Products and Services,” how the proposed project will—</a:t>
            </a:r>
          </a:p>
          <a:p>
            <a:endParaRPr lang="en-US" sz="1000" dirty="0"/>
          </a:p>
          <a:p>
            <a:r>
              <a:rPr lang="en-US" sz="1000" dirty="0"/>
              <a:t>(6) Produce AEM using files that are consistent with the current industry standards for the production of AEM; </a:t>
            </a:r>
          </a:p>
          <a:p>
            <a:endParaRPr lang="en-US" sz="1000" dirty="0"/>
          </a:p>
          <a:p>
            <a:r>
              <a:rPr lang="en-US" sz="1000" dirty="0"/>
              <a:t>(7) Encourage and support the inclusion of accessibility features that are embedded during the development and production of the AEM by publishers and producers, where possible; and </a:t>
            </a:r>
          </a:p>
          <a:p>
            <a:endParaRPr lang="en-US" sz="1000" dirty="0"/>
          </a:p>
          <a:p>
            <a:r>
              <a:rPr lang="en-US" sz="1000" dirty="0"/>
              <a:t>(8) Provide AEM for historically underserved eligible children and students (e.g., students living in poverty, homeless students, and culturally and linguistically diverse students). </a:t>
            </a:r>
          </a:p>
        </p:txBody>
      </p:sp>
      <p:sp>
        <p:nvSpPr>
          <p:cNvPr id="4" name="Slide Number Placeholder 3"/>
          <p:cNvSpPr>
            <a:spLocks noGrp="1"/>
          </p:cNvSpPr>
          <p:nvPr>
            <p:ph type="sldNum" sz="quarter" idx="10"/>
          </p:nvPr>
        </p:nvSpPr>
        <p:spPr/>
        <p:txBody>
          <a:bodyPr/>
          <a:lstStyle/>
          <a:p>
            <a:fld id="{2A17FB5D-8A83-415A-B301-4CB46F55847B}" type="slidenum">
              <a:rPr lang="en-US" smtClean="0"/>
              <a:t>27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the narrative section of the application under “Quality of the Evaluation Plan,” include an evaluation plan for the project. </a:t>
            </a:r>
          </a:p>
          <a:p>
            <a:pPr defTabSz="913303">
              <a:defRPr/>
            </a:pPr>
            <a:endParaRPr lang="en-US" sz="1000" dirty="0"/>
          </a:p>
          <a:p>
            <a:pPr defTabSz="913303">
              <a:defRPr/>
            </a:pPr>
            <a:r>
              <a:rPr lang="en-US" sz="1000" dirty="0"/>
              <a:t>The evaluation plan must describe: measures of progress in implementation, including the criteria for determining the extent to which the project’s products and services have reached its target population; measures of intended outcomes or results of the project’s activities in order to evaluate those activities; and how well the goals or objectives of the proposed project, as described in its logic model, have been met. </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28</a:t>
            </a:fld>
            <a:endParaRPr lang="en-US" dirty="0"/>
          </a:p>
        </p:txBody>
      </p:sp>
    </p:spTree>
    <p:extLst>
      <p:ext uri="{BB962C8B-B14F-4D97-AF65-F5344CB8AC3E}">
        <p14:creationId xmlns:p14="http://schemas.microsoft.com/office/powerpoint/2010/main" val="368951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Today we will discuss the following topics. </a:t>
            </a:r>
          </a:p>
          <a:p>
            <a:endParaRPr lang="en-US" sz="1000" dirty="0"/>
          </a:p>
          <a:p>
            <a:r>
              <a:rPr lang="en-US" sz="1000" dirty="0"/>
              <a:t>The Purpose of the Priority</a:t>
            </a:r>
          </a:p>
          <a:p>
            <a:r>
              <a:rPr lang="en-US" sz="1000" dirty="0"/>
              <a:t>A Review of Key Definitions</a:t>
            </a:r>
          </a:p>
          <a:p>
            <a:r>
              <a:rPr lang="en-US" sz="1000" dirty="0"/>
              <a:t>Eligible Applicants</a:t>
            </a:r>
          </a:p>
          <a:p>
            <a:r>
              <a:rPr lang="en-US" sz="1000" dirty="0"/>
              <a:t>Award Information </a:t>
            </a:r>
          </a:p>
          <a:p>
            <a:r>
              <a:rPr lang="en-US" sz="1000" dirty="0"/>
              <a:t>Timeline </a:t>
            </a:r>
          </a:p>
          <a:p>
            <a:r>
              <a:rPr lang="en-US" sz="1000" dirty="0"/>
              <a:t>Program Requirements </a:t>
            </a:r>
          </a:p>
          <a:p>
            <a:r>
              <a:rPr lang="en-US" sz="1000" dirty="0"/>
              <a:t>Application and Administrative Requirements</a:t>
            </a:r>
          </a:p>
          <a:p>
            <a:r>
              <a:rPr lang="en-US" sz="1000" dirty="0"/>
              <a:t>Selection Criteria </a:t>
            </a:r>
          </a:p>
          <a:p>
            <a:endParaRPr lang="en-US" sz="1000" dirty="0"/>
          </a:p>
          <a:p>
            <a:r>
              <a:rPr lang="en-US" sz="1000" dirty="0"/>
              <a:t>Please note information that is shared through today’s informational webinar can also be found in the notice inviting applications that was published to the federal register as well as the 327D application package located on grants.gov. A recording of today’s webinar will also be posted to </a:t>
            </a:r>
            <a:r>
              <a:rPr lang="en-US" sz="1000" dirty="0" smtClean="0"/>
              <a:t>https://osepideasthatwork.org/resources-grantees/program-areas/educational-technology-media-and-materials-individuals-disabilities</a:t>
            </a:r>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2</a:t>
            </a:fld>
            <a:endParaRPr lang="en-US" dirty="0"/>
          </a:p>
        </p:txBody>
      </p:sp>
    </p:spTree>
    <p:extLst>
      <p:ext uri="{BB962C8B-B14F-4D97-AF65-F5344CB8AC3E}">
        <p14:creationId xmlns:p14="http://schemas.microsoft.com/office/powerpoint/2010/main" val="4288813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Demonstrate, in the narrative section of the application under “Adequacy of Project Resources,” how-- </a:t>
            </a:r>
          </a:p>
          <a:p>
            <a:endParaRPr lang="en-US" sz="1000" dirty="0"/>
          </a:p>
          <a:p>
            <a:pPr marL="513733" indent="-513733">
              <a:buAutoNum type="arabicParenBoth"/>
            </a:pPr>
            <a:r>
              <a:rPr lang="en-US" sz="1000" dirty="0"/>
              <a:t>The proposed project will encourage applications for employment from persons who are members of groups that have traditionally been underrepresented based on race, color, national origin, gender, age, or disability, as appropriate; </a:t>
            </a:r>
          </a:p>
          <a:p>
            <a:pPr marL="513733" indent="-513733">
              <a:buAutoNum type="arabicParenBoth"/>
            </a:pPr>
            <a:endParaRPr lang="en-US" sz="1000" dirty="0"/>
          </a:p>
          <a:p>
            <a:pPr marL="513733" indent="-513733">
              <a:buAutoNum type="arabicParenBoth"/>
            </a:pPr>
            <a:r>
              <a:rPr lang="en-US" sz="1000" dirty="0"/>
              <a:t>The proposed key project personnel, consultants, and subcontractors have the qualifications and experience to carry out the proposed activities and achieve the project’s intended outcomes; </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29</a:t>
            </a:fld>
            <a:endParaRPr lang="en-US" dirty="0"/>
          </a:p>
        </p:txBody>
      </p:sp>
    </p:spTree>
    <p:extLst>
      <p:ext uri="{BB962C8B-B14F-4D97-AF65-F5344CB8AC3E}">
        <p14:creationId xmlns:p14="http://schemas.microsoft.com/office/powerpoint/2010/main" val="2989494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r>
              <a:rPr lang="en-US" sz="1000" dirty="0"/>
              <a:t>Demonstrate, in the narrative section of the application under “Adequacy of Project Resources,” how– </a:t>
            </a:r>
          </a:p>
          <a:p>
            <a:pPr defTabSz="913303">
              <a:defRPr/>
            </a:pPr>
            <a:endParaRPr lang="en-US" sz="1000" dirty="0"/>
          </a:p>
          <a:p>
            <a:r>
              <a:rPr lang="en-US" sz="1000" dirty="0"/>
              <a:t>(3) The applicant and any key partners have adequate resources to carry out the proposed activities; and </a:t>
            </a:r>
          </a:p>
          <a:p>
            <a:r>
              <a:rPr lang="en-US" sz="1000" dirty="0"/>
              <a:t>(4) The proposed costs are reasonable in relation to the anticipated results and benefits. </a:t>
            </a:r>
          </a:p>
          <a:p>
            <a:pPr defTabSz="91330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30</a:t>
            </a:fld>
            <a:endParaRPr lang="en-US" dirty="0"/>
          </a:p>
        </p:txBody>
      </p:sp>
    </p:spTree>
    <p:extLst>
      <p:ext uri="{BB962C8B-B14F-4D97-AF65-F5344CB8AC3E}">
        <p14:creationId xmlns:p14="http://schemas.microsoft.com/office/powerpoint/2010/main" val="1483176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Demonstrate, in the narrative section of the application under “Quality of the Management Plan,” how--</a:t>
            </a:r>
          </a:p>
          <a:p>
            <a:endParaRPr lang="en-US" sz="1000" dirty="0"/>
          </a:p>
          <a:p>
            <a:r>
              <a:rPr lang="en-US" sz="1000" dirty="0"/>
              <a:t>(1) The proposed management plan will ensure that the project’s intended outcomes will be achieved on time and within budget. To address this requirement, the applicant must describe--</a:t>
            </a:r>
          </a:p>
          <a:p>
            <a:pPr lvl="1"/>
            <a:r>
              <a:rPr lang="en-US" sz="1000" dirty="0"/>
              <a:t>(i) Clearly defined responsibilities for key project personnel, consultants, and subcontractors, as applicable; and</a:t>
            </a:r>
          </a:p>
          <a:p>
            <a:pPr lvl="1"/>
            <a:r>
              <a:rPr lang="en-US" sz="1000" dirty="0"/>
              <a:t>(ii) Timelines and milestones for accomplishing the project tasks;</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31</a:t>
            </a:fld>
            <a:endParaRPr lang="en-US" dirty="0"/>
          </a:p>
        </p:txBody>
      </p:sp>
    </p:spTree>
    <p:extLst>
      <p:ext uri="{BB962C8B-B14F-4D97-AF65-F5344CB8AC3E}">
        <p14:creationId xmlns:p14="http://schemas.microsoft.com/office/powerpoint/2010/main" val="4123225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Demonstrate, in the narrative section of the application under “Quality of the Management Plan,” how--</a:t>
            </a:r>
          </a:p>
          <a:p>
            <a:endParaRPr lang="en-US" sz="1000" dirty="0"/>
          </a:p>
          <a:p>
            <a:pPr>
              <a:buClr>
                <a:srgbClr val="4F81BD"/>
              </a:buClr>
            </a:pPr>
            <a:endParaRPr lang="en-US" sz="1000" dirty="0"/>
          </a:p>
          <a:p>
            <a:pPr marL="513733" indent="-513733">
              <a:buClr>
                <a:srgbClr val="4F81BD"/>
              </a:buClr>
              <a:buFont typeface="Wingdings" panose="05000000000000000000" pitchFamily="2" charset="2"/>
              <a:buAutoNum type="arabicParenBoth" startAt="2"/>
            </a:pPr>
            <a:r>
              <a:rPr lang="en-US" sz="1000" dirty="0"/>
              <a:t>The proposed project will allocate key project personnel and any consultants and subcontractors and how these allocations are appropriate and adequate to achieve the project’s intended outcomes; </a:t>
            </a:r>
          </a:p>
          <a:p>
            <a:pPr marL="513733" indent="-513733">
              <a:buClr>
                <a:srgbClr val="4F81BD"/>
              </a:buClr>
              <a:buFont typeface="Wingdings" panose="05000000000000000000" pitchFamily="2" charset="2"/>
              <a:buAutoNum type="arabicParenBoth" startAt="2"/>
            </a:pPr>
            <a:endParaRPr lang="en-US" sz="1000" dirty="0"/>
          </a:p>
          <a:p>
            <a:pPr marL="513733" indent="-513733">
              <a:buClr>
                <a:srgbClr val="4F81BD"/>
              </a:buClr>
              <a:buFont typeface="Arial" panose="020B0604020202020204" pitchFamily="34" charset="0"/>
              <a:buAutoNum type="arabicParenBoth" startAt="2"/>
            </a:pPr>
            <a:r>
              <a:rPr lang="en-US" sz="1000" dirty="0"/>
              <a:t>The proposed management plan will ensure that the products and services provided are of high quality, relevant, and useful to recipients; </a:t>
            </a:r>
          </a:p>
          <a:p>
            <a:pPr marL="513733" indent="-513733">
              <a:buClr>
                <a:srgbClr val="4F81BD"/>
              </a:buClr>
              <a:buFont typeface="Arial" panose="020B0604020202020204" pitchFamily="34" charset="0"/>
              <a:buAutoNum type="arabicParenBoth" startAt="2"/>
            </a:pPr>
            <a:endParaRPr lang="en-US" sz="1000" dirty="0"/>
          </a:p>
          <a:p>
            <a:pPr marL="513733" indent="-513733">
              <a:buClr>
                <a:srgbClr val="4F81BD"/>
              </a:buClr>
              <a:buFont typeface="Arial" panose="020B0604020202020204" pitchFamily="34" charset="0"/>
              <a:buAutoNum type="arabicParenBoth" startAt="2"/>
            </a:pPr>
            <a:r>
              <a:rPr lang="en-US" sz="1000" dirty="0"/>
              <a:t>The proposed project will benefit from a diversity of perspectives, including those of families, educators, TA providers, researchers, and policy makers, among others, in its development and operation; </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32</a:t>
            </a:fld>
            <a:endParaRPr lang="en-US" dirty="0"/>
          </a:p>
        </p:txBody>
      </p:sp>
    </p:spTree>
    <p:extLst>
      <p:ext uri="{BB962C8B-B14F-4D97-AF65-F5344CB8AC3E}">
        <p14:creationId xmlns:p14="http://schemas.microsoft.com/office/powerpoint/2010/main" val="2514750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r>
              <a:rPr lang="en-US" sz="1000" dirty="0"/>
              <a:t>(5) The proposed project will establish and maintain an advisory committee consisting of representatives from an SEA and an LEA; representatives from community colleges and four-year IHEs; representatives from vocational rehabilitation agencies; eligible children and students, parents or family members of individuals with blindness, visual impairments, physical disabilities, and print disabilities; and representatives of schools or other institutions where AEM are used. </a:t>
            </a:r>
          </a:p>
          <a:p>
            <a:endParaRPr lang="en-US" sz="1000" dirty="0"/>
          </a:p>
          <a:p>
            <a:r>
              <a:rPr lang="en-US" sz="1000" dirty="0"/>
              <a:t>The purpose of this advisory committee is to provide the project with input and ongoing advice on the project’s goals, objectives, products, and services. The project must submit the proposed membership of the advisory committee to OSEP for approval within eight weeks after receipt of the award; </a:t>
            </a:r>
          </a:p>
          <a:p>
            <a:endParaRPr lang="en-US" sz="1000" dirty="0"/>
          </a:p>
          <a:p>
            <a:r>
              <a:rPr lang="en-US" sz="1000" dirty="0"/>
              <a:t>(6) The project will communicate and collaborate on an ongoing basis with OSEP-funded projects (see www.osepideasthatwork.org/find-center-or-grant/find-a-center), including NIMAS-related projects. Activities could include jointly developing products, training sessions, and materials; and improving the AEM delivery system to ensure timely and easy access; and </a:t>
            </a:r>
          </a:p>
          <a:p>
            <a:endParaRPr lang="en-US" sz="1000" dirty="0"/>
          </a:p>
          <a:p>
            <a:r>
              <a:rPr lang="en-US" sz="1000" dirty="0"/>
              <a:t>(7) The project will maintain ongoing communication with the OSEP project officer through bi-monthly phone conferences, email communication, and face-to-face meetings, as appropriate. </a:t>
            </a:r>
          </a:p>
        </p:txBody>
      </p:sp>
      <p:sp>
        <p:nvSpPr>
          <p:cNvPr id="4" name="Slide Number Placeholder 3"/>
          <p:cNvSpPr>
            <a:spLocks noGrp="1"/>
          </p:cNvSpPr>
          <p:nvPr>
            <p:ph type="sldNum" sz="quarter" idx="10"/>
          </p:nvPr>
        </p:nvSpPr>
        <p:spPr/>
        <p:txBody>
          <a:bodyPr/>
          <a:lstStyle/>
          <a:p>
            <a:fld id="{2A17FB5D-8A83-415A-B301-4CB46F55847B}" type="slidenum">
              <a:rPr lang="en-US" smtClean="0"/>
              <a:t>33</a:t>
            </a:fld>
            <a:endParaRPr lang="en-US" dirty="0"/>
          </a:p>
        </p:txBody>
      </p:sp>
    </p:spTree>
    <p:extLst>
      <p:ext uri="{BB962C8B-B14F-4D97-AF65-F5344CB8AC3E}">
        <p14:creationId xmlns:p14="http://schemas.microsoft.com/office/powerpoint/2010/main" val="1630468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a:spcBef>
                <a:spcPts val="82"/>
              </a:spcBef>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E00D990D-0C47-D34F-B3DC-7A283569D9CB}" type="slidenum">
              <a:rPr lang="en-US" smtClean="0"/>
              <a:t>34</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00" b="0" dirty="0"/>
              <a:t>The applicant </a:t>
            </a:r>
            <a:r>
              <a:rPr lang="en-US" sz="1000" b="0" dirty="0" smtClean="0"/>
              <a:t>must include</a:t>
            </a:r>
            <a:r>
              <a:rPr lang="en-US" sz="1000" b="0" baseline="0" dirty="0" smtClean="0"/>
              <a:t> the following Application Requirements located on Pages B9-B12.</a:t>
            </a:r>
            <a:endParaRPr lang="en-US" sz="1000" b="0" dirty="0"/>
          </a:p>
          <a:p>
            <a:pPr marL="0" lvl="0" indent="0">
              <a:buClr>
                <a:srgbClr val="4F81BD"/>
              </a:buClr>
              <a:buFont typeface="Arial" panose="020B0604020202020204" pitchFamily="34" charset="0"/>
              <a:buNone/>
            </a:pPr>
            <a:r>
              <a:rPr lang="en-US" sz="1000" dirty="0" smtClean="0"/>
              <a:t>1. Logic Model</a:t>
            </a:r>
          </a:p>
          <a:p>
            <a:pPr marL="0" lvl="0" indent="0">
              <a:buClr>
                <a:srgbClr val="4F81BD"/>
              </a:buClr>
              <a:buFont typeface="Arial" panose="020B0604020202020204" pitchFamily="34" charset="0"/>
              <a:buNone/>
            </a:pPr>
            <a:r>
              <a:rPr lang="en-US" sz="1000" dirty="0" smtClean="0"/>
              <a:t>2.</a:t>
            </a:r>
            <a:r>
              <a:rPr lang="en-US" sz="1000" baseline="0" dirty="0" smtClean="0"/>
              <a:t> </a:t>
            </a:r>
            <a:r>
              <a:rPr lang="en-US" sz="1000" dirty="0" smtClean="0"/>
              <a:t>Conceptual Framework</a:t>
            </a:r>
          </a:p>
          <a:p>
            <a:pPr marL="0" lvl="0" indent="0">
              <a:buClr>
                <a:srgbClr val="4F81BD"/>
              </a:buClr>
              <a:buFont typeface="Arial" panose="020B0604020202020204" pitchFamily="34" charset="0"/>
              <a:buNone/>
            </a:pPr>
            <a:r>
              <a:rPr lang="en-US" sz="1000" dirty="0" smtClean="0"/>
              <a:t>3.</a:t>
            </a:r>
            <a:r>
              <a:rPr lang="en-US" sz="1000" baseline="0" dirty="0" smtClean="0"/>
              <a:t> </a:t>
            </a:r>
            <a:r>
              <a:rPr lang="en-US" sz="1000" dirty="0" smtClean="0"/>
              <a:t>Personnel Loading charts and Timelines</a:t>
            </a:r>
          </a:p>
          <a:p>
            <a:pPr marL="0" lvl="0" indent="0">
              <a:buClr>
                <a:srgbClr val="4F81BD"/>
              </a:buClr>
              <a:buFont typeface="Arial" panose="020B0604020202020204" pitchFamily="34" charset="0"/>
              <a:buNone/>
            </a:pPr>
            <a:r>
              <a:rPr lang="en-US" sz="1000" dirty="0" smtClean="0"/>
              <a:t>4.</a:t>
            </a:r>
            <a:r>
              <a:rPr lang="en-US" sz="1000" baseline="0" dirty="0" smtClean="0"/>
              <a:t> </a:t>
            </a:r>
            <a:r>
              <a:rPr lang="en-US" sz="1000" dirty="0" smtClean="0"/>
              <a:t>Budget</a:t>
            </a:r>
          </a:p>
          <a:p>
            <a:endParaRPr lang="en-US" sz="900" dirty="0"/>
          </a:p>
        </p:txBody>
      </p:sp>
      <p:sp>
        <p:nvSpPr>
          <p:cNvPr id="4" name="Slide Number Placeholder 3"/>
          <p:cNvSpPr>
            <a:spLocks noGrp="1"/>
          </p:cNvSpPr>
          <p:nvPr>
            <p:ph type="sldNum" sz="quarter" idx="10"/>
          </p:nvPr>
        </p:nvSpPr>
        <p:spPr/>
        <p:txBody>
          <a:bodyPr/>
          <a:lstStyle/>
          <a:p>
            <a:fld id="{2A17FB5D-8A83-415A-B301-4CB46F55847B}" type="slidenum">
              <a:rPr lang="en-US" smtClean="0"/>
              <a:t>35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On page B-9 you will find information about the specific application requirements. Applicants must address the following application requirements. </a:t>
            </a:r>
          </a:p>
          <a:p>
            <a:r>
              <a:rPr lang="en-US" sz="1000" dirty="0"/>
              <a:t>(1) Include, in Appendix A, a logic model that depicts, at a minimum, the goals, activities, outputs, and intended outcomes of the proposed project;</a:t>
            </a:r>
          </a:p>
          <a:p>
            <a:endParaRPr lang="en-US" sz="1000" dirty="0"/>
          </a:p>
          <a:p>
            <a:r>
              <a:rPr lang="en-US" sz="1000" dirty="0"/>
              <a:t>(2) Include, in Appendix A, a conceptual framework for the project;</a:t>
            </a:r>
          </a:p>
          <a:p>
            <a:endParaRPr lang="en-US" sz="1000" dirty="0"/>
          </a:p>
          <a:p>
            <a:r>
              <a:rPr lang="en-US" sz="1000" dirty="0"/>
              <a:t>(3) Include, in Appendix A, personnel-loading charts and timelines, as applicable, to illustrate the management plan described in the narrative;</a:t>
            </a:r>
          </a:p>
          <a:p>
            <a:endParaRPr lang="en-US" sz="1000" dirty="0"/>
          </a:p>
          <a:p>
            <a:r>
              <a:rPr lang="en-US" sz="1000" dirty="0"/>
              <a:t>OSEP also provides information on developing performance measures and logic models at www.osepideasthatwork.org/logicModel/index.asp to assist you in preparing a quality application. See p. A-11 for additional information on logic models. </a:t>
            </a:r>
          </a:p>
        </p:txBody>
      </p:sp>
      <p:sp>
        <p:nvSpPr>
          <p:cNvPr id="4" name="Slide Number Placeholder 3"/>
          <p:cNvSpPr>
            <a:spLocks noGrp="1"/>
          </p:cNvSpPr>
          <p:nvPr>
            <p:ph type="sldNum" sz="quarter" idx="10"/>
          </p:nvPr>
        </p:nvSpPr>
        <p:spPr/>
        <p:txBody>
          <a:bodyPr/>
          <a:lstStyle/>
          <a:p>
            <a:fld id="{2A17FB5D-8A83-415A-B301-4CB46F55847B}" type="slidenum">
              <a:rPr lang="en-US" smtClean="0"/>
              <a:t>36</a:t>
            </a:fld>
            <a:endParaRPr lang="en-US" dirty="0"/>
          </a:p>
        </p:txBody>
      </p:sp>
    </p:spTree>
    <p:extLst>
      <p:ext uri="{BB962C8B-B14F-4D97-AF65-F5344CB8AC3E}">
        <p14:creationId xmlns:p14="http://schemas.microsoft.com/office/powerpoint/2010/main" val="2365432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pPr defTabSz="913303">
              <a:spcBef>
                <a:spcPct val="20000"/>
              </a:spcBef>
              <a:buClr>
                <a:srgbClr val="4F81BD"/>
              </a:buClr>
            </a:pPr>
            <a:endParaRPr lang="en-US" sz="1050" dirty="0">
              <a:solidFill>
                <a:prstClr val="black"/>
              </a:solidFill>
              <a:latin typeface="Cambria" panose="02040503050406030204" pitchFamily="18" charset="0"/>
            </a:endParaRPr>
          </a:p>
          <a:p>
            <a:pPr defTabSz="913303">
              <a:spcBef>
                <a:spcPct val="20000"/>
              </a:spcBef>
              <a:buClr>
                <a:srgbClr val="4F81BD"/>
              </a:buClr>
            </a:pPr>
            <a:r>
              <a:rPr lang="en-US" sz="1050" dirty="0">
                <a:solidFill>
                  <a:prstClr val="black"/>
                </a:solidFill>
                <a:latin typeface="Cambria" panose="02040503050406030204" pitchFamily="18" charset="0"/>
              </a:rPr>
              <a:t>A </a:t>
            </a:r>
            <a:r>
              <a:rPr lang="en-US" sz="1050" b="1" dirty="0">
                <a:solidFill>
                  <a:prstClr val="black"/>
                </a:solidFill>
                <a:latin typeface="Cambria" panose="02040503050406030204" pitchFamily="18" charset="0"/>
              </a:rPr>
              <a:t>one and one-half day kick-off </a:t>
            </a:r>
            <a:r>
              <a:rPr lang="en-US" sz="1050" dirty="0">
                <a:solidFill>
                  <a:prstClr val="black"/>
                </a:solidFill>
                <a:latin typeface="Cambria" panose="02040503050406030204" pitchFamily="18" charset="0"/>
              </a:rPr>
              <a:t>meeting in Washington, DC, after receipt of the award, and an annual planning meeting in Washington, DC, with the OSEP project officer and other relevant staff during each subsequent year of the project period.</a:t>
            </a:r>
            <a:endParaRPr lang="en-US" sz="1050" b="1" u="sng" dirty="0">
              <a:solidFill>
                <a:prstClr val="black"/>
              </a:solidFill>
              <a:latin typeface="Cambria" panose="02040503050406030204" pitchFamily="18" charset="0"/>
            </a:endParaRPr>
          </a:p>
          <a:p>
            <a:pPr defTabSz="913303">
              <a:spcBef>
                <a:spcPct val="20000"/>
              </a:spcBef>
              <a:buClr>
                <a:srgbClr val="4F81BD"/>
              </a:buClr>
            </a:pPr>
            <a:r>
              <a:rPr lang="en-US" sz="1050" dirty="0">
                <a:solidFill>
                  <a:prstClr val="black"/>
                </a:solidFill>
                <a:latin typeface="Cambria" panose="02040503050406030204" pitchFamily="18" charset="0"/>
              </a:rPr>
              <a:t>A </a:t>
            </a:r>
            <a:r>
              <a:rPr lang="en-US" sz="1050" b="1" dirty="0">
                <a:solidFill>
                  <a:prstClr val="black"/>
                </a:solidFill>
                <a:latin typeface="Cambria" panose="02040503050406030204" pitchFamily="18" charset="0"/>
              </a:rPr>
              <a:t>two and one-half day project directors’ conference </a:t>
            </a:r>
            <a:r>
              <a:rPr lang="en-US" sz="1050" dirty="0">
                <a:solidFill>
                  <a:prstClr val="black"/>
                </a:solidFill>
                <a:latin typeface="Cambria" panose="02040503050406030204" pitchFamily="18" charset="0"/>
              </a:rPr>
              <a:t>in Washington, DC, during each year of the project period;</a:t>
            </a:r>
          </a:p>
          <a:p>
            <a:pPr defTabSz="913303">
              <a:spcBef>
                <a:spcPct val="20000"/>
              </a:spcBef>
              <a:buClr>
                <a:srgbClr val="4F81BD"/>
              </a:buClr>
            </a:pPr>
            <a:r>
              <a:rPr lang="en-US" sz="1050" b="1" dirty="0">
                <a:solidFill>
                  <a:prstClr val="black"/>
                </a:solidFill>
                <a:latin typeface="Cambria" panose="02040503050406030204" pitchFamily="18" charset="0"/>
              </a:rPr>
              <a:t>Two annual two-day trips </a:t>
            </a:r>
            <a:r>
              <a:rPr lang="en-US" sz="1050" dirty="0">
                <a:solidFill>
                  <a:prstClr val="black"/>
                </a:solidFill>
                <a:latin typeface="Cambria" panose="02040503050406030204" pitchFamily="18" charset="0"/>
              </a:rPr>
              <a:t>to attend Department briefings, Department-sponsored conferences, and other meetings, as requested by OSEP, and to meet with the OSEP project officer and other funded projects for the purposes of cross-project collaboration and information exchange; and</a:t>
            </a:r>
          </a:p>
          <a:p>
            <a:pPr defTabSz="913303">
              <a:spcBef>
                <a:spcPct val="20000"/>
              </a:spcBef>
              <a:buClr>
                <a:srgbClr val="4F81BD"/>
              </a:buClr>
            </a:pPr>
            <a:r>
              <a:rPr lang="en-US" sz="1050" dirty="0">
                <a:solidFill>
                  <a:prstClr val="black"/>
                </a:solidFill>
                <a:latin typeface="Cambria" panose="02040503050406030204" pitchFamily="18" charset="0"/>
              </a:rPr>
              <a:t>A </a:t>
            </a:r>
            <a:r>
              <a:rPr lang="en-US" sz="1050" b="1" dirty="0">
                <a:solidFill>
                  <a:prstClr val="black"/>
                </a:solidFill>
                <a:latin typeface="Cambria" panose="02040503050406030204" pitchFamily="18" charset="0"/>
              </a:rPr>
              <a:t>one-day intensive 3+2 review meeting </a:t>
            </a:r>
            <a:r>
              <a:rPr lang="en-US" sz="1050" dirty="0">
                <a:solidFill>
                  <a:prstClr val="black"/>
                </a:solidFill>
                <a:latin typeface="Cambria" panose="02040503050406030204" pitchFamily="18" charset="0"/>
              </a:rPr>
              <a:t>in Washington, DC, during the last half of the second year of the project period;</a:t>
            </a:r>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37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00" dirty="0"/>
              <a:t>(5) Include, in the budget, a line item for an annual set-aside of five percent of the grant amount to support emerging needs that are consistent with the proposed project’s intended outcomes, as those needs are identified in consultation with and approved by the OSEP project officer. With approval from the OSEP project officer, the project must reallocate any remaining funds from this annual set-aside no later than the end of the third quarter of each budget period; and</a:t>
            </a:r>
          </a:p>
          <a:p>
            <a:r>
              <a:rPr lang="en-US" sz="1000" dirty="0"/>
              <a:t>(6) Maintain a high-quality website, with an easy-to-navigate design, that meets government or industry-recognized standards for accessibility; and</a:t>
            </a:r>
          </a:p>
          <a:p>
            <a:r>
              <a:rPr lang="en-US" sz="1000" dirty="0"/>
              <a:t>(7) Include, in Appendix A, an assurance to assist OSEP with the transfer of pertinent resources and products and to maintain the continuity of services to States during the transition to this new award period, as appropriate.</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38</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0"/>
              </a:spcBef>
              <a:buClr>
                <a:srgbClr val="F07F09"/>
              </a:buClr>
              <a:buSzPct val="80000"/>
            </a:pPr>
            <a:r>
              <a:rPr lang="en-US" altLang="en-US" sz="1000" dirty="0" smtClean="0"/>
              <a:t>The </a:t>
            </a:r>
            <a:r>
              <a:rPr lang="en-US" altLang="en-US" sz="1000" dirty="0"/>
              <a:t>purposes of the Educational Technology, Media, and Materials for Individuals with Disabilities Program are to:</a:t>
            </a:r>
          </a:p>
          <a:p>
            <a:pPr>
              <a:spcBef>
                <a:spcPts val="250"/>
              </a:spcBef>
              <a:buClr>
                <a:srgbClr val="F07F09"/>
              </a:buClr>
              <a:buSzPct val="80000"/>
            </a:pPr>
            <a:r>
              <a:rPr lang="en-US" altLang="en-US" sz="1000" dirty="0"/>
              <a:t>improve results for students with disabilities by promoting the development, demonstration, and use of technology;</a:t>
            </a:r>
          </a:p>
          <a:p>
            <a:pPr>
              <a:spcBef>
                <a:spcPts val="250"/>
              </a:spcBef>
              <a:buClr>
                <a:srgbClr val="F07F09"/>
              </a:buClr>
              <a:buSzPct val="80000"/>
            </a:pPr>
            <a:r>
              <a:rPr lang="en-US" altLang="en-US" sz="1000" dirty="0"/>
              <a:t>support educational activities designed to be of educational value in the classroom for students with disabilities;</a:t>
            </a:r>
          </a:p>
          <a:p>
            <a:pPr>
              <a:spcBef>
                <a:spcPts val="250"/>
              </a:spcBef>
              <a:buClr>
                <a:srgbClr val="F07F09"/>
              </a:buClr>
              <a:buSzPct val="80000"/>
            </a:pPr>
            <a:r>
              <a:rPr lang="en-US" altLang="en-US" sz="1000" dirty="0"/>
              <a:t>provide support for captioning and video description that is appropriate for use in the classroom; and</a:t>
            </a:r>
          </a:p>
          <a:p>
            <a:pPr>
              <a:spcBef>
                <a:spcPts val="250"/>
              </a:spcBef>
              <a:buClr>
                <a:srgbClr val="F07F09"/>
              </a:buClr>
              <a:buSzPct val="80000"/>
            </a:pPr>
            <a:r>
              <a:rPr lang="en-US" altLang="en-US" sz="1000" dirty="0"/>
              <a:t>provide accessible educational materials (AEM) to children with disabilities in a timely manner.</a:t>
            </a:r>
            <a:endParaRPr lang="en-US" sz="1000" dirty="0"/>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3</a:t>
            </a:fld>
            <a:endParaRPr lang="en-US" dirty="0"/>
          </a:p>
        </p:txBody>
      </p:sp>
    </p:spTree>
    <p:extLst>
      <p:ext uri="{BB962C8B-B14F-4D97-AF65-F5344CB8AC3E}">
        <p14:creationId xmlns:p14="http://schemas.microsoft.com/office/powerpoint/2010/main" val="1447508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a:spcBef>
                <a:spcPts val="82"/>
              </a:spcBef>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E00D990D-0C47-D34F-B3DC-7A283569D9CB}" type="slidenum">
              <a:rPr lang="en-US" smtClean="0"/>
              <a:t>39</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a:t>Here is the points system for each section of the narrative.  The Project Services section is extensive and therefore you will see points are the highest</a:t>
            </a:r>
            <a:r>
              <a:rPr lang="en-US" sz="1000" dirty="0" smtClean="0"/>
              <a:t>.</a:t>
            </a:r>
            <a:endParaRPr lang="en-US" sz="1000" dirty="0"/>
          </a:p>
          <a:p>
            <a:pPr marL="456651" indent="-456651">
              <a:spcBef>
                <a:spcPts val="2397"/>
              </a:spcBef>
              <a:buAutoNum type="arabicPeriod"/>
              <a:tabLst>
                <a:tab pos="6393119" algn="l"/>
                <a:tab pos="7992985" algn="r"/>
              </a:tabLst>
            </a:pPr>
            <a:r>
              <a:rPr lang="en-US" sz="1000" dirty="0">
                <a:solidFill>
                  <a:schemeClr val="tx2"/>
                </a:solidFill>
                <a:latin typeface="Cambria" panose="02040503050406030204" pitchFamily="18" charset="0"/>
              </a:rPr>
              <a:t>Quality of Project </a:t>
            </a:r>
            <a:r>
              <a:rPr lang="en-US" sz="1000" dirty="0" smtClean="0">
                <a:solidFill>
                  <a:schemeClr val="tx2"/>
                </a:solidFill>
                <a:latin typeface="Cambria" panose="02040503050406030204" pitchFamily="18" charset="0"/>
              </a:rPr>
              <a:t>Design(20 </a:t>
            </a:r>
            <a:r>
              <a:rPr lang="en-US" sz="1000" dirty="0">
                <a:solidFill>
                  <a:schemeClr val="tx2"/>
                </a:solidFill>
                <a:latin typeface="Cambria" panose="02040503050406030204" pitchFamily="18" charset="0"/>
              </a:rPr>
              <a:t>points)</a:t>
            </a:r>
          </a:p>
          <a:p>
            <a:pPr marL="456651" indent="-456651">
              <a:spcBef>
                <a:spcPts val="2397"/>
              </a:spcBef>
              <a:buAutoNum type="arabicPeriod"/>
              <a:tabLst>
                <a:tab pos="6393119" algn="l"/>
                <a:tab pos="7992985" algn="r"/>
              </a:tabLst>
            </a:pPr>
            <a:r>
              <a:rPr lang="en-US" sz="1000" dirty="0">
                <a:solidFill>
                  <a:schemeClr val="tx2"/>
                </a:solidFill>
                <a:latin typeface="Cambria" panose="02040503050406030204" pitchFamily="18" charset="0"/>
              </a:rPr>
              <a:t>Quality of Project </a:t>
            </a:r>
            <a:r>
              <a:rPr lang="en-US" sz="1000" dirty="0" smtClean="0">
                <a:solidFill>
                  <a:schemeClr val="tx2"/>
                </a:solidFill>
                <a:latin typeface="Cambria" panose="02040503050406030204" pitchFamily="18" charset="0"/>
              </a:rPr>
              <a:t>Services(20 </a:t>
            </a:r>
            <a:r>
              <a:rPr lang="en-US" sz="1000" dirty="0">
                <a:solidFill>
                  <a:schemeClr val="tx2"/>
                </a:solidFill>
                <a:latin typeface="Cambria" panose="02040503050406030204" pitchFamily="18" charset="0"/>
              </a:rPr>
              <a:t>points)</a:t>
            </a:r>
          </a:p>
          <a:p>
            <a:pPr marL="456651" indent="-456651">
              <a:spcBef>
                <a:spcPts val="2397"/>
              </a:spcBef>
              <a:buAutoNum type="arabicPeriod"/>
            </a:pPr>
            <a:r>
              <a:rPr lang="en-US" sz="1000" dirty="0">
                <a:solidFill>
                  <a:schemeClr val="tx2"/>
                </a:solidFill>
                <a:latin typeface="Cambria" panose="02040503050406030204" pitchFamily="18" charset="0"/>
              </a:rPr>
              <a:t>Quality of Project </a:t>
            </a:r>
            <a:r>
              <a:rPr lang="en-US" sz="1000" dirty="0" smtClean="0">
                <a:solidFill>
                  <a:schemeClr val="tx2"/>
                </a:solidFill>
                <a:latin typeface="Cambria" panose="02040503050406030204" pitchFamily="18" charset="0"/>
              </a:rPr>
              <a:t>Evaluation(20 </a:t>
            </a:r>
            <a:r>
              <a:rPr lang="en-US" sz="1000" dirty="0">
                <a:solidFill>
                  <a:schemeClr val="tx2"/>
                </a:solidFill>
                <a:latin typeface="Cambria" panose="02040503050406030204" pitchFamily="18" charset="0"/>
              </a:rPr>
              <a:t>points)</a:t>
            </a:r>
          </a:p>
          <a:p>
            <a:pPr marL="456651" indent="-456651">
              <a:spcBef>
                <a:spcPts val="2397"/>
              </a:spcBef>
              <a:buAutoNum type="arabicPeriod"/>
              <a:tabLst>
                <a:tab pos="6393119" algn="l"/>
              </a:tabLst>
            </a:pPr>
            <a:r>
              <a:rPr lang="en-US" sz="1000" dirty="0">
                <a:solidFill>
                  <a:schemeClr val="tx2"/>
                </a:solidFill>
                <a:latin typeface="Cambria" panose="02040503050406030204" pitchFamily="18" charset="0"/>
              </a:rPr>
              <a:t>Adequacy of Project Resources </a:t>
            </a:r>
            <a:r>
              <a:rPr lang="en-US" sz="1000" dirty="0" smtClean="0">
                <a:solidFill>
                  <a:schemeClr val="tx2"/>
                </a:solidFill>
                <a:latin typeface="Cambria" panose="02040503050406030204" pitchFamily="18" charset="0"/>
              </a:rPr>
              <a:t>(</a:t>
            </a:r>
            <a:r>
              <a:rPr lang="en-US" sz="1000" dirty="0">
                <a:solidFill>
                  <a:schemeClr val="tx2"/>
                </a:solidFill>
                <a:latin typeface="Cambria" panose="02040503050406030204" pitchFamily="18" charset="0"/>
              </a:rPr>
              <a:t>20 points)</a:t>
            </a:r>
          </a:p>
          <a:p>
            <a:pPr marL="456651" indent="-456651">
              <a:spcBef>
                <a:spcPts val="2397"/>
              </a:spcBef>
              <a:buFont typeface="Wingdings" charset="2"/>
              <a:buAutoNum type="arabicPeriod"/>
              <a:tabLst>
                <a:tab pos="6393119" algn="l"/>
              </a:tabLst>
            </a:pPr>
            <a:r>
              <a:rPr lang="en-US" sz="1000" dirty="0">
                <a:solidFill>
                  <a:schemeClr val="tx2"/>
                </a:solidFill>
                <a:latin typeface="Cambria" panose="02040503050406030204" pitchFamily="18" charset="0"/>
              </a:rPr>
              <a:t>Quality of Management Plan </a:t>
            </a:r>
            <a:r>
              <a:rPr lang="en-US" sz="1000" u="sng" dirty="0" smtClean="0">
                <a:solidFill>
                  <a:schemeClr val="tx2"/>
                </a:solidFill>
                <a:latin typeface="Cambria" panose="02040503050406030204" pitchFamily="18" charset="0"/>
              </a:rPr>
              <a:t>(</a:t>
            </a:r>
            <a:r>
              <a:rPr lang="en-US" sz="1000" u="sng" dirty="0">
                <a:solidFill>
                  <a:schemeClr val="tx2"/>
                </a:solidFill>
                <a:latin typeface="Cambria" panose="02040503050406030204" pitchFamily="18" charset="0"/>
              </a:rPr>
              <a:t>20 </a:t>
            </a:r>
            <a:r>
              <a:rPr lang="en-US" sz="1000" u="sng" dirty="0" smtClean="0">
                <a:solidFill>
                  <a:schemeClr val="tx2"/>
                </a:solidFill>
                <a:latin typeface="Cambria" panose="02040503050406030204" pitchFamily="18" charset="0"/>
              </a:rPr>
              <a:t>points)</a:t>
            </a:r>
          </a:p>
          <a:p>
            <a:pPr marL="0" indent="0">
              <a:spcBef>
                <a:spcPts val="2397"/>
              </a:spcBef>
              <a:buFont typeface="Wingdings" charset="2"/>
              <a:buNone/>
              <a:tabLst>
                <a:tab pos="6393119" algn="l"/>
              </a:tabLst>
            </a:pPr>
            <a:r>
              <a:rPr lang="en-US" sz="1000" dirty="0" smtClean="0">
                <a:solidFill>
                  <a:srgbClr val="038A00"/>
                </a:solidFill>
                <a:latin typeface="Cambria" panose="02040503050406030204" pitchFamily="18" charset="0"/>
              </a:rPr>
              <a:t>100 </a:t>
            </a:r>
            <a:r>
              <a:rPr lang="en-US" sz="1000" dirty="0">
                <a:solidFill>
                  <a:srgbClr val="038A00"/>
                </a:solidFill>
                <a:latin typeface="Cambria" panose="02040503050406030204" pitchFamily="18" charset="0"/>
              </a:rPr>
              <a:t>points </a:t>
            </a:r>
          </a:p>
          <a:p>
            <a:pPr lvl="0"/>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40</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050" dirty="0" smtClean="0"/>
              <a:t>Reviewers </a:t>
            </a:r>
            <a:r>
              <a:rPr lang="en-US" sz="1050" dirty="0"/>
              <a:t>will be awarding points based on each section of the Narrative and will be asked the following questions.</a:t>
            </a:r>
          </a:p>
          <a:p>
            <a:pPr lvl="1"/>
            <a:endParaRPr lang="en-US" sz="1050" dirty="0"/>
          </a:p>
          <a:p>
            <a:pPr>
              <a:spcBef>
                <a:spcPct val="0"/>
              </a:spcBef>
              <a:spcAft>
                <a:spcPts val="1798"/>
              </a:spcAft>
              <a:buClr>
                <a:srgbClr val="4F81BD"/>
              </a:buClr>
              <a:tabLst>
                <a:tab pos="182661" algn="l"/>
              </a:tabLst>
              <a:defRPr/>
            </a:pPr>
            <a:r>
              <a:rPr lang="en-US" altLang="en-US" sz="1050" dirty="0">
                <a:solidFill>
                  <a:schemeClr val="tx2"/>
                </a:solidFill>
              </a:rPr>
              <a:t>In determining the significance of the proposed project, the Secretary considers the following factors:</a:t>
            </a:r>
          </a:p>
          <a:p>
            <a:pPr marL="339317" indent="-339317">
              <a:spcBef>
                <a:spcPct val="0"/>
              </a:spcBef>
              <a:spcAft>
                <a:spcPts val="1798"/>
              </a:spcAft>
              <a:buClr>
                <a:srgbClr val="4F81BD"/>
              </a:buClr>
              <a:buFont typeface="+mj-lt"/>
              <a:buAutoNum type="romanLcPeriod"/>
              <a:defRPr/>
            </a:pPr>
            <a:r>
              <a:rPr lang="en-US" altLang="en-US" sz="1050" dirty="0">
                <a:solidFill>
                  <a:schemeClr val="tx2"/>
                </a:solidFill>
              </a:rPr>
              <a:t>The extent to which the goals, objectives, and outcomes intended to be achieved by the proposed project are clearly specified and measurable; </a:t>
            </a:r>
          </a:p>
          <a:p>
            <a:pPr marL="339317" indent="-339317">
              <a:spcBef>
                <a:spcPct val="0"/>
              </a:spcBef>
              <a:spcAft>
                <a:spcPts val="1798"/>
              </a:spcAft>
              <a:buClr>
                <a:srgbClr val="4F81BD"/>
              </a:buClr>
              <a:buFont typeface="+mj-lt"/>
              <a:buAutoNum type="romanLcPeriod"/>
              <a:defRPr/>
            </a:pPr>
            <a:r>
              <a:rPr lang="en-US" altLang="en-US" sz="1050" dirty="0">
                <a:solidFill>
                  <a:schemeClr val="tx2"/>
                </a:solidFill>
              </a:rPr>
              <a:t>The extent to which there is a conceptual framework underlying the proposed research or demonstration activities and the quality of that framework;</a:t>
            </a:r>
          </a:p>
          <a:p>
            <a:pPr marL="339317" indent="-339317">
              <a:spcBef>
                <a:spcPct val="0"/>
              </a:spcBef>
              <a:spcAft>
                <a:spcPts val="1798"/>
              </a:spcAft>
              <a:buClr>
                <a:srgbClr val="4F81BD"/>
              </a:buClr>
              <a:buFont typeface="+mj-lt"/>
              <a:buAutoNum type="romanLcPeriod"/>
              <a:defRPr/>
            </a:pPr>
            <a:r>
              <a:rPr lang="en-US" altLang="en-US" sz="1050" dirty="0">
                <a:solidFill>
                  <a:schemeClr val="tx2"/>
                </a:solidFill>
              </a:rPr>
              <a:t>The extent to which the services are of sufficient quality, intensity, and duration to lead to outcomes to be achieved by the proposed project;</a:t>
            </a:r>
          </a:p>
          <a:p>
            <a:pPr lvl="1"/>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41</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3733" indent="-513733">
              <a:spcBef>
                <a:spcPct val="0"/>
              </a:spcBef>
              <a:spcAft>
                <a:spcPts val="1798"/>
              </a:spcAft>
              <a:buClr>
                <a:srgbClr val="4F81BD"/>
              </a:buClr>
              <a:buFont typeface="+mj-lt"/>
              <a:buAutoNum type="romanLcPeriod" startAt="4"/>
              <a:defRPr/>
            </a:pPr>
            <a:r>
              <a:rPr lang="en-US" altLang="en-US" sz="1000" dirty="0">
                <a:solidFill>
                  <a:srgbClr val="1F497D"/>
                </a:solidFill>
              </a:rPr>
              <a:t>The extent to which the proposed activities constitute a coherent, sustained program of research and development in the field including, as appropriate, a substantial addition to an ongoing line of inquiry;</a:t>
            </a:r>
          </a:p>
          <a:p>
            <a:pPr marL="513733" indent="-513733">
              <a:spcBef>
                <a:spcPct val="0"/>
              </a:spcBef>
              <a:spcAft>
                <a:spcPts val="1798"/>
              </a:spcAft>
              <a:buClr>
                <a:srgbClr val="4F81BD"/>
              </a:buClr>
              <a:buFont typeface="+mj-lt"/>
              <a:buAutoNum type="romanLcPeriod" startAt="4"/>
              <a:defRPr/>
            </a:pPr>
            <a:r>
              <a:rPr lang="en-US" altLang="en-US" sz="1000" dirty="0">
                <a:solidFill>
                  <a:srgbClr val="1F497D"/>
                </a:solidFill>
              </a:rPr>
              <a:t>The extent to which the proposed project includes a thorough, high-quality plan for project implementation, and the use of appropriate methodological tools to ensure successful achievement of project objectives;</a:t>
            </a:r>
          </a:p>
          <a:p>
            <a:pPr marL="513733" indent="-513733">
              <a:spcBef>
                <a:spcPct val="0"/>
              </a:spcBef>
              <a:spcAft>
                <a:spcPts val="1798"/>
              </a:spcAft>
              <a:buClr>
                <a:srgbClr val="4F81BD"/>
              </a:buClr>
              <a:buFont typeface="+mj-lt"/>
              <a:buAutoNum type="romanLcPeriod" startAt="4"/>
              <a:defRPr/>
            </a:pPr>
            <a:r>
              <a:rPr lang="en-US" altLang="en-US" sz="1000" dirty="0">
                <a:solidFill>
                  <a:srgbClr val="1F497D"/>
                </a:solidFill>
              </a:rPr>
              <a:t>The extent to which the proposed development efforts include adequate quality controls and, as appropriate, repeated testing of products; and</a:t>
            </a:r>
            <a:endParaRPr lang="en-US" altLang="en-US" sz="1000" dirty="0"/>
          </a:p>
          <a:p>
            <a:pPr marL="513733" indent="-513733">
              <a:spcBef>
                <a:spcPct val="0"/>
              </a:spcBef>
              <a:spcAft>
                <a:spcPts val="1798"/>
              </a:spcAft>
              <a:buClr>
                <a:srgbClr val="4F81BD"/>
              </a:buClr>
              <a:buFont typeface="+mj-lt"/>
              <a:buAutoNum type="romanLcPeriod" startAt="4"/>
              <a:defRPr/>
            </a:pPr>
            <a:r>
              <a:rPr lang="en-US" altLang="en-US" sz="1000" dirty="0">
                <a:solidFill>
                  <a:srgbClr val="1F497D"/>
                </a:solidFill>
              </a:rPr>
              <a:t>The extent to which the services provided by the proposed project involve the collaboration of appropriate partners for maximizing the effectiveness of project services.</a:t>
            </a:r>
          </a:p>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42</a:t>
            </a:fld>
            <a:endParaRPr lang="en-US" dirty="0"/>
          </a:p>
        </p:txBody>
      </p:sp>
    </p:spTree>
    <p:extLst>
      <p:ext uri="{BB962C8B-B14F-4D97-AF65-F5344CB8AC3E}">
        <p14:creationId xmlns:p14="http://schemas.microsoft.com/office/powerpoint/2010/main" val="2051221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489" indent="-342489">
              <a:spcBef>
                <a:spcPts val="599"/>
              </a:spcBef>
              <a:buClr>
                <a:srgbClr val="4F81BD"/>
              </a:buClr>
              <a:buAutoNum type="arabicParenBoth"/>
              <a:tabLst>
                <a:tab pos="182661" algn="l"/>
              </a:tabLst>
              <a:defRPr/>
            </a:pPr>
            <a:r>
              <a:rPr lang="en-US" altLang="en-US" sz="1000" dirty="0">
                <a:solidFill>
                  <a:schemeClr val="tx2"/>
                </a:solidFill>
              </a:rPr>
              <a:t>The Secretary considers the quality of the products and services to be provided by the proposed project.</a:t>
            </a:r>
          </a:p>
          <a:p>
            <a:pPr marL="342489" indent="-342489">
              <a:spcBef>
                <a:spcPts val="599"/>
              </a:spcBef>
              <a:buClr>
                <a:srgbClr val="4F81BD"/>
              </a:buClr>
              <a:buAutoNum type="arabicParenBoth"/>
              <a:tabLst>
                <a:tab pos="182661" algn="l"/>
              </a:tabLst>
              <a:defRPr/>
            </a:pPr>
            <a:endParaRPr lang="en-US" altLang="en-US" sz="1000" dirty="0">
              <a:solidFill>
                <a:schemeClr val="tx2"/>
              </a:solidFill>
            </a:endParaRPr>
          </a:p>
          <a:p>
            <a:pPr marL="342489" indent="-342489">
              <a:spcBef>
                <a:spcPts val="599"/>
              </a:spcBef>
              <a:buClr>
                <a:srgbClr val="4F81BD"/>
              </a:buClr>
              <a:buAutoNum type="arabicParenBoth"/>
              <a:tabLst>
                <a:tab pos="182661" algn="l"/>
              </a:tabLst>
              <a:defRPr/>
            </a:pPr>
            <a:r>
              <a:rPr lang="en-US" altLang="en-US" sz="1000" dirty="0">
                <a:solidFill>
                  <a:schemeClr val="tx2"/>
                </a:solidFill>
              </a:rPr>
              <a:t>In determining the quality of the products and/or services to be provided by the proposed project, the Secretary considers the quality and sufficiency of strategies for ensuring equal access and treatment for eligible project participants who are members of groups that have traditionally been underrepresented based on race, color, national origin, gender, age or disability.</a:t>
            </a:r>
          </a:p>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43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9"/>
              </a:spcBef>
              <a:buClr>
                <a:srgbClr val="4F81BD"/>
              </a:buClr>
              <a:tabLst>
                <a:tab pos="182661" algn="l"/>
              </a:tabLst>
              <a:defRPr/>
            </a:pPr>
            <a:r>
              <a:rPr lang="en-US" altLang="en-US" sz="1000" dirty="0">
                <a:solidFill>
                  <a:schemeClr val="tx2"/>
                </a:solidFill>
              </a:rPr>
              <a:t>(3) In addition, the Secretary considers the following factors:</a:t>
            </a:r>
          </a:p>
          <a:p>
            <a:pPr>
              <a:spcBef>
                <a:spcPts val="599"/>
              </a:spcBef>
              <a:buClr>
                <a:srgbClr val="4F81BD"/>
              </a:buClr>
              <a:tabLst>
                <a:tab pos="182661" algn="l"/>
              </a:tabLst>
              <a:defRPr/>
            </a:pPr>
            <a:r>
              <a:rPr lang="en-US" sz="1000" dirty="0"/>
              <a:t> The extent to which the products and services to be provided by the proposed project reflect up-to –date knowledge from research and effective practice;</a:t>
            </a:r>
          </a:p>
          <a:p>
            <a:pPr marL="787724" indent="-513733">
              <a:buClr>
                <a:schemeClr val="tx2"/>
              </a:buClr>
              <a:buFont typeface="+mj-lt"/>
              <a:buAutoNum type="romanLcPeriod"/>
            </a:pPr>
            <a:r>
              <a:rPr lang="en-US" sz="1000" dirty="0"/>
              <a:t>The extent to which the products and services are of sufficient quality, intensity and duration to lead to the outcomes intended to be achieved by the proposed project;</a:t>
            </a:r>
          </a:p>
          <a:p>
            <a:pPr marL="673561" indent="-399570">
              <a:buClr>
                <a:schemeClr val="tx2"/>
              </a:buClr>
              <a:buAutoNum type="romanLcPeriod"/>
            </a:pPr>
            <a:r>
              <a:rPr lang="en-US" sz="1000" dirty="0"/>
              <a:t>The extent to which the products and services to be provide by the proposed project involve the collaboration of appropriate partners for maximizing the effectiveness of project products and services; and</a:t>
            </a:r>
          </a:p>
          <a:p>
            <a:pPr marL="673561" indent="-399570">
              <a:buClr>
                <a:schemeClr val="tx2"/>
              </a:buClr>
              <a:buAutoNum type="romanLcPeriod"/>
            </a:pPr>
            <a:r>
              <a:rPr lang="en-US" sz="1000" dirty="0"/>
              <a:t>The likely utility of the products and services that will result from the proposed project including their potential for being used effectively in a variety of other settings.</a:t>
            </a:r>
          </a:p>
          <a:p>
            <a:pPr lvl="1"/>
            <a:endParaRPr lang="en-US" sz="700" dirty="0"/>
          </a:p>
        </p:txBody>
      </p:sp>
      <p:sp>
        <p:nvSpPr>
          <p:cNvPr id="4" name="Slide Number Placeholder 3"/>
          <p:cNvSpPr>
            <a:spLocks noGrp="1"/>
          </p:cNvSpPr>
          <p:nvPr>
            <p:ph type="sldNum" sz="quarter" idx="10"/>
          </p:nvPr>
        </p:nvSpPr>
        <p:spPr/>
        <p:txBody>
          <a:bodyPr/>
          <a:lstStyle/>
          <a:p>
            <a:fld id="{2A17FB5D-8A83-415A-B301-4CB46F55847B}" type="slidenum">
              <a:rPr lang="en-US" smtClean="0"/>
              <a:t>44</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99"/>
              </a:spcBef>
              <a:defRPr/>
            </a:pPr>
            <a:r>
              <a:rPr lang="en-US" altLang="en-US" sz="1000" dirty="0">
                <a:solidFill>
                  <a:schemeClr val="tx2"/>
                </a:solidFill>
                <a:latin typeface="Cambria" panose="02040503050406030204" pitchFamily="18" charset="0"/>
              </a:rPr>
              <a:t>In determining the quality of the evaluation, the Secretary considers the following factors:</a:t>
            </a:r>
            <a:endParaRPr lang="en-US" sz="1000" dirty="0">
              <a:latin typeface="Cambria" panose="02040503050406030204" pitchFamily="18" charset="0"/>
            </a:endParaRPr>
          </a:p>
          <a:p>
            <a:pPr marL="673561" indent="-399570">
              <a:buClr>
                <a:schemeClr val="tx2"/>
              </a:buClr>
              <a:buFont typeface="+mj-lt"/>
              <a:buAutoNum type="romanLcPeriod"/>
            </a:pPr>
            <a:r>
              <a:rPr lang="en-US" sz="1000" dirty="0">
                <a:latin typeface="Cambria" panose="02040503050406030204" pitchFamily="18" charset="0"/>
              </a:rPr>
              <a:t>The extent to which the methods of evaluation are thorough, feasible, and appropriate to the goals, objectives, and intended outcomes of the proposed project;</a:t>
            </a:r>
          </a:p>
          <a:p>
            <a:pPr marL="673561" indent="-399570">
              <a:buClr>
                <a:schemeClr val="tx2"/>
              </a:buClr>
              <a:buFont typeface="+mj-lt"/>
              <a:buAutoNum type="romanLcPeriod"/>
            </a:pPr>
            <a:r>
              <a:rPr lang="en-US" sz="1000" dirty="0">
                <a:latin typeface="Cambria" panose="02040503050406030204" pitchFamily="18" charset="0"/>
              </a:rPr>
              <a:t>The extent to which the methods of evaluation will provide performance feedback and permit periodic assessment of progress toward achieving intended outcomes;</a:t>
            </a:r>
          </a:p>
          <a:p>
            <a:pPr marL="673561" indent="-399570">
              <a:buClr>
                <a:schemeClr val="tx2"/>
              </a:buClr>
              <a:buFont typeface="+mj-lt"/>
              <a:buAutoNum type="romanLcPeriod"/>
            </a:pPr>
            <a:r>
              <a:rPr lang="en-US" sz="1000" dirty="0">
                <a:latin typeface="Cambria" panose="02040503050406030204" pitchFamily="18" charset="0"/>
              </a:rPr>
              <a:t>The extent to which the methods of evaluation include the use of objective performance measures that are clearly related to the intended outcomes of the project and will produce quantitative and qualitative data to the extent possible; and</a:t>
            </a:r>
          </a:p>
          <a:p>
            <a:pPr marL="673561" indent="-399570">
              <a:buClr>
                <a:schemeClr val="tx2"/>
              </a:buClr>
              <a:buFont typeface="+mj-lt"/>
              <a:buAutoNum type="romanLcPeriod"/>
            </a:pPr>
            <a:r>
              <a:rPr lang="en-US" sz="1000" dirty="0">
                <a:latin typeface="Cambria" panose="02040503050406030204" pitchFamily="18" charset="0"/>
              </a:rPr>
              <a:t>The extent to which the methods of evaluation will provide timely guidance for quality assurance.</a:t>
            </a:r>
          </a:p>
          <a:p>
            <a:pPr lvl="1"/>
            <a:endParaRPr lang="en-US" sz="800" dirty="0"/>
          </a:p>
        </p:txBody>
      </p:sp>
      <p:sp>
        <p:nvSpPr>
          <p:cNvPr id="4" name="Slide Number Placeholder 3"/>
          <p:cNvSpPr>
            <a:spLocks noGrp="1"/>
          </p:cNvSpPr>
          <p:nvPr>
            <p:ph type="sldNum" sz="quarter" idx="10"/>
          </p:nvPr>
        </p:nvSpPr>
        <p:spPr/>
        <p:txBody>
          <a:bodyPr/>
          <a:lstStyle/>
          <a:p>
            <a:fld id="{2A17FB5D-8A83-415A-B301-4CB46F55847B}" type="slidenum">
              <a:rPr lang="en-US" smtClean="0"/>
              <a:t>45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3733" indent="-513733">
              <a:buClr>
                <a:srgbClr val="4F81BD"/>
              </a:buClr>
              <a:buFont typeface="Wingdings" panose="05000000000000000000" pitchFamily="2" charset="2"/>
              <a:buAutoNum type="arabicParenBoth" startAt="2"/>
            </a:pPr>
            <a:r>
              <a:rPr lang="en-US" sz="1000" dirty="0">
                <a:latin typeface="Cambria" panose="02040503050406030204" pitchFamily="18" charset="0"/>
              </a:rPr>
              <a:t>In determining the adequacy of resources, the Secretary considers the extent to which the applicant encourages </a:t>
            </a:r>
            <a:r>
              <a:rPr lang="en-US" sz="1000" u="sng" dirty="0">
                <a:latin typeface="Cambria" panose="02040503050406030204" pitchFamily="18" charset="0"/>
              </a:rPr>
              <a:t>applications for employment from persons who are members of groups that have traditionally been underrepresented based on race, color, national origin, gender, age, or disability. </a:t>
            </a:r>
          </a:p>
          <a:p>
            <a:pPr marL="513733" indent="-513733">
              <a:buClr>
                <a:srgbClr val="4F81BD"/>
              </a:buClr>
              <a:buFont typeface="Wingdings" panose="05000000000000000000" pitchFamily="2" charset="2"/>
              <a:buAutoNum type="arabicParenBoth" startAt="2"/>
            </a:pPr>
            <a:r>
              <a:rPr lang="en-US" sz="1000" dirty="0">
                <a:latin typeface="Cambria" panose="02040503050406030204" pitchFamily="18" charset="0"/>
              </a:rPr>
              <a:t>In addition, the Secretary considers one or more of the following factors:</a:t>
            </a:r>
          </a:p>
          <a:p>
            <a:pPr marL="1221542" lvl="1" indent="-399570">
              <a:buClr>
                <a:schemeClr val="accent1"/>
              </a:buClr>
              <a:buFont typeface="+mj-lt"/>
              <a:buAutoNum type="romanLcPeriod"/>
            </a:pPr>
            <a:r>
              <a:rPr lang="en-US" sz="1000" dirty="0">
                <a:latin typeface="Cambria" panose="02040503050406030204" pitchFamily="18" charset="0"/>
              </a:rPr>
              <a:t>The qualifications, including relevant training and experience, of key project personnel (i.e., project director and project staff);</a:t>
            </a:r>
          </a:p>
          <a:p>
            <a:pPr marL="1221542" lvl="1" indent="-399570">
              <a:buClr>
                <a:schemeClr val="accent1"/>
              </a:buClr>
              <a:buFont typeface="+mj-lt"/>
              <a:buAutoNum type="romanLcPeriod"/>
            </a:pPr>
            <a:r>
              <a:rPr lang="en-US" sz="1000" dirty="0">
                <a:latin typeface="Cambria" panose="02040503050406030204" pitchFamily="18" charset="0"/>
              </a:rPr>
              <a:t>The qualifications, including relevant training and experience, of project consultants or subcontractors;</a:t>
            </a:r>
          </a:p>
          <a:p>
            <a:pPr marL="1221542" lvl="1" indent="-399570">
              <a:buClr>
                <a:schemeClr val="accent1"/>
              </a:buClr>
              <a:buFont typeface="+mj-lt"/>
              <a:buAutoNum type="romanLcPeriod"/>
            </a:pPr>
            <a:r>
              <a:rPr lang="en-US" sz="1000" dirty="0">
                <a:latin typeface="Cambria" panose="02040503050406030204" pitchFamily="18" charset="0"/>
              </a:rPr>
              <a:t>The adequacy of support, including facilities, equipment, supplies, and other resources, from the applicant organization and key partners;</a:t>
            </a:r>
          </a:p>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46</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r>
              <a:rPr lang="en-US" sz="1000" dirty="0">
                <a:latin typeface="Cambria" panose="02040503050406030204" pitchFamily="18" charset="0"/>
              </a:rPr>
              <a:t>In addition, the Secretary considers one or more of the following factors:</a:t>
            </a:r>
          </a:p>
          <a:p>
            <a:pPr marL="787724" indent="-513733">
              <a:buClr>
                <a:schemeClr val="accent1"/>
              </a:buClr>
              <a:buFont typeface="+mj-lt"/>
              <a:buAutoNum type="romanLcPeriod" startAt="4"/>
            </a:pPr>
            <a:r>
              <a:rPr lang="en-US" sz="1000" dirty="0">
                <a:latin typeface="Cambria" panose="02040503050406030204" pitchFamily="18" charset="0"/>
              </a:rPr>
              <a:t>The extent to which the costs are reasonable in relation to the number of persons to be served and to the anticipated results and benefits; </a:t>
            </a:r>
          </a:p>
          <a:p>
            <a:pPr marL="787724" indent="-513733">
              <a:buClr>
                <a:schemeClr val="accent1"/>
              </a:buClr>
              <a:buFont typeface="+mj-lt"/>
              <a:buAutoNum type="romanLcPeriod" startAt="4"/>
            </a:pPr>
            <a:endParaRPr lang="en-US" sz="1000" dirty="0">
              <a:latin typeface="Cambria" panose="02040503050406030204" pitchFamily="18" charset="0"/>
            </a:endParaRPr>
          </a:p>
          <a:p>
            <a:pPr marL="787724" indent="-513733">
              <a:buClr>
                <a:schemeClr val="accent1"/>
              </a:buClr>
              <a:buFont typeface="+mj-lt"/>
              <a:buAutoNum type="romanLcPeriod" startAt="4"/>
            </a:pPr>
            <a:r>
              <a:rPr lang="en-US" sz="1000" dirty="0">
                <a:latin typeface="Cambria" panose="02040503050406030204" pitchFamily="18" charset="0"/>
              </a:rPr>
              <a:t>The relevance and demonstrated commitment of each partner in the proposed project to the implementation and success of the project; and </a:t>
            </a:r>
          </a:p>
          <a:p>
            <a:pPr marL="787724" indent="-513733">
              <a:buClr>
                <a:schemeClr val="accent1"/>
              </a:buClr>
              <a:buFont typeface="+mj-lt"/>
              <a:buAutoNum type="romanLcPeriod" startAt="4"/>
            </a:pPr>
            <a:endParaRPr lang="en-US" sz="1000" dirty="0">
              <a:latin typeface="Cambria" panose="02040503050406030204" pitchFamily="18" charset="0"/>
            </a:endParaRPr>
          </a:p>
          <a:p>
            <a:pPr marL="787724" indent="-513733">
              <a:buClr>
                <a:schemeClr val="accent1"/>
              </a:buClr>
              <a:buFont typeface="+mj-lt"/>
              <a:buAutoNum type="romanLcPeriod" startAt="4"/>
            </a:pPr>
            <a:r>
              <a:rPr lang="en-US" sz="1000" dirty="0">
                <a:latin typeface="Cambria" panose="02040503050406030204" pitchFamily="18" charset="0"/>
              </a:rPr>
              <a:t>The extent to which the costs are reasonable in relation to the objectives, design, and potential significance of the proposed project. </a:t>
            </a:r>
          </a:p>
          <a:p>
            <a:pPr defTabSz="913303">
              <a:defRPr/>
            </a:pPr>
            <a:endParaRPr lang="en-US" sz="1000" dirty="0">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47</a:t>
            </a:fld>
            <a:endParaRPr lang="en-US" dirty="0"/>
          </a:p>
        </p:txBody>
      </p:sp>
    </p:spTree>
    <p:extLst>
      <p:ext uri="{BB962C8B-B14F-4D97-AF65-F5344CB8AC3E}">
        <p14:creationId xmlns:p14="http://schemas.microsoft.com/office/powerpoint/2010/main" val="1058320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991"/>
            <a:r>
              <a:rPr lang="en-US" sz="1100" dirty="0">
                <a:latin typeface="Cambria" panose="02040503050406030204" pitchFamily="18" charset="0"/>
              </a:rPr>
              <a:t>In determining the quality of the management plan for the proposed project, the Secretary considers one or more of the following factors: </a:t>
            </a:r>
          </a:p>
          <a:p>
            <a:pPr marL="1335705" lvl="1" indent="-513733">
              <a:buClr>
                <a:schemeClr val="accent1"/>
              </a:buClr>
              <a:buFont typeface="+mj-lt"/>
              <a:buAutoNum type="romanLcPeriod"/>
            </a:pPr>
            <a:r>
              <a:rPr lang="en-US" sz="1000" dirty="0">
                <a:latin typeface="Cambria" panose="02040503050406030204" pitchFamily="18" charset="0"/>
              </a:rPr>
              <a:t>The adequacy of the management plan to achieve the objectives of the proposed project on time and within budget, including clearly defined responsibilities, timelines, and milestones for accomplishing project tasks;</a:t>
            </a:r>
          </a:p>
          <a:p>
            <a:pPr marL="1335705" lvl="1" indent="-513733">
              <a:buClr>
                <a:schemeClr val="accent1"/>
              </a:buClr>
              <a:buFont typeface="+mj-lt"/>
              <a:buAutoNum type="romanLcPeriod"/>
            </a:pPr>
            <a:r>
              <a:rPr lang="en-US" sz="1000" dirty="0">
                <a:latin typeface="Cambria" panose="02040503050406030204" pitchFamily="18" charset="0"/>
              </a:rPr>
              <a:t>The extent to which the time commitments of the project director and principal investigator and other key project personnel are appropriate and adequate to meet the objectives of the proposed project;</a:t>
            </a:r>
          </a:p>
          <a:p>
            <a:pPr marL="1335705" lvl="1" indent="-513733">
              <a:buClr>
                <a:schemeClr val="accent1"/>
              </a:buClr>
              <a:buFont typeface="+mj-lt"/>
              <a:buAutoNum type="romanLcPeriod"/>
            </a:pPr>
            <a:r>
              <a:rPr lang="en-US" sz="1000" dirty="0">
                <a:latin typeface="Cambria" panose="02040503050406030204" pitchFamily="18" charset="0"/>
              </a:rPr>
              <a:t>The adequacy of mechanisms for ensuring high-quality products and services from the proposed project;</a:t>
            </a:r>
          </a:p>
          <a:p>
            <a:pPr lvl="1"/>
            <a:endParaRPr lang="en-US" sz="800" dirty="0"/>
          </a:p>
        </p:txBody>
      </p:sp>
      <p:sp>
        <p:nvSpPr>
          <p:cNvPr id="4" name="Slide Number Placeholder 3"/>
          <p:cNvSpPr>
            <a:spLocks noGrp="1"/>
          </p:cNvSpPr>
          <p:nvPr>
            <p:ph type="sldNum" sz="quarter" idx="10"/>
          </p:nvPr>
        </p:nvSpPr>
        <p:spPr/>
        <p:txBody>
          <a:bodyPr/>
          <a:lstStyle/>
          <a:p>
            <a:fld id="{2A17FB5D-8A83-415A-B301-4CB46F55847B}" type="slidenum">
              <a:rPr lang="en-US" smtClean="0"/>
              <a:t>48</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Application Package includes information related to the notice, general information on completing an application and applicant transmittal instructions. The Application includes a Dear Colleague Letter and is organized into five sections:</a:t>
            </a:r>
          </a:p>
          <a:p>
            <a:pPr>
              <a:spcBef>
                <a:spcPts val="1199"/>
              </a:spcBef>
            </a:pPr>
            <a:r>
              <a:rPr lang="en-US" sz="1100" dirty="0"/>
              <a:t>Notice Inviting Applications (A)</a:t>
            </a:r>
            <a:endParaRPr lang="en-US" sz="1000" dirty="0"/>
          </a:p>
          <a:p>
            <a:pPr>
              <a:spcBef>
                <a:spcPts val="1199"/>
              </a:spcBef>
            </a:pPr>
            <a:r>
              <a:rPr lang="en-US" sz="1100" dirty="0"/>
              <a:t>Priority Description and Selection Criteria (B)</a:t>
            </a:r>
          </a:p>
          <a:p>
            <a:pPr>
              <a:spcBef>
                <a:spcPts val="1199"/>
              </a:spcBef>
            </a:pPr>
            <a:r>
              <a:rPr lang="en-US" sz="1100" dirty="0"/>
              <a:t>General Information on Completing an Application (C)</a:t>
            </a:r>
          </a:p>
          <a:p>
            <a:pPr>
              <a:spcBef>
                <a:spcPts val="1199"/>
              </a:spcBef>
            </a:pPr>
            <a:r>
              <a:rPr lang="en-US" sz="1100" dirty="0"/>
              <a:t>Applicant Transmittal Instructions (D)</a:t>
            </a:r>
          </a:p>
          <a:p>
            <a:pPr>
              <a:spcBef>
                <a:spcPts val="1199"/>
              </a:spcBef>
            </a:pPr>
            <a:r>
              <a:rPr lang="en-US" sz="1100" dirty="0"/>
              <a:t>Application Forms and Instructions (E)</a:t>
            </a:r>
          </a:p>
          <a:p>
            <a:endParaRPr lang="en-US" sz="1100" dirty="0"/>
          </a:p>
        </p:txBody>
      </p:sp>
      <p:sp>
        <p:nvSpPr>
          <p:cNvPr id="4" name="Slide Number Placeholder 3"/>
          <p:cNvSpPr>
            <a:spLocks noGrp="1"/>
          </p:cNvSpPr>
          <p:nvPr>
            <p:ph type="sldNum" sz="quarter" idx="10"/>
          </p:nvPr>
        </p:nvSpPr>
        <p:spPr/>
        <p:txBody>
          <a:bodyPr/>
          <a:lstStyle/>
          <a:p>
            <a:fld id="{2A17FB5D-8A83-415A-B301-4CB46F55847B}" type="slidenum">
              <a:rPr lang="en-US" smtClean="0"/>
              <a:t>4</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991" defTabSz="913303">
              <a:buClr>
                <a:schemeClr val="accent1"/>
              </a:buClr>
              <a:defRPr/>
            </a:pPr>
            <a:r>
              <a:rPr lang="en-US" sz="1000" dirty="0">
                <a:latin typeface="Cambria" panose="02040503050406030204" pitchFamily="18" charset="0"/>
              </a:rPr>
              <a:t>In determining the quality of the management plan for the proposed project, the Secretary considers one or more of the following factors: </a:t>
            </a:r>
          </a:p>
          <a:p>
            <a:pPr marL="787724" indent="-513733">
              <a:buClr>
                <a:schemeClr val="accent1"/>
              </a:buClr>
              <a:buFont typeface="+mj-lt"/>
              <a:buAutoNum type="romanLcPeriod" startAt="4"/>
            </a:pPr>
            <a:endParaRPr lang="en-US" sz="1000" dirty="0">
              <a:latin typeface="Cambria" panose="02040503050406030204" pitchFamily="18" charset="0"/>
            </a:endParaRPr>
          </a:p>
          <a:p>
            <a:pPr marL="787724" indent="-513733">
              <a:buClr>
                <a:schemeClr val="accent1"/>
              </a:buClr>
              <a:buFont typeface="+mj-lt"/>
              <a:buAutoNum type="romanLcPeriod" startAt="4"/>
            </a:pPr>
            <a:r>
              <a:rPr lang="en-US" sz="1000" dirty="0">
                <a:latin typeface="Cambria" panose="02040503050406030204" pitchFamily="18" charset="0"/>
              </a:rPr>
              <a:t>The adequacy of procedures for ensuring feedback and continuous improvement in the operation of the proposed project; and</a:t>
            </a:r>
          </a:p>
          <a:p>
            <a:pPr marL="787724" indent="-513733">
              <a:buClr>
                <a:schemeClr val="accent1"/>
              </a:buClr>
              <a:buFont typeface="+mj-lt"/>
              <a:buAutoNum type="romanLcPeriod" startAt="4"/>
            </a:pPr>
            <a:endParaRPr lang="en-US" sz="1000" dirty="0">
              <a:latin typeface="Cambria" panose="02040503050406030204" pitchFamily="18" charset="0"/>
            </a:endParaRPr>
          </a:p>
          <a:p>
            <a:pPr marL="787724" indent="-513733">
              <a:buClr>
                <a:schemeClr val="accent1"/>
              </a:buClr>
              <a:buFont typeface="+mj-lt"/>
              <a:buAutoNum type="romanLcPeriod" startAt="4"/>
            </a:pPr>
            <a:r>
              <a:rPr lang="en-US" sz="1000" dirty="0">
                <a:latin typeface="Cambria" panose="02040503050406030204" pitchFamily="18" charset="0"/>
              </a:rPr>
              <a:t>How the applicant will ensure that a diversity of perspectives are brought to bear in the operation of the proposed project, including those of parents, teachers, the business community, a variety of disciplinary and professional fields, recipients or beneficiaries of services, or others, as appropriate.</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49</a:t>
            </a:fld>
            <a:endParaRPr lang="en-US" dirty="0"/>
          </a:p>
        </p:txBody>
      </p:sp>
    </p:spTree>
    <p:extLst>
      <p:ext uri="{BB962C8B-B14F-4D97-AF65-F5344CB8AC3E}">
        <p14:creationId xmlns:p14="http://schemas.microsoft.com/office/powerpoint/2010/main" val="2780227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a:spcBef>
                <a:spcPts val="82"/>
              </a:spcBef>
            </a:pPr>
            <a:endParaRPr lang="en-US" sz="1000" dirty="0">
              <a:latin typeface="Arial"/>
              <a:cs typeface="Arial"/>
            </a:endParaRPr>
          </a:p>
          <a:p>
            <a:endParaRPr lang="en-US" sz="1000" dirty="0"/>
          </a:p>
        </p:txBody>
      </p:sp>
      <p:sp>
        <p:nvSpPr>
          <p:cNvPr id="4" name="Slide Number Placeholder 3"/>
          <p:cNvSpPr>
            <a:spLocks noGrp="1"/>
          </p:cNvSpPr>
          <p:nvPr>
            <p:ph type="sldNum" sz="quarter" idx="10"/>
          </p:nvPr>
        </p:nvSpPr>
        <p:spPr/>
        <p:txBody>
          <a:bodyPr/>
          <a:lstStyle/>
          <a:p>
            <a:fld id="{E00D990D-0C47-D34F-B3DC-7A283569D9CB}" type="slidenum">
              <a:rPr lang="en-US" smtClean="0"/>
              <a:t>50</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51</a:t>
            </a:fld>
            <a:endParaRPr lang="en-US" dirty="0"/>
          </a:p>
        </p:txBody>
      </p:sp>
    </p:spTree>
    <p:extLst>
      <p:ext uri="{BB962C8B-B14F-4D97-AF65-F5344CB8AC3E}">
        <p14:creationId xmlns:p14="http://schemas.microsoft.com/office/powerpoint/2010/main" val="36069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00" dirty="0"/>
              <a:t>In accordance with 34 CFR 75.105(b)(2)(v), this priority is from allowable activities specified in the statute (see sections 674(c)(1)(D) and 681(d) of the Individuals with Disabilities Education Act (IDEA) (20 U.S.C. 1474(c)(1)(D) and 1481(d)). </a:t>
            </a:r>
          </a:p>
          <a:p>
            <a:endParaRPr lang="en-US" sz="1000" dirty="0"/>
          </a:p>
          <a:p>
            <a:r>
              <a:rPr lang="en-US" sz="1000" dirty="0"/>
              <a:t>The purpose of this priority is to fund a </a:t>
            </a:r>
            <a:r>
              <a:rPr lang="en-US" sz="1000" b="1" dirty="0"/>
              <a:t>cooperative agreement </a:t>
            </a:r>
            <a:r>
              <a:rPr lang="en-US" sz="1000" dirty="0"/>
              <a:t>to establish and operate a center that will provide free educational materials, including textbooks, in accessible formats to eligible children and students  -- individuals who are: </a:t>
            </a:r>
          </a:p>
          <a:p>
            <a:r>
              <a:rPr lang="en-US" sz="1000" dirty="0"/>
              <a:t>(1) blind, have a visual impairment, have a physical disability, or have a print disability; </a:t>
            </a:r>
          </a:p>
          <a:p>
            <a:r>
              <a:rPr lang="en-US" sz="1000" dirty="0"/>
              <a:t>(2) certified by a competent authority as unable to read typical printed material as a result of physical limitations (e.g., dyslexia, specific reading disability, and disabilities in which students are unable to manipulate standard books and materials); and </a:t>
            </a:r>
          </a:p>
          <a:p>
            <a:r>
              <a:rPr lang="en-US" sz="1000" dirty="0"/>
              <a:t>(3) enrolled in elementary or secondary schools (as defined by the State) or postsecondary or graduate schools.2 AEM include, but are not limited to: electronic text, braille, audio files, description, closed captioning, and tactile graphics.</a:t>
            </a:r>
          </a:p>
          <a:p>
            <a:endParaRPr lang="en-US" sz="1000" dirty="0"/>
          </a:p>
        </p:txBody>
      </p:sp>
      <p:sp>
        <p:nvSpPr>
          <p:cNvPr id="4" name="Slide Number Placeholder 3"/>
          <p:cNvSpPr>
            <a:spLocks noGrp="1"/>
          </p:cNvSpPr>
          <p:nvPr>
            <p:ph type="sldNum" sz="quarter" idx="10"/>
          </p:nvPr>
        </p:nvSpPr>
        <p:spPr/>
        <p:txBody>
          <a:bodyPr/>
          <a:lstStyle/>
          <a:p>
            <a:fld id="{2A17FB5D-8A83-415A-B301-4CB46F55847B}" type="slidenum">
              <a:rPr lang="en-US" smtClean="0"/>
              <a:t>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r>
              <a:rPr lang="en-US" sz="1050" dirty="0"/>
              <a:t>For FY2017 and any subsequent year in which we make awards from the list of unfunded applications from this competition, this priority is an absolute priority. </a:t>
            </a:r>
          </a:p>
          <a:p>
            <a:endParaRPr lang="en-US" sz="1050" dirty="0"/>
          </a:p>
          <a:p>
            <a:r>
              <a:rPr lang="en-US" sz="1050" dirty="0"/>
              <a:t>As noted in the previous slide the center will provide free educational materials, including textbooks, in accessible formats to eligible children and students, and achieve at a minimum, the following: </a:t>
            </a:r>
          </a:p>
          <a:p>
            <a:endParaRPr lang="en-US" sz="1050" dirty="0"/>
          </a:p>
          <a:p>
            <a:pPr marL="456651" lvl="1"/>
            <a:r>
              <a:rPr lang="en-US" sz="1050" dirty="0"/>
              <a:t>(a) The provision of AEM for use by eligible children and students. Materials must be provided in a timely manner and directly to eligible children and students or to SEAs, LEAs, postsecondary institutions, graduate schools, and vocational rehabilitation agencies requesting materials.</a:t>
            </a:r>
          </a:p>
          <a:p>
            <a:pPr marL="456651" lvl="1"/>
            <a:endParaRPr lang="en-US" sz="1050" dirty="0"/>
          </a:p>
          <a:p>
            <a:pPr marL="456651" lvl="1"/>
            <a:r>
              <a:rPr lang="en-US" sz="1050" dirty="0"/>
              <a:t>(b) The provision of free, high-quality, up-to-date software needed by eligible children and students, families, schools, LEAs, SEAs, postsecondary schools, and vocational rehabilitation agencies to use the AEM.</a:t>
            </a:r>
          </a:p>
          <a:p>
            <a:endParaRPr lang="en-US" sz="1050" dirty="0"/>
          </a:p>
          <a:p>
            <a:endParaRPr lang="en-US" sz="1050" dirty="0"/>
          </a:p>
        </p:txBody>
      </p:sp>
      <p:sp>
        <p:nvSpPr>
          <p:cNvPr id="4" name="Slide Number Placeholder 3"/>
          <p:cNvSpPr>
            <a:spLocks noGrp="1"/>
          </p:cNvSpPr>
          <p:nvPr>
            <p:ph type="sldNum" sz="quarter" idx="10"/>
          </p:nvPr>
        </p:nvSpPr>
        <p:spPr/>
        <p:txBody>
          <a:bodyPr/>
          <a:lstStyle/>
          <a:p>
            <a:fld id="{2A17FB5D-8A83-415A-B301-4CB46F55847B}" type="slidenum">
              <a:rPr lang="en-US" smtClean="0"/>
              <a:t>6</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570730"/>
            <a:ext cx="5608320" cy="4183380"/>
          </a:xfrm>
        </p:spPr>
        <p:txBody>
          <a:bodyPr/>
          <a:lstStyle/>
          <a:p>
            <a:pPr marL="456651" lvl="1"/>
            <a:r>
              <a:rPr lang="en-US" sz="1050" dirty="0" smtClean="0"/>
              <a:t>(</a:t>
            </a:r>
            <a:r>
              <a:rPr lang="en-US" sz="1050" dirty="0"/>
              <a:t>c) The incorporation of the most efficient, cost-effective technology available to provide timely access to AEM that can be used across multiple accessible formats, including, at a minimum, braille-ready files, audio, standard text, standard text with audio, and large print.</a:t>
            </a:r>
          </a:p>
          <a:p>
            <a:pPr marL="456651" lvl="1"/>
            <a:endParaRPr lang="en-US" sz="1050" dirty="0"/>
          </a:p>
          <a:p>
            <a:pPr marL="456651" lvl="1"/>
            <a:r>
              <a:rPr lang="en-US" sz="1050" dirty="0"/>
              <a:t>(d) The production and distribution of high-quality, user-friendly AEM, including digital text, braille-ready files, and audio formats, using files that are consistent with the current industry standards and guidelines (e.g., Web Content Accessibility Guidelines (WCAG) 2.0, Level AA Standard, EPUB Accessibility 1.0). </a:t>
            </a:r>
          </a:p>
          <a:p>
            <a:endParaRPr lang="en-US" sz="1050" dirty="0"/>
          </a:p>
        </p:txBody>
      </p:sp>
      <p:sp>
        <p:nvSpPr>
          <p:cNvPr id="4" name="Slide Number Placeholder 3"/>
          <p:cNvSpPr>
            <a:spLocks noGrp="1"/>
          </p:cNvSpPr>
          <p:nvPr>
            <p:ph type="sldNum" sz="quarter" idx="10"/>
          </p:nvPr>
        </p:nvSpPr>
        <p:spPr/>
        <p:txBody>
          <a:bodyPr/>
          <a:lstStyle/>
          <a:p>
            <a:fld id="{2A17FB5D-8A83-415A-B301-4CB46F55847B}" type="slidenum">
              <a:rPr lang="en-US" smtClean="0"/>
              <a:t>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(e) The production of tools and software that can be used by developers, producers, publishers, and others to embed accessibility features into textbooks and educational materials during their initial development and production. </a:t>
            </a:r>
          </a:p>
          <a:p>
            <a:endParaRPr lang="en-US" sz="1000" dirty="0"/>
          </a:p>
          <a:p>
            <a:r>
              <a:rPr lang="en-US" sz="1000" dirty="0"/>
              <a:t>(f) The distribution of AEM to traditionally underserved eligible children and students (e.g., students living in poverty, homeless students, and culturally and linguistically diverse students including English learners). </a:t>
            </a:r>
          </a:p>
          <a:p>
            <a:endParaRPr lang="en-US" sz="1000" dirty="0"/>
          </a:p>
          <a:p>
            <a:endParaRPr lang="en-US" sz="1000" dirty="0"/>
          </a:p>
          <a:p>
            <a:r>
              <a:rPr lang="en-US" sz="1000" dirty="0"/>
              <a:t>In addition to these programmatic requirements, to be considered for funding under this priority, applicants must meet the application and administrative requirements in this priority, which are located in the notice inviting applications within the Federal Register as well as the Application Package starting on p (A-11)</a:t>
            </a:r>
          </a:p>
        </p:txBody>
      </p:sp>
      <p:sp>
        <p:nvSpPr>
          <p:cNvPr id="4" name="Slide Number Placeholder 3"/>
          <p:cNvSpPr>
            <a:spLocks noGrp="1"/>
          </p:cNvSpPr>
          <p:nvPr>
            <p:ph type="sldNum" sz="quarter" idx="10"/>
          </p:nvPr>
        </p:nvSpPr>
        <p:spPr/>
        <p:txBody>
          <a:bodyPr/>
          <a:lstStyle/>
          <a:p>
            <a:fld id="{2A17FB5D-8A83-415A-B301-4CB46F55847B}" type="slidenum">
              <a:rPr lang="en-US" smtClean="0"/>
              <a:t>8</a:t>
            </a:fld>
            <a:endParaRPr lang="en-US" dirty="0"/>
          </a:p>
        </p:txBody>
      </p:sp>
    </p:spTree>
    <p:extLst>
      <p:ext uri="{BB962C8B-B14F-4D97-AF65-F5344CB8AC3E}">
        <p14:creationId xmlns:p14="http://schemas.microsoft.com/office/powerpoint/2010/main" val="4243808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sp>
        <p:nvSpPr>
          <p:cNvPr id="2" name="Title 1"/>
          <p:cNvSpPr>
            <a:spLocks noGrp="1"/>
          </p:cNvSpPr>
          <p:nvPr>
            <p:ph type="ctrTitle"/>
          </p:nvPr>
        </p:nvSpPr>
        <p:spPr>
          <a:xfrm>
            <a:off x="685800" y="2514600"/>
            <a:ext cx="7772400" cy="1470025"/>
          </a:xfrm>
          <a:prstGeom prst="rect">
            <a:avLst/>
          </a:prstGeom>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11012"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4322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
        <p:nvSpPr>
          <p:cNvPr id="7" name="TextBox 6"/>
          <p:cNvSpPr txBox="1"/>
          <p:nvPr userDrawn="1"/>
        </p:nvSpPr>
        <p:spPr>
          <a:xfrm>
            <a:off x="457200" y="1676400"/>
            <a:ext cx="8229600" cy="707886"/>
          </a:xfrm>
          <a:prstGeom prst="rect">
            <a:avLst/>
          </a:prstGeom>
          <a:noFill/>
        </p:spPr>
        <p:txBody>
          <a:bodyPr wrap="square" rtlCol="0">
            <a:spAutoFit/>
          </a:bodyPr>
          <a:lstStyle/>
          <a:p>
            <a:pPr algn="ctr"/>
            <a:r>
              <a:rPr lang="en-US" sz="4000" dirty="0" smtClean="0">
                <a:latin typeface="Georgia" panose="02040502050405020303" pitchFamily="18" charset="0"/>
              </a:rPr>
              <a:t>Title</a:t>
            </a:r>
            <a:endParaRPr lang="en-US" sz="40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Square Bullet">
    <p:spTree>
      <p:nvGrpSpPr>
        <p:cNvPr id="1" name=""/>
        <p:cNvGrpSpPr/>
        <p:nvPr/>
      </p:nvGrpSpPr>
      <p:grpSpPr>
        <a:xfrm>
          <a:off x="0" y="0"/>
          <a:ext cx="0" cy="0"/>
          <a:chOff x="0" y="0"/>
          <a:chExt cx="0" cy="0"/>
        </a:xfrm>
      </p:grpSpPr>
      <p:pic>
        <p:nvPicPr>
          <p:cNvPr id="5" name="Picture 2" descr="U.S. Department of Education seal."/>
          <p:cNvPicPr>
            <a:picLocks noChangeAspect="1" noChangeArrowheads="1"/>
          </p:cNvPicPr>
          <p:nvPr userDrawn="1"/>
        </p:nvPicPr>
        <p:blipFill>
          <a:blip r:embed="rId2" cstate="email">
            <a:extLst>
              <a:ext uri="{28A0092B-C50C-407E-A947-70E740481C1C}">
                <a14:useLocalDpi xmlns:a14="http://schemas.microsoft.com/office/drawing/2010/main"/>
              </a:ext>
            </a:extLst>
          </a:blip>
          <a:srcRect l="33096" t="34326" r="33492" b="32307"/>
          <a:stretch>
            <a:fillRect/>
          </a:stretch>
        </p:blipFill>
        <p:spPr bwMode="auto">
          <a:xfrm>
            <a:off x="4267200" y="6172200"/>
            <a:ext cx="609600" cy="609600"/>
          </a:xfrm>
          <a:prstGeom prst="rect">
            <a:avLst/>
          </a:prstGeom>
          <a:noFill/>
          <a:ln w="9525">
            <a:noFill/>
            <a:miter lim="800000"/>
            <a:headEnd/>
            <a:tailEnd/>
          </a:ln>
        </p:spPr>
      </p:pic>
      <p:sp>
        <p:nvSpPr>
          <p:cNvPr id="2" name="Title 1"/>
          <p:cNvSpPr>
            <a:spLocks noGrp="1"/>
          </p:cNvSpPr>
          <p:nvPr>
            <p:ph type="title"/>
          </p:nvPr>
        </p:nvSpPr>
        <p:spPr>
          <a:xfrm>
            <a:off x="457200" y="15240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3352800"/>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17"/>
          <p:cNvSpPr>
            <a:spLocks noGrp="1"/>
          </p:cNvSpPr>
          <p:nvPr>
            <p:ph type="body" sz="quarter" idx="10"/>
          </p:nvPr>
        </p:nvSpPr>
        <p:spPr>
          <a:xfrm>
            <a:off x="457200" y="2133600"/>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838200" y="64166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2"/>
        </a:solidFill>
        <a:effectLst/>
      </p:bgPr>
    </p:bg>
    <p:spTree>
      <p:nvGrpSpPr>
        <p:cNvPr id="1" name=""/>
        <p:cNvGrpSpPr/>
        <p:nvPr/>
      </p:nvGrpSpPr>
      <p:grpSpPr>
        <a:xfrm>
          <a:off x="0" y="0"/>
          <a:ext cx="0" cy="0"/>
          <a:chOff x="0" y="0"/>
          <a:chExt cx="0" cy="0"/>
        </a:xfrm>
      </p:grpSpPr>
      <p:pic>
        <p:nvPicPr>
          <p:cNvPr id="7" name="Picture 6" descr="A photo collage including:&#10;A woman with her arm resting on a stack of books;&#10;Several scholars in a classroom;&#10;A teacher holding open a book surrounded by six students.&#10;" title="OSEP MAIN TITLE SLID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88756"/>
            <a:ext cx="9144000" cy="2896765"/>
          </a:xfrm>
          <a:prstGeom prst="rect">
            <a:avLst/>
          </a:prstGeom>
        </p:spPr>
      </p:pic>
      <p:sp>
        <p:nvSpPr>
          <p:cNvPr id="2" name="Title 1"/>
          <p:cNvSpPr>
            <a:spLocks noGrp="1"/>
          </p:cNvSpPr>
          <p:nvPr>
            <p:ph type="ctrTitle"/>
          </p:nvPr>
        </p:nvSpPr>
        <p:spPr>
          <a:xfrm>
            <a:off x="1174769" y="3725334"/>
            <a:ext cx="7207231" cy="931334"/>
          </a:xfrm>
          <a:prstGeom prst="rect">
            <a:avLst/>
          </a:prstGeom>
        </p:spPr>
        <p:txBody>
          <a:bodyPr anchor="ctr" anchorCtr="0">
            <a:noAutofit/>
          </a:bodyPr>
          <a:lstStyle>
            <a:lvl1pPr>
              <a:defRPr sz="3000" b="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191703" y="4985186"/>
            <a:ext cx="2702983" cy="1373293"/>
          </a:xfrm>
        </p:spPr>
        <p:txBody>
          <a:bodyPr lIns="0" rIns="0">
            <a:noAutofit/>
          </a:bodyPr>
          <a:lstStyle>
            <a:lvl1pPr marL="0" indent="0">
              <a:spcBef>
                <a:spcPts val="600"/>
              </a:spcBef>
              <a:buFontTx/>
              <a:buNone/>
              <a:defRPr sz="1400">
                <a:solidFill>
                  <a:schemeClr val="bg1"/>
                </a:solidFill>
              </a:defRPr>
            </a:lvl1pPr>
            <a:lvl2pPr marL="457200" indent="0">
              <a:buFontTx/>
              <a:buNone/>
              <a:defRPr sz="1200">
                <a:solidFill>
                  <a:schemeClr val="bg1"/>
                </a:solidFill>
              </a:defRPr>
            </a:lvl2pPr>
            <a:lvl3pPr>
              <a:buFontTx/>
              <a:buNone/>
              <a:defRPr sz="1200">
                <a:solidFill>
                  <a:schemeClr val="bg1"/>
                </a:solidFill>
              </a:defRPr>
            </a:lvl3pPr>
            <a:lvl4pPr>
              <a:buFontTx/>
              <a:buNone/>
              <a:defRPr sz="1200">
                <a:solidFill>
                  <a:schemeClr val="bg1"/>
                </a:solidFill>
              </a:defRPr>
            </a:lvl4pPr>
            <a:lvl5pPr>
              <a:buFontTx/>
              <a:buNone/>
              <a:defRPr sz="1200">
                <a:solidFill>
                  <a:schemeClr val="bg1"/>
                </a:solidFill>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11" name="Text Placeholder 10"/>
          <p:cNvSpPr>
            <a:spLocks noGrp="1"/>
          </p:cNvSpPr>
          <p:nvPr>
            <p:ph type="body" sz="quarter" idx="11"/>
          </p:nvPr>
        </p:nvSpPr>
        <p:spPr>
          <a:xfrm>
            <a:off x="4165116" y="4985186"/>
            <a:ext cx="4215384" cy="1373293"/>
          </a:xfrm>
        </p:spPr>
        <p:txBody>
          <a:bodyPr lIns="0" rIns="0">
            <a:noAutofit/>
          </a:bodyPr>
          <a:lstStyle>
            <a:lvl1pPr marL="0" indent="0">
              <a:spcBef>
                <a:spcPts val="600"/>
              </a:spcBef>
              <a:buNone/>
              <a:defRPr sz="1400">
                <a:solidFill>
                  <a:schemeClr val="bg1"/>
                </a:solidFill>
              </a:defRPr>
            </a:lvl1pPr>
            <a:lvl2pPr marL="457200" indent="0">
              <a:buNone/>
              <a:defRPr sz="1200">
                <a:solidFill>
                  <a:schemeClr val="bg1"/>
                </a:solidFill>
              </a:defRPr>
            </a:lvl2pPr>
            <a:lvl3pPr marL="914400" indent="0">
              <a:buFont typeface="Arial" panose="020B0604020202020204" pitchFamily="34" charset="0"/>
              <a:buNone/>
              <a:defRPr sz="1200">
                <a:solidFill>
                  <a:schemeClr val="bg1"/>
                </a:solidFill>
              </a:defRPr>
            </a:lvl3pPr>
            <a:lvl4pPr marL="1371600" indent="0">
              <a:buFont typeface="Arial" panose="020B0604020202020204" pitchFamily="34" charset="0"/>
              <a:buNone/>
              <a:defRPr sz="1200">
                <a:solidFill>
                  <a:schemeClr val="bg1"/>
                </a:solidFill>
              </a:defRPr>
            </a:lvl4pPr>
            <a:lvl5pPr marL="1828800" indent="0">
              <a:buFont typeface="Arial" panose="020B0604020202020204" pitchFamily="34" charset="0"/>
              <a:buNone/>
              <a:defRPr sz="1200">
                <a:solidFill>
                  <a:schemeClr val="bg1"/>
                </a:solidFill>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Tree>
    <p:extLst>
      <p:ext uri="{BB962C8B-B14F-4D97-AF65-F5344CB8AC3E}">
        <p14:creationId xmlns:p14="http://schemas.microsoft.com/office/powerpoint/2010/main" val="295395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pPr/>
              <a:t>‹#›</a:t>
            </a:fld>
            <a:endParaRPr lang="en-US" dirty="0"/>
          </a:p>
        </p:txBody>
      </p:sp>
      <p:sp>
        <p:nvSpPr>
          <p:cNvPr id="10" name="Title 1"/>
          <p:cNvSpPr>
            <a:spLocks noGrp="1"/>
          </p:cNvSpPr>
          <p:nvPr>
            <p:ph type="title"/>
          </p:nvPr>
        </p:nvSpPr>
        <p:spPr>
          <a:xfrm>
            <a:off x="457200" y="1600200"/>
            <a:ext cx="8229600" cy="914400"/>
          </a:xfrm>
          <a:prstGeom prst="rect">
            <a:avLst/>
          </a:prstGeom>
        </p:spPr>
        <p:txBody>
          <a:bodyPr/>
          <a:lstStyle>
            <a:lvl1pPr>
              <a:defRPr sz="4000">
                <a:latin typeface="Georgia" panose="02040502050405020303"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930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1148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40917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97" y="1600201"/>
            <a:ext cx="8216803" cy="914400"/>
          </a:xfrm>
          <a:prstGeom prst="rect">
            <a:avLst/>
          </a:prstGeom>
        </p:spPr>
        <p:txBody>
          <a:bodyPr anchor="b"/>
          <a:lstStyle>
            <a:lvl1pPr>
              <a:defRPr sz="4000">
                <a:latin typeface="Georgia" panose="02040502050405020303"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7432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7432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76344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1"/>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601"/>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914400"/>
          </a:xfrm>
          <a:prstGeom prst="rect">
            <a:avLst/>
          </a:prstGeom>
        </p:spPr>
        <p:txBody>
          <a:bodyPr/>
          <a:lstStyle>
            <a:lvl1pPr>
              <a:defRPr sz="4000"/>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168350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324" y="5791200"/>
            <a:ext cx="8980476" cy="940309"/>
          </a:xfrm>
          <a:prstGeom prst="rect">
            <a:avLst/>
          </a:prstGeom>
        </p:spPr>
      </p:pic>
    </p:spTree>
    <p:extLst>
      <p:ext uri="{BB962C8B-B14F-4D97-AF65-F5344CB8AC3E}">
        <p14:creationId xmlns:p14="http://schemas.microsoft.com/office/powerpoint/2010/main" val="99434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
        <p:nvSpPr>
          <p:cNvPr id="7" name="TextBox 6"/>
          <p:cNvSpPr txBox="1"/>
          <p:nvPr/>
        </p:nvSpPr>
        <p:spPr>
          <a:xfrm>
            <a:off x="457200" y="1676400"/>
            <a:ext cx="8229600" cy="707886"/>
          </a:xfrm>
          <a:prstGeom prst="rect">
            <a:avLst/>
          </a:prstGeom>
          <a:noFill/>
        </p:spPr>
        <p:txBody>
          <a:bodyPr wrap="square" rtlCol="0">
            <a:spAutoFit/>
          </a:bodyPr>
          <a:lstStyle/>
          <a:p>
            <a:pPr algn="ctr"/>
            <a:r>
              <a:rPr lang="en-US" sz="4000" dirty="0" smtClean="0">
                <a:latin typeface="Georgia" panose="02040502050405020303" pitchFamily="18" charset="0"/>
              </a:rPr>
              <a:t>Title</a:t>
            </a:r>
            <a:endParaRPr lang="en-US" sz="40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84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9184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IDEAs that Work icon"/>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46540" y="6324600"/>
            <a:ext cx="797460" cy="533400"/>
          </a:xfrm>
          <a:prstGeom prst="rect">
            <a:avLst/>
          </a:prstGeom>
        </p:spPr>
      </p:pic>
      <p:pic>
        <p:nvPicPr>
          <p:cNvPr id="8" name="Picture 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1064" y="6298000"/>
            <a:ext cx="513094" cy="513094"/>
          </a:xfrm>
          <a:prstGeom prst="rect">
            <a:avLst/>
          </a:prstGeom>
        </p:spPr>
      </p:pic>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408737"/>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pPr/>
              <a:t>‹#›</a:t>
            </a:fld>
            <a:endParaRPr lang="en-US" dirty="0"/>
          </a:p>
        </p:txBody>
      </p:sp>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46540" y="6324600"/>
            <a:ext cx="797460" cy="533400"/>
          </a:xfrm>
          <a:prstGeom prst="rect">
            <a:avLst/>
          </a:prstGeom>
        </p:spPr>
      </p:pic>
      <p:pic>
        <p:nvPicPr>
          <p:cNvPr id="10" name="Picture 9" descr="OSEP header element"/>
          <p:cNvPicPr>
            <a:picLocks/>
          </p:cNvPicPr>
          <p:nvPr/>
        </p:nvPicPr>
        <p:blipFill rotWithShape="1">
          <a:blip r:embed="rId17" cstate="email">
            <a:extLst>
              <a:ext uri="{28A0092B-C50C-407E-A947-70E740481C1C}">
                <a14:useLocalDpi xmlns:a14="http://schemas.microsoft.com/office/drawing/2010/main"/>
              </a:ext>
            </a:extLst>
          </a:blip>
          <a:srcRect/>
          <a:stretch/>
        </p:blipFill>
        <p:spPr>
          <a:xfrm>
            <a:off x="0" y="0"/>
            <a:ext cx="9144000" cy="1600200"/>
          </a:xfrm>
          <a:prstGeom prst="rect">
            <a:avLst/>
          </a:prstGeom>
        </p:spPr>
      </p:pic>
    </p:spTree>
    <p:extLst>
      <p:ext uri="{BB962C8B-B14F-4D97-AF65-F5344CB8AC3E}">
        <p14:creationId xmlns:p14="http://schemas.microsoft.com/office/powerpoint/2010/main" val="1187085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7" r:id="rId9"/>
    <p:sldLayoutId id="2147483650" r:id="rId10"/>
    <p:sldLayoutId id="2147483653" r:id="rId11"/>
    <p:sldLayoutId id="2147483698" r:id="rId12"/>
    <p:sldLayoutId id="214748373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mailto:Julia.Martin.Eile@ed.gov"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hyperlink" Target="mailto:Justin.Hampton@ed.gov" TargetMode="External"/><Relationship Id="rId4" Type="http://schemas.openxmlformats.org/officeDocument/2006/relationships/hyperlink" Target="mailto:Tara.Courchaine@ed.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057400"/>
            <a:ext cx="8305800" cy="2743200"/>
          </a:xfrm>
        </p:spPr>
        <p:txBody>
          <a:bodyPr/>
          <a:lstStyle/>
          <a:p>
            <a:pPr algn="r">
              <a:spcBef>
                <a:spcPts val="600"/>
              </a:spcBef>
              <a:spcAft>
                <a:spcPts val="600"/>
              </a:spcAft>
            </a:pPr>
            <a:r>
              <a:rPr lang="en-US" sz="3200" b="1" dirty="0" smtClean="0">
                <a:solidFill>
                  <a:schemeClr val="tx2"/>
                </a:solidFill>
                <a:latin typeface="Georgia" panose="02040502050405020303" pitchFamily="18" charset="0"/>
              </a:rPr>
              <a:t>Informational Webinar: </a:t>
            </a:r>
            <a:r>
              <a:rPr lang="en-US" sz="3200" b="1" dirty="0">
                <a:solidFill>
                  <a:schemeClr val="tx2"/>
                </a:solidFill>
                <a:latin typeface="Tw Cen MT" panose="020B0602020104020603" pitchFamily="34" charset="0"/>
              </a:rPr>
              <a:t/>
            </a:r>
            <a:br>
              <a:rPr lang="en-US" sz="3200" b="1" dirty="0">
                <a:solidFill>
                  <a:schemeClr val="tx2"/>
                </a:solidFill>
                <a:latin typeface="Tw Cen MT" panose="020B0602020104020603" pitchFamily="34" charset="0"/>
              </a:rPr>
            </a:br>
            <a:r>
              <a:rPr lang="en-US" sz="3200" b="1" dirty="0" smtClean="0">
                <a:solidFill>
                  <a:schemeClr val="tx2"/>
                </a:solidFill>
                <a:latin typeface="Tw Cen MT" panose="020B0602020104020603" pitchFamily="34" charset="0"/>
              </a:rPr>
              <a:t/>
            </a:r>
            <a:br>
              <a:rPr lang="en-US" sz="3200" b="1" dirty="0" smtClean="0">
                <a:solidFill>
                  <a:schemeClr val="tx2"/>
                </a:solidFill>
                <a:latin typeface="Tw Cen MT" panose="020B0602020104020603" pitchFamily="34" charset="0"/>
              </a:rPr>
            </a:br>
            <a:r>
              <a:rPr lang="en-US" sz="2400" b="1" dirty="0" smtClean="0">
                <a:solidFill>
                  <a:schemeClr val="tx2"/>
                </a:solidFill>
              </a:rPr>
              <a:t>Educational Materials in Accessible Formats for Children and Students with Visual Impairments and Print Disabilities</a:t>
            </a:r>
            <a:br>
              <a:rPr lang="en-US" sz="2400" b="1" dirty="0" smtClean="0">
                <a:solidFill>
                  <a:schemeClr val="tx2"/>
                </a:solidFill>
              </a:rPr>
            </a:br>
            <a:r>
              <a:rPr lang="en-US" sz="2400" dirty="0" smtClean="0">
                <a:solidFill>
                  <a:schemeClr val="tx2"/>
                </a:solidFill>
                <a:cs typeface="Times New Roman" panose="02020603050405020304" pitchFamily="18" charset="0"/>
              </a:rPr>
              <a:t>CFDA 84.327D </a:t>
            </a:r>
            <a:endParaRPr lang="en-US" sz="2400" dirty="0">
              <a:solidFill>
                <a:schemeClr val="tx2"/>
              </a:solidFill>
              <a:cs typeface="Times New Roman" panose="02020603050405020304" pitchFamily="18" charset="0"/>
            </a:endParaRPr>
          </a:p>
        </p:txBody>
      </p:sp>
      <p:sp>
        <p:nvSpPr>
          <p:cNvPr id="6" name="Subtitle 5"/>
          <p:cNvSpPr>
            <a:spLocks noGrp="1"/>
          </p:cNvSpPr>
          <p:nvPr>
            <p:ph type="subTitle" idx="1"/>
          </p:nvPr>
        </p:nvSpPr>
        <p:spPr>
          <a:xfrm>
            <a:off x="1676400" y="4724400"/>
            <a:ext cx="7086600" cy="1752600"/>
          </a:xfrm>
        </p:spPr>
        <p:txBody>
          <a:bodyPr>
            <a:normAutofit/>
          </a:bodyPr>
          <a:lstStyle/>
          <a:p>
            <a:pPr algn="r"/>
            <a:r>
              <a:rPr lang="en-US" b="1" dirty="0" smtClean="0">
                <a:solidFill>
                  <a:srgbClr val="038A00"/>
                </a:solidFill>
              </a:rPr>
              <a:t>Office of Special Education Programs</a:t>
            </a:r>
          </a:p>
          <a:p>
            <a:pPr algn="r">
              <a:spcBef>
                <a:spcPts val="600"/>
              </a:spcBef>
            </a:pPr>
            <a:r>
              <a:rPr lang="en-US" sz="2400" dirty="0" smtClean="0">
                <a:solidFill>
                  <a:schemeClr val="tx2"/>
                </a:solidFill>
              </a:rPr>
              <a:t>U.S. Department of Education</a:t>
            </a:r>
          </a:p>
          <a:p>
            <a:pPr algn="r">
              <a:spcBef>
                <a:spcPts val="600"/>
              </a:spcBef>
            </a:pPr>
            <a:r>
              <a:rPr lang="en-US" sz="2400" dirty="0" smtClean="0">
                <a:solidFill>
                  <a:schemeClr val="tx2"/>
                </a:solidFill>
              </a:rPr>
              <a:t>June 8, 2017</a:t>
            </a:r>
            <a:endParaRPr lang="en-US" sz="2400" dirty="0">
              <a:solidFill>
                <a:schemeClr val="tx2"/>
              </a:solidFill>
            </a:endParaRPr>
          </a:p>
        </p:txBody>
      </p:sp>
    </p:spTree>
    <p:extLst>
      <p:ext uri="{BB962C8B-B14F-4D97-AF65-F5344CB8AC3E}">
        <p14:creationId xmlns:p14="http://schemas.microsoft.com/office/powerpoint/2010/main" val="20832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Key Definitions</a:t>
            </a:r>
            <a:endParaRPr lang="en-US" sz="3200" b="1" dirty="0">
              <a:solidFill>
                <a:srgbClr val="038A00"/>
              </a:solidFill>
            </a:endParaRPr>
          </a:p>
        </p:txBody>
      </p:sp>
      <p:sp>
        <p:nvSpPr>
          <p:cNvPr id="4" name="Content Placeholder 3"/>
          <p:cNvSpPr>
            <a:spLocks noGrp="1"/>
          </p:cNvSpPr>
          <p:nvPr>
            <p:ph sz="half" idx="1"/>
          </p:nvPr>
        </p:nvSpPr>
        <p:spPr>
          <a:xfrm>
            <a:off x="381000" y="2667000"/>
            <a:ext cx="8077200" cy="3962400"/>
          </a:xfrm>
        </p:spPr>
        <p:txBody>
          <a:bodyPr>
            <a:noAutofit/>
          </a:bodyPr>
          <a:lstStyle/>
          <a:p>
            <a:r>
              <a:rPr lang="en-US" sz="2000" dirty="0"/>
              <a:t>For the purposes of this priority, we are using the term “educational materials” as it is used in section 674(c)(1)(D) of IDEA. </a:t>
            </a:r>
            <a:r>
              <a:rPr lang="en-US" sz="2000" dirty="0" smtClean="0"/>
              <a:t>(See footnote, page A-9) </a:t>
            </a:r>
          </a:p>
          <a:p>
            <a:pPr marL="0" indent="0">
              <a:buNone/>
            </a:pPr>
            <a:endParaRPr lang="en-US" sz="2000" dirty="0" smtClean="0"/>
          </a:p>
          <a:p>
            <a:r>
              <a:rPr lang="en-US" sz="2000" dirty="0"/>
              <a:t>For the purposes of this priority, eligible elementary and secondary children and students may be receiving services or modifications under IDEA, section 504 of the Rehabilitation Act of 1973, as amended, and Title II of the Americans with Disabilities Act of 1990 (ADA); eligible postsecondary students may be receiving modifications, academic adjustments or auxiliary aids and services under section 504 or Title II. </a:t>
            </a:r>
            <a:r>
              <a:rPr lang="en-US" sz="2000" dirty="0" smtClean="0"/>
              <a:t> </a:t>
            </a:r>
            <a:r>
              <a:rPr lang="en-US" sz="2000" dirty="0"/>
              <a:t>(see footnote page </a:t>
            </a:r>
            <a:r>
              <a:rPr lang="en-US" sz="2000" dirty="0" smtClean="0"/>
              <a:t>A-9)</a:t>
            </a:r>
            <a:endParaRPr lang="en-US" sz="2000" dirty="0"/>
          </a:p>
          <a:p>
            <a:endParaRPr lang="en-US" sz="2000" dirty="0" smtClean="0"/>
          </a:p>
          <a:p>
            <a:endParaRPr lang="en-US" sz="2000" dirty="0"/>
          </a:p>
          <a:p>
            <a:endParaRPr lang="en-US" sz="2000" dirty="0"/>
          </a:p>
          <a:p>
            <a:endParaRPr lang="en-US" dirty="0"/>
          </a:p>
          <a:p>
            <a:pPr marL="0" indent="0">
              <a:buNone/>
            </a:pPr>
            <a:endParaRPr lang="en-US" sz="2200" dirty="0">
              <a:solidFill>
                <a:schemeClr val="tx2"/>
              </a:solidFill>
              <a:latin typeface="Tw Cen MT" panose="020B0602020104020603" pitchFamily="34" charset="0"/>
            </a:endParaRP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9</a:t>
            </a:fld>
            <a:endParaRPr lang="en-US" dirty="0">
              <a:solidFill>
                <a:srgbClr val="898989"/>
              </a:solidFill>
            </a:endParaRPr>
          </a:p>
        </p:txBody>
      </p:sp>
    </p:spTree>
    <p:extLst>
      <p:ext uri="{BB962C8B-B14F-4D97-AF65-F5344CB8AC3E}">
        <p14:creationId xmlns:p14="http://schemas.microsoft.com/office/powerpoint/2010/main" val="40129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Key Definitions</a:t>
            </a:r>
            <a:endParaRPr lang="en-US" sz="3200" b="1" dirty="0">
              <a:solidFill>
                <a:srgbClr val="038A00"/>
              </a:solidFill>
            </a:endParaRPr>
          </a:p>
        </p:txBody>
      </p:sp>
      <p:sp>
        <p:nvSpPr>
          <p:cNvPr id="4" name="Content Placeholder 3"/>
          <p:cNvSpPr>
            <a:spLocks noGrp="1"/>
          </p:cNvSpPr>
          <p:nvPr>
            <p:ph sz="half" idx="1"/>
          </p:nvPr>
        </p:nvSpPr>
        <p:spPr>
          <a:xfrm>
            <a:off x="457200" y="2667000"/>
            <a:ext cx="7924800" cy="3810000"/>
          </a:xfrm>
        </p:spPr>
        <p:txBody>
          <a:bodyPr>
            <a:noAutofit/>
          </a:bodyPr>
          <a:lstStyle/>
          <a:p>
            <a:r>
              <a:rPr lang="en-US" sz="2000" dirty="0"/>
              <a:t>As a condition of this grant, the materials and textbooks must be provided in formats that are of high quality and meet industry standards for </a:t>
            </a:r>
            <a:r>
              <a:rPr lang="en-US" sz="2000" dirty="0" smtClean="0"/>
              <a:t>accessibility. (See footnote page A-3)</a:t>
            </a:r>
          </a:p>
          <a:p>
            <a:endParaRPr lang="en-US" sz="2000" dirty="0"/>
          </a:p>
          <a:p>
            <a:r>
              <a:rPr lang="en-US" sz="2000" dirty="0"/>
              <a:t>Openly licensed educational resources are teaching, learning, and research resources that reside in the public domain or have been released under a license that permits their use, modification, and sharing with others. Open resources may be full online courses or digital textbooks or more granular resources such as images, videos, and assessment items. </a:t>
            </a:r>
            <a:r>
              <a:rPr lang="en-US" sz="2000" dirty="0" smtClean="0"/>
              <a:t> (See footnote page A-12)</a:t>
            </a:r>
            <a:endParaRPr lang="en-US" sz="2000" dirty="0"/>
          </a:p>
          <a:p>
            <a:endParaRPr lang="en-US" dirty="0"/>
          </a:p>
          <a:p>
            <a:pPr marL="0" indent="0">
              <a:buNone/>
            </a:pPr>
            <a:endParaRPr lang="en-US" sz="2200" dirty="0">
              <a:solidFill>
                <a:schemeClr val="tx2"/>
              </a:solidFill>
              <a:latin typeface="Tw Cen MT" panose="020B0602020104020603" pitchFamily="34" charset="0"/>
            </a:endParaRP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10</a:t>
            </a:fld>
            <a:endParaRPr lang="en-US" dirty="0">
              <a:solidFill>
                <a:srgbClr val="898989"/>
              </a:solidFill>
            </a:endParaRPr>
          </a:p>
        </p:txBody>
      </p:sp>
    </p:spTree>
    <p:extLst>
      <p:ext uri="{BB962C8B-B14F-4D97-AF65-F5344CB8AC3E}">
        <p14:creationId xmlns:p14="http://schemas.microsoft.com/office/powerpoint/2010/main" val="31449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590800"/>
            <a:ext cx="8153400" cy="3810000"/>
          </a:xfrm>
        </p:spPr>
        <p:txBody>
          <a:bodyPr>
            <a:normAutofit/>
          </a:bodyPr>
          <a:lstStyle/>
          <a:p>
            <a:endParaRPr lang="en-US" sz="2200" dirty="0" smtClean="0"/>
          </a:p>
          <a:p>
            <a:pPr marL="0" indent="0">
              <a:buNone/>
            </a:pPr>
            <a:r>
              <a:rPr lang="en-US" sz="2400" dirty="0"/>
              <a:t>State educational agencies (SEAs); LEAs, including public charter schools that are considered LEAs under State law; IHEs; other public agencies; private nonprofit organizations; outlying areas; freely associated States; Indian tribes or tribal organizations; and for-profit organizations. </a:t>
            </a:r>
            <a:endParaRPr lang="en-US" sz="2200" dirty="0"/>
          </a:p>
          <a:p>
            <a:endParaRPr lang="en-US" sz="2000" dirty="0"/>
          </a:p>
          <a:p>
            <a:endParaRPr lang="en-US" sz="2000" dirty="0"/>
          </a:p>
          <a:p>
            <a:pPr marL="0" indent="0">
              <a:buNone/>
            </a:pPr>
            <a:endParaRPr lang="en-US" sz="2400" dirty="0"/>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11</a:t>
            </a:fld>
            <a:endParaRPr lang="en-US" dirty="0"/>
          </a:p>
        </p:txBody>
      </p:sp>
      <p:sp>
        <p:nvSpPr>
          <p:cNvPr id="4" name="Title 3"/>
          <p:cNvSpPr>
            <a:spLocks noGrp="1"/>
          </p:cNvSpPr>
          <p:nvPr>
            <p:ph type="title"/>
          </p:nvPr>
        </p:nvSpPr>
        <p:spPr>
          <a:xfrm>
            <a:off x="457200" y="1752600"/>
            <a:ext cx="8229600" cy="533400"/>
          </a:xfrm>
        </p:spPr>
        <p:txBody>
          <a:bodyPr/>
          <a:lstStyle/>
          <a:p>
            <a:r>
              <a:rPr lang="en-US" sz="3200" b="1" dirty="0" smtClean="0">
                <a:solidFill>
                  <a:srgbClr val="04A200"/>
                </a:solidFill>
              </a:rPr>
              <a:t>Eligible Applicants</a:t>
            </a:r>
            <a:endParaRPr lang="en-US" sz="3200" b="1" dirty="0">
              <a:solidFill>
                <a:srgbClr val="04A200"/>
              </a:solidFill>
            </a:endParaRPr>
          </a:p>
        </p:txBody>
      </p:sp>
    </p:spTree>
    <p:extLst>
      <p:ext uri="{BB962C8B-B14F-4D97-AF65-F5344CB8AC3E}">
        <p14:creationId xmlns:p14="http://schemas.microsoft.com/office/powerpoint/2010/main" val="141531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a:solidFill>
                  <a:srgbClr val="04A200"/>
                </a:solidFill>
              </a:rPr>
              <a:t>Award Information </a:t>
            </a:r>
          </a:p>
        </p:txBody>
      </p:sp>
      <p:sp>
        <p:nvSpPr>
          <p:cNvPr id="4" name="Content Placeholder 3"/>
          <p:cNvSpPr>
            <a:spLocks noGrp="1"/>
          </p:cNvSpPr>
          <p:nvPr>
            <p:ph sz="half" idx="1"/>
          </p:nvPr>
        </p:nvSpPr>
        <p:spPr>
          <a:xfrm>
            <a:off x="381000" y="2514600"/>
            <a:ext cx="8382000" cy="4114800"/>
          </a:xfrm>
        </p:spPr>
        <p:txBody>
          <a:bodyPr>
            <a:noAutofit/>
          </a:bodyPr>
          <a:lstStyle/>
          <a:p>
            <a:r>
              <a:rPr lang="en-US" sz="2400" b="1" dirty="0" smtClean="0"/>
              <a:t>Total </a:t>
            </a:r>
            <a:r>
              <a:rPr lang="en-US" sz="2400" b="1" dirty="0"/>
              <a:t>amount of federal funds </a:t>
            </a:r>
            <a:r>
              <a:rPr lang="en-US" sz="2400" b="1" dirty="0" smtClean="0"/>
              <a:t>available:</a:t>
            </a:r>
            <a:r>
              <a:rPr lang="en-US" sz="2400" dirty="0" smtClean="0"/>
              <a:t>  </a:t>
            </a:r>
            <a:r>
              <a:rPr lang="en-US" sz="2400" dirty="0"/>
              <a:t>We will reject any application that proposes a budget exceeding $8,500,000 for a single budget period of 12 months</a:t>
            </a:r>
            <a:r>
              <a:rPr lang="en-US" sz="2400" dirty="0" smtClean="0"/>
              <a:t>.</a:t>
            </a:r>
          </a:p>
          <a:p>
            <a:endParaRPr lang="en-US" sz="2400" dirty="0"/>
          </a:p>
          <a:p>
            <a:r>
              <a:rPr lang="en-US" sz="2400" b="1" dirty="0" smtClean="0"/>
              <a:t>Estimated </a:t>
            </a:r>
            <a:r>
              <a:rPr lang="en-US" sz="2400" b="1" dirty="0"/>
              <a:t>Number of </a:t>
            </a:r>
            <a:r>
              <a:rPr lang="en-US" sz="2400" b="1" dirty="0" smtClean="0"/>
              <a:t>Awards:</a:t>
            </a:r>
            <a:r>
              <a:rPr lang="en-US" sz="2400" dirty="0" smtClean="0"/>
              <a:t> 1</a:t>
            </a:r>
          </a:p>
          <a:p>
            <a:endParaRPr lang="en-US" sz="2400" dirty="0"/>
          </a:p>
          <a:p>
            <a:r>
              <a:rPr lang="en-US" sz="2400" b="1" dirty="0"/>
              <a:t>Project period: </a:t>
            </a:r>
            <a:r>
              <a:rPr lang="en-US" sz="2400" dirty="0"/>
              <a:t>Up to 60 </a:t>
            </a:r>
            <a:r>
              <a:rPr lang="en-US" sz="2400" dirty="0" smtClean="0"/>
              <a:t>months</a:t>
            </a:r>
            <a:endParaRPr lang="en-US" sz="2400" dirty="0"/>
          </a:p>
          <a:p>
            <a:pPr marL="0" indent="0">
              <a:buNone/>
            </a:pPr>
            <a:endParaRPr lang="en-US" sz="2400" dirty="0" smtClean="0"/>
          </a:p>
          <a:p>
            <a:pPr marL="0" indent="0">
              <a:buNone/>
            </a:pPr>
            <a:endParaRPr lang="en-US" sz="24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12</a:t>
            </a:fld>
            <a:endParaRPr lang="en-US" dirty="0">
              <a:solidFill>
                <a:srgbClr val="898989"/>
              </a:solidFill>
            </a:endParaRPr>
          </a:p>
        </p:txBody>
      </p:sp>
    </p:spTree>
    <p:extLst>
      <p:ext uri="{BB962C8B-B14F-4D97-AF65-F5344CB8AC3E}">
        <p14:creationId xmlns:p14="http://schemas.microsoft.com/office/powerpoint/2010/main" val="32122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4A200"/>
                </a:solidFill>
              </a:rPr>
              <a:t>Timeline</a:t>
            </a:r>
            <a:endParaRPr lang="en-US" sz="3200" b="1" dirty="0">
              <a:solidFill>
                <a:srgbClr val="04A200"/>
              </a:solidFill>
            </a:endParaRPr>
          </a:p>
        </p:txBody>
      </p:sp>
      <p:sp>
        <p:nvSpPr>
          <p:cNvPr id="4" name="Content Placeholder 3"/>
          <p:cNvSpPr>
            <a:spLocks noGrp="1"/>
          </p:cNvSpPr>
          <p:nvPr>
            <p:ph sz="half" idx="1"/>
          </p:nvPr>
        </p:nvSpPr>
        <p:spPr>
          <a:xfrm>
            <a:off x="609600" y="2438400"/>
            <a:ext cx="8229600" cy="3962400"/>
          </a:xfrm>
        </p:spPr>
        <p:txBody>
          <a:bodyPr>
            <a:noAutofit/>
          </a:bodyPr>
          <a:lstStyle/>
          <a:p>
            <a:r>
              <a:rPr lang="en-US" sz="2000" dirty="0" smtClean="0"/>
              <a:t>Notice </a:t>
            </a:r>
            <a:r>
              <a:rPr lang="en-US" sz="2000" dirty="0"/>
              <a:t>inviting applications </a:t>
            </a:r>
            <a:r>
              <a:rPr lang="en-US" sz="2000" dirty="0" smtClean="0"/>
              <a:t>published: </a:t>
            </a:r>
            <a:r>
              <a:rPr lang="en-US" sz="2000" dirty="0"/>
              <a:t> </a:t>
            </a:r>
            <a:endParaRPr lang="en-US" sz="2000" dirty="0" smtClean="0"/>
          </a:p>
          <a:p>
            <a:pPr lvl="1"/>
            <a:r>
              <a:rPr lang="en-US" sz="2000" b="1" dirty="0" smtClean="0"/>
              <a:t>May 24, 2017</a:t>
            </a:r>
          </a:p>
          <a:p>
            <a:pPr lvl="1"/>
            <a:endParaRPr lang="en-US" sz="2000" b="1" dirty="0"/>
          </a:p>
          <a:p>
            <a:r>
              <a:rPr lang="en-US" sz="2000" dirty="0"/>
              <a:t>Deadline for submitting application </a:t>
            </a:r>
            <a:r>
              <a:rPr lang="en-US" sz="2000" dirty="0" smtClean="0"/>
              <a:t>is: </a:t>
            </a:r>
          </a:p>
          <a:p>
            <a:pPr lvl="1"/>
            <a:r>
              <a:rPr lang="en-US" sz="2000" b="1" dirty="0" smtClean="0"/>
              <a:t>July 10, </a:t>
            </a:r>
            <a:r>
              <a:rPr lang="en-US" sz="2000" b="1" dirty="0"/>
              <a:t>2017  by </a:t>
            </a:r>
            <a:r>
              <a:rPr lang="en-US" sz="2000" b="1" u="sng" dirty="0"/>
              <a:t>4:30</a:t>
            </a:r>
            <a:r>
              <a:rPr lang="en-US" sz="2000" b="1" u="sng" dirty="0">
                <a:sym typeface="Wingdings" panose="05000000000000000000" pitchFamily="2" charset="2"/>
              </a:rPr>
              <a:t>:00 PM Washington DC </a:t>
            </a:r>
            <a:r>
              <a:rPr lang="en-US" sz="2000" b="1" u="sng" dirty="0" smtClean="0">
                <a:sym typeface="Wingdings" panose="05000000000000000000" pitchFamily="2" charset="2"/>
              </a:rPr>
              <a:t>time</a:t>
            </a:r>
          </a:p>
          <a:p>
            <a:pPr marL="457200" lvl="1" indent="0">
              <a:buNone/>
            </a:pPr>
            <a:endParaRPr lang="en-US" sz="2000" dirty="0"/>
          </a:p>
          <a:p>
            <a:r>
              <a:rPr lang="en-US" sz="2000" dirty="0"/>
              <a:t>Deadline for intergovernmental </a:t>
            </a:r>
            <a:r>
              <a:rPr lang="en-US" sz="2000" dirty="0" smtClean="0"/>
              <a:t>review: </a:t>
            </a:r>
          </a:p>
          <a:p>
            <a:pPr lvl="1"/>
            <a:r>
              <a:rPr lang="en-US" sz="2000" b="1" dirty="0" smtClean="0"/>
              <a:t>September 6, 2017</a:t>
            </a:r>
          </a:p>
          <a:p>
            <a:pPr marL="457200" lvl="1" indent="0">
              <a:buNone/>
            </a:pPr>
            <a:endParaRPr lang="en-US" sz="2000" b="1" dirty="0"/>
          </a:p>
          <a:p>
            <a:r>
              <a:rPr lang="en-US" sz="2000" dirty="0"/>
              <a:t>Grantees announced and funding distributed </a:t>
            </a:r>
            <a:r>
              <a:rPr lang="en-US" sz="2000" dirty="0" smtClean="0"/>
              <a:t>by:</a:t>
            </a:r>
          </a:p>
          <a:p>
            <a:pPr lvl="1"/>
            <a:r>
              <a:rPr lang="en-US" sz="2000" b="1" dirty="0" smtClean="0"/>
              <a:t>October </a:t>
            </a:r>
            <a:r>
              <a:rPr lang="en-US" sz="2000" b="1" dirty="0"/>
              <a:t>1, 2017</a:t>
            </a:r>
          </a:p>
          <a:p>
            <a:pPr marL="0" indent="0">
              <a:buNone/>
            </a:pPr>
            <a:endParaRPr lang="en-US"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13</a:t>
            </a:fld>
            <a:endParaRPr lang="en-US" dirty="0">
              <a:solidFill>
                <a:srgbClr val="898989"/>
              </a:solidFill>
            </a:endParaRPr>
          </a:p>
        </p:txBody>
      </p:sp>
    </p:spTree>
    <p:extLst>
      <p:ext uri="{BB962C8B-B14F-4D97-AF65-F5344CB8AC3E}">
        <p14:creationId xmlns:p14="http://schemas.microsoft.com/office/powerpoint/2010/main" val="279029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609600"/>
          </a:xfrm>
        </p:spPr>
        <p:txBody>
          <a:bodyPr/>
          <a:lstStyle/>
          <a:p>
            <a:r>
              <a:rPr lang="en-US" sz="2800" b="1" dirty="0" smtClean="0">
                <a:solidFill>
                  <a:srgbClr val="04A200"/>
                </a:solidFill>
              </a:rPr>
              <a:t>Recommended Format and Page Limits</a:t>
            </a:r>
            <a:endParaRPr lang="en-US" sz="2800" b="1" dirty="0">
              <a:solidFill>
                <a:srgbClr val="04A200"/>
              </a:solidFill>
            </a:endParaRPr>
          </a:p>
        </p:txBody>
      </p:sp>
      <p:sp>
        <p:nvSpPr>
          <p:cNvPr id="4" name="Content Placeholder 3"/>
          <p:cNvSpPr>
            <a:spLocks noGrp="1"/>
          </p:cNvSpPr>
          <p:nvPr>
            <p:ph sz="half" idx="1"/>
          </p:nvPr>
        </p:nvSpPr>
        <p:spPr>
          <a:xfrm>
            <a:off x="609600" y="2514600"/>
            <a:ext cx="7924800" cy="3886200"/>
          </a:xfrm>
        </p:spPr>
        <p:txBody>
          <a:bodyPr>
            <a:noAutofit/>
          </a:bodyPr>
          <a:lstStyle/>
          <a:p>
            <a:r>
              <a:rPr lang="en-US" sz="2000" dirty="0" smtClean="0"/>
              <a:t>A page is 8.5 x 11 (on one side only) with 1” margins at the top, bottom, and both sides</a:t>
            </a:r>
          </a:p>
          <a:p>
            <a:endParaRPr lang="en-US" sz="2000" dirty="0"/>
          </a:p>
          <a:p>
            <a:r>
              <a:rPr lang="en-US" sz="2000" dirty="0" smtClean="0"/>
              <a:t>Double Space  all text</a:t>
            </a:r>
          </a:p>
          <a:p>
            <a:endParaRPr lang="en-US" sz="2000" dirty="0"/>
          </a:p>
          <a:p>
            <a:r>
              <a:rPr lang="en-US" sz="2000" dirty="0" smtClean="0"/>
              <a:t>Use a font that is 12 point or larger</a:t>
            </a:r>
          </a:p>
          <a:p>
            <a:endParaRPr lang="en-US" sz="2000" dirty="0"/>
          </a:p>
          <a:p>
            <a:r>
              <a:rPr lang="en-US" sz="2000" dirty="0" smtClean="0"/>
              <a:t>Use one of the following fonts: Times New Roman, Courier, or Arial</a:t>
            </a:r>
          </a:p>
          <a:p>
            <a:pPr marL="0" indent="0">
              <a:buNone/>
            </a:pPr>
            <a:endParaRPr lang="en-US" sz="2000" dirty="0" smtClean="0"/>
          </a:p>
          <a:p>
            <a:r>
              <a:rPr lang="en-US" sz="2000" dirty="0" smtClean="0"/>
              <a:t>Recommend that you limit the application narrative to no more than 70 pages</a:t>
            </a:r>
          </a:p>
          <a:p>
            <a:endParaRPr lang="en-US" sz="2000" dirty="0" smtClean="0"/>
          </a:p>
          <a:p>
            <a:endParaRPr lang="en-US" sz="2000" dirty="0"/>
          </a:p>
          <a:p>
            <a:endParaRPr lang="en-US" sz="2000" dirty="0" smtClean="0"/>
          </a:p>
          <a:p>
            <a:r>
              <a:rPr lang="en-US" sz="1600" dirty="0" smtClean="0"/>
              <a:t>Page B-16</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14</a:t>
            </a:fld>
            <a:endParaRPr lang="en-US" dirty="0">
              <a:solidFill>
                <a:srgbClr val="898989"/>
              </a:solidFill>
            </a:endParaRPr>
          </a:p>
        </p:txBody>
      </p:sp>
    </p:spTree>
    <p:extLst>
      <p:ext uri="{BB962C8B-B14F-4D97-AF65-F5344CB8AC3E}">
        <p14:creationId xmlns:p14="http://schemas.microsoft.com/office/powerpoint/2010/main" val="352454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229600" cy="3657600"/>
          </a:xfrm>
        </p:spPr>
        <p:txBody>
          <a:bodyPr>
            <a:normAutofit/>
          </a:bodyPr>
          <a:lstStyle/>
          <a:p>
            <a:r>
              <a:rPr lang="en-US" sz="2400" dirty="0" smtClean="0"/>
              <a:t>Reviewers </a:t>
            </a:r>
            <a:r>
              <a:rPr lang="en-US" sz="2400" dirty="0"/>
              <a:t>will be instructed to review the content of Appendix A as they do the application narrative, but will not be required to review any other </a:t>
            </a:r>
            <a:r>
              <a:rPr lang="en-US" sz="2400" dirty="0" smtClean="0"/>
              <a:t>appendices. </a:t>
            </a:r>
          </a:p>
          <a:p>
            <a:endParaRPr lang="en-US" sz="2400" dirty="0" smtClean="0"/>
          </a:p>
          <a:p>
            <a:r>
              <a:rPr lang="en-US" sz="2400" b="1" dirty="0"/>
              <a:t>Appendix A is to be used only for charts, tables, figures, graphs, screen shots and logic models that provide information directly relating to the application requirements for the narrative—it should not be used for supplementary information. </a:t>
            </a:r>
            <a:endParaRPr lang="en-US" sz="2400"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15</a:t>
            </a:fld>
            <a:endParaRPr lang="en-US" dirty="0"/>
          </a:p>
        </p:txBody>
      </p:sp>
      <p:sp>
        <p:nvSpPr>
          <p:cNvPr id="4" name="Title 3"/>
          <p:cNvSpPr>
            <a:spLocks noGrp="1"/>
          </p:cNvSpPr>
          <p:nvPr>
            <p:ph type="title"/>
          </p:nvPr>
        </p:nvSpPr>
        <p:spPr>
          <a:xfrm>
            <a:off x="457200" y="1752600"/>
            <a:ext cx="8229600" cy="762000"/>
          </a:xfrm>
        </p:spPr>
        <p:txBody>
          <a:bodyPr/>
          <a:lstStyle/>
          <a:p>
            <a:r>
              <a:rPr lang="en-US" sz="2800" b="1" dirty="0" smtClean="0">
                <a:solidFill>
                  <a:srgbClr val="04A200"/>
                </a:solidFill>
              </a:rPr>
              <a:t>Recommended Format and Page Limits</a:t>
            </a:r>
            <a:endParaRPr lang="en-US" sz="2800" dirty="0">
              <a:solidFill>
                <a:srgbClr val="04A200"/>
              </a:solidFill>
            </a:endParaRPr>
          </a:p>
        </p:txBody>
      </p:sp>
    </p:spTree>
    <p:extLst>
      <p:ext uri="{BB962C8B-B14F-4D97-AF65-F5344CB8AC3E}">
        <p14:creationId xmlns:p14="http://schemas.microsoft.com/office/powerpoint/2010/main" val="352222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smtClean="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135492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4A200"/>
                </a:solidFill>
              </a:rPr>
              <a:t>General Requirements:</a:t>
            </a:r>
            <a:endParaRPr lang="en-US" sz="3200" b="1" dirty="0">
              <a:solidFill>
                <a:srgbClr val="04A200"/>
              </a:solidFill>
            </a:endParaRPr>
          </a:p>
        </p:txBody>
      </p:sp>
      <p:sp>
        <p:nvSpPr>
          <p:cNvPr id="4" name="Content Placeholder 3"/>
          <p:cNvSpPr>
            <a:spLocks noGrp="1"/>
          </p:cNvSpPr>
          <p:nvPr>
            <p:ph sz="half" idx="1"/>
          </p:nvPr>
        </p:nvSpPr>
        <p:spPr>
          <a:xfrm>
            <a:off x="228600" y="2667000"/>
            <a:ext cx="8610600" cy="3733800"/>
          </a:xfrm>
        </p:spPr>
        <p:txBody>
          <a:bodyPr>
            <a:noAutofit/>
          </a:bodyPr>
          <a:lstStyle/>
          <a:p>
            <a:pPr marL="514350" indent="-457200">
              <a:buClr>
                <a:srgbClr val="4F81BD"/>
              </a:buClr>
              <a:buFont typeface="Arial" panose="020B0604020202020204" pitchFamily="34" charset="0"/>
              <a:buAutoNum type="alphaLcParenBoth"/>
            </a:pPr>
            <a:r>
              <a:rPr lang="en-US" sz="2000" dirty="0" smtClean="0"/>
              <a:t>Recipients </a:t>
            </a:r>
            <a:r>
              <a:rPr lang="en-US" sz="2000" dirty="0"/>
              <a:t>of funding under this competition must make positive efforts to employ and advance in employment qualified individuals with disabilities (see section 606 of the IDEA</a:t>
            </a:r>
            <a:r>
              <a:rPr lang="en-US" sz="2000" dirty="0" smtClean="0"/>
              <a:t>).</a:t>
            </a:r>
          </a:p>
          <a:p>
            <a:pPr marL="514350" indent="-457200">
              <a:buClr>
                <a:srgbClr val="4F81BD"/>
              </a:buClr>
              <a:buFont typeface="Arial" panose="020B0604020202020204" pitchFamily="34" charset="0"/>
              <a:buAutoNum type="alphaLcParenBoth"/>
            </a:pPr>
            <a:endParaRPr lang="en-US" sz="2000" dirty="0" smtClean="0"/>
          </a:p>
          <a:p>
            <a:pPr marL="514350" indent="-457200">
              <a:buClr>
                <a:srgbClr val="4F81BD"/>
              </a:buClr>
              <a:buFont typeface="Arial" panose="020B0604020202020204" pitchFamily="34" charset="0"/>
              <a:buAutoNum type="alphaLcParenBoth"/>
            </a:pPr>
            <a:r>
              <a:rPr lang="en-US" sz="2000" dirty="0" smtClean="0"/>
              <a:t>Each </a:t>
            </a:r>
            <a:r>
              <a:rPr lang="en-US" sz="2000" dirty="0"/>
              <a:t>applicant for, and recipient of, funding must, with respect to the aspects of their proposed project relating to the absolute priority, involve individuals with disabilities, or parents of individuals with disabilities ages birth through 26, in planning, implementing, and evaluating the project (see section 682(a)(1)(A) of IDEA</a:t>
            </a:r>
            <a:r>
              <a:rPr lang="en-US" sz="2000" dirty="0" smtClean="0"/>
              <a:t>).</a:t>
            </a:r>
            <a:endParaRPr lang="en-US" sz="2000" dirty="0"/>
          </a:p>
          <a:p>
            <a:endParaRPr lang="en-US" sz="2000" dirty="0" smtClean="0"/>
          </a:p>
          <a:p>
            <a:pPr marL="400050" lvl="1" indent="0" algn="r">
              <a:buNone/>
            </a:pPr>
            <a:r>
              <a:rPr lang="en-US" sz="1800" dirty="0" smtClean="0"/>
              <a:t>- Page A-21 of the Application Package</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17</a:t>
            </a:fld>
            <a:endParaRPr lang="en-US" dirty="0">
              <a:solidFill>
                <a:srgbClr val="898989"/>
              </a:solidFill>
            </a:endParaRPr>
          </a:p>
        </p:txBody>
      </p:sp>
    </p:spTree>
    <p:extLst>
      <p:ext uri="{BB962C8B-B14F-4D97-AF65-F5344CB8AC3E}">
        <p14:creationId xmlns:p14="http://schemas.microsoft.com/office/powerpoint/2010/main" val="149256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905000"/>
            <a:ext cx="9067800" cy="762000"/>
          </a:xfrm>
        </p:spPr>
        <p:txBody>
          <a:bodyPr/>
          <a:lstStyle/>
          <a:p>
            <a:r>
              <a:rPr lang="en-US" sz="3200" b="1" dirty="0" smtClean="0">
                <a:solidFill>
                  <a:srgbClr val="038A00"/>
                </a:solidFill>
              </a:rPr>
              <a:t>Administrative &amp; Application Requirements</a:t>
            </a:r>
            <a:endParaRPr lang="en-US" sz="3200" b="1" dirty="0">
              <a:solidFill>
                <a:srgbClr val="038A00"/>
              </a:solidFill>
            </a:endParaRPr>
          </a:p>
        </p:txBody>
      </p:sp>
      <p:sp>
        <p:nvSpPr>
          <p:cNvPr id="4" name="Content Placeholder 3"/>
          <p:cNvSpPr>
            <a:spLocks noGrp="1"/>
          </p:cNvSpPr>
          <p:nvPr>
            <p:ph sz="half" idx="1"/>
          </p:nvPr>
        </p:nvSpPr>
        <p:spPr>
          <a:xfrm>
            <a:off x="228600" y="2438400"/>
            <a:ext cx="8534400" cy="4191000"/>
          </a:xfrm>
        </p:spPr>
        <p:txBody>
          <a:bodyPr>
            <a:noAutofit/>
          </a:bodyPr>
          <a:lstStyle/>
          <a:p>
            <a:pPr marL="457200" lvl="1" indent="0">
              <a:buNone/>
            </a:pPr>
            <a:endParaRPr lang="en-US" b="1" dirty="0" smtClean="0"/>
          </a:p>
          <a:p>
            <a:pPr marL="457200" lvl="1" indent="0">
              <a:buNone/>
            </a:pPr>
            <a:r>
              <a:rPr lang="en-US" b="1" dirty="0" smtClean="0"/>
              <a:t>Demonstrate in the narrative section:</a:t>
            </a:r>
          </a:p>
          <a:p>
            <a:pPr marL="914400" lvl="1" indent="-457200">
              <a:buClr>
                <a:srgbClr val="4F81BD"/>
              </a:buClr>
              <a:buFont typeface="Arial" panose="020B0604020202020204" pitchFamily="34" charset="0"/>
              <a:buAutoNum type="alphaLcParenBoth"/>
            </a:pPr>
            <a:r>
              <a:rPr lang="en-US" dirty="0" smtClean="0"/>
              <a:t>Quality of Project Design</a:t>
            </a:r>
          </a:p>
          <a:p>
            <a:pPr marL="914400" lvl="1" indent="-457200">
              <a:buClr>
                <a:srgbClr val="4F81BD"/>
              </a:buClr>
              <a:buFont typeface="Arial" panose="020B0604020202020204" pitchFamily="34" charset="0"/>
              <a:buAutoNum type="alphaLcParenBoth"/>
            </a:pPr>
            <a:r>
              <a:rPr lang="en-US" dirty="0" smtClean="0"/>
              <a:t>Quality of Products and Services</a:t>
            </a:r>
          </a:p>
          <a:p>
            <a:pPr marL="914400" lvl="1" indent="-457200">
              <a:buClr>
                <a:srgbClr val="4F81BD"/>
              </a:buClr>
              <a:buFont typeface="Arial" panose="020B0604020202020204" pitchFamily="34" charset="0"/>
              <a:buAutoNum type="alphaLcParenBoth"/>
            </a:pPr>
            <a:r>
              <a:rPr lang="en-US" dirty="0" smtClean="0"/>
              <a:t>Quality of Evaluation Plan</a:t>
            </a:r>
          </a:p>
          <a:p>
            <a:pPr marL="914400" lvl="1" indent="-457200">
              <a:buClr>
                <a:srgbClr val="4F81BD"/>
              </a:buClr>
              <a:buFont typeface="Arial" panose="020B0604020202020204" pitchFamily="34" charset="0"/>
              <a:buAutoNum type="alphaLcParenBoth"/>
            </a:pPr>
            <a:r>
              <a:rPr lang="en-US" dirty="0" smtClean="0"/>
              <a:t>Adequacy of Project Resources</a:t>
            </a:r>
          </a:p>
          <a:p>
            <a:pPr marL="914400" lvl="1" indent="-457200">
              <a:buClr>
                <a:srgbClr val="4F81BD"/>
              </a:buClr>
              <a:buFont typeface="Arial" panose="020B0604020202020204" pitchFamily="34" charset="0"/>
              <a:buAutoNum type="alphaLcParenBoth"/>
            </a:pPr>
            <a:r>
              <a:rPr lang="en-US" dirty="0" smtClean="0"/>
              <a:t>Quality of Management Plan</a:t>
            </a:r>
          </a:p>
          <a:p>
            <a:pPr marL="800100" lvl="1" indent="-342900">
              <a:buAutoNum type="alphaLcParenR"/>
            </a:pPr>
            <a:endParaRPr lang="en-US" dirty="0" smtClean="0"/>
          </a:p>
          <a:p>
            <a:pPr marL="800100" lvl="1" indent="-342900">
              <a:buAutoNum type="alphaLcParenR"/>
            </a:pPr>
            <a:endParaRPr lang="en-US" dirty="0" smtClean="0"/>
          </a:p>
          <a:p>
            <a:pPr marL="800100" lvl="1" indent="-342900">
              <a:buAutoNum type="alphaLcParenR"/>
            </a:pPr>
            <a:endParaRPr lang="en-US" sz="1600" dirty="0" smtClean="0"/>
          </a:p>
          <a:p>
            <a:pPr marL="800100" lvl="1" indent="-342900">
              <a:buAutoNum type="alphaLcParenR"/>
            </a:pPr>
            <a:endParaRPr lang="en-US" sz="1600" dirty="0" smtClean="0"/>
          </a:p>
          <a:p>
            <a:pPr marL="457200" lvl="1" indent="0">
              <a:buNone/>
            </a:pPr>
            <a:endParaRPr lang="en-US" sz="1600" dirty="0" smtClean="0"/>
          </a:p>
          <a:p>
            <a:pPr marL="457200" lvl="1" indent="0">
              <a:buNone/>
            </a:pPr>
            <a:endParaRPr lang="en-US" sz="16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18</a:t>
            </a:fld>
            <a:endParaRPr lang="en-US" dirty="0">
              <a:solidFill>
                <a:srgbClr val="898989"/>
              </a:solidFill>
            </a:endParaRPr>
          </a:p>
        </p:txBody>
      </p:sp>
    </p:spTree>
    <p:extLst>
      <p:ext uri="{BB962C8B-B14F-4D97-AF65-F5344CB8AC3E}">
        <p14:creationId xmlns:p14="http://schemas.microsoft.com/office/powerpoint/2010/main" val="19965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819400"/>
            <a:ext cx="8382000" cy="3505199"/>
          </a:xfrm>
        </p:spPr>
        <p:txBody>
          <a:bodyPr>
            <a:noAutofit/>
          </a:bodyPr>
          <a:lstStyle/>
          <a:p>
            <a:pPr>
              <a:spcBef>
                <a:spcPts val="600"/>
              </a:spcBef>
            </a:pPr>
            <a:r>
              <a:rPr lang="en-US" sz="2400" dirty="0" smtClean="0"/>
              <a:t>Welcome – Presenter(s)</a:t>
            </a:r>
          </a:p>
          <a:p>
            <a:pPr>
              <a:spcBef>
                <a:spcPts val="600"/>
              </a:spcBef>
            </a:pPr>
            <a:endParaRPr lang="en-US" sz="2400" dirty="0" smtClean="0"/>
          </a:p>
          <a:p>
            <a:pPr>
              <a:spcBef>
                <a:spcPts val="600"/>
              </a:spcBef>
            </a:pPr>
            <a:r>
              <a:rPr lang="en-US" sz="2400" dirty="0" smtClean="0"/>
              <a:t>WebEx will be recorded</a:t>
            </a:r>
          </a:p>
          <a:p>
            <a:pPr>
              <a:spcBef>
                <a:spcPts val="600"/>
              </a:spcBef>
            </a:pPr>
            <a:endParaRPr lang="en-US" sz="2400" dirty="0" smtClean="0"/>
          </a:p>
          <a:p>
            <a:pPr>
              <a:spcBef>
                <a:spcPts val="1200"/>
              </a:spcBef>
            </a:pPr>
            <a:r>
              <a:rPr lang="en-US" sz="2400" dirty="0" smtClean="0"/>
              <a:t>Please put any questions you have into the </a:t>
            </a:r>
            <a:r>
              <a:rPr lang="en-US" sz="2400" b="1" dirty="0" smtClean="0"/>
              <a:t>Chat Window, </a:t>
            </a:r>
          </a:p>
          <a:p>
            <a:pPr marL="341313" indent="-341313">
              <a:spcBef>
                <a:spcPts val="0"/>
              </a:spcBef>
              <a:buNone/>
            </a:pPr>
            <a:r>
              <a:rPr lang="en-US" sz="2400" b="1" dirty="0" smtClean="0"/>
              <a:t> 	</a:t>
            </a:r>
            <a:r>
              <a:rPr lang="en-US" sz="2400" dirty="0" smtClean="0"/>
              <a:t>and they will be answered during the </a:t>
            </a:r>
            <a:r>
              <a:rPr lang="en-US" sz="2400" b="1" dirty="0" smtClean="0"/>
              <a:t>Question and Answer </a:t>
            </a:r>
            <a:r>
              <a:rPr lang="en-US" sz="2400" dirty="0" smtClean="0"/>
              <a:t>portion of the event</a:t>
            </a:r>
          </a:p>
          <a:p>
            <a:endParaRPr lang="en-US" sz="2400" dirty="0"/>
          </a:p>
        </p:txBody>
      </p:sp>
      <p:sp>
        <p:nvSpPr>
          <p:cNvPr id="3" name="Title 2"/>
          <p:cNvSpPr>
            <a:spLocks noGrp="1"/>
          </p:cNvSpPr>
          <p:nvPr>
            <p:ph type="title"/>
          </p:nvPr>
        </p:nvSpPr>
        <p:spPr>
          <a:xfrm>
            <a:off x="228600" y="1828800"/>
            <a:ext cx="8915400" cy="685800"/>
          </a:xfrm>
        </p:spPr>
        <p:txBody>
          <a:bodyPr/>
          <a:lstStyle/>
          <a:p>
            <a:r>
              <a:rPr lang="en-US" sz="3200" b="1" dirty="0" smtClean="0">
                <a:solidFill>
                  <a:srgbClr val="038A00"/>
                </a:solidFill>
              </a:rPr>
              <a:t>Introductions &amp; Logistics</a:t>
            </a:r>
            <a:endParaRPr lang="en-US" sz="3200" dirty="0">
              <a:solidFill>
                <a:srgbClr val="038A00"/>
              </a:solidFill>
            </a:endParaRPr>
          </a:p>
        </p:txBody>
      </p:sp>
      <p:sp>
        <p:nvSpPr>
          <p:cNvPr id="4" name="Slide Number Placeholder 3"/>
          <p:cNvSpPr>
            <a:spLocks noGrp="1"/>
          </p:cNvSpPr>
          <p:nvPr>
            <p:ph type="sldNum" sz="quarter" idx="12"/>
          </p:nvPr>
        </p:nvSpPr>
        <p:spPr/>
        <p:txBody>
          <a:bodyPr/>
          <a:lstStyle/>
          <a:p>
            <a:fld id="{991CF879-4700-4E47-A7E3-74EF38E50439}" type="slidenum">
              <a:rPr lang="en-US" smtClean="0"/>
              <a:pPr/>
              <a:t>1</a:t>
            </a:fld>
            <a:endParaRPr lang="en-US" dirty="0"/>
          </a:p>
        </p:txBody>
      </p:sp>
    </p:spTree>
    <p:extLst>
      <p:ext uri="{BB962C8B-B14F-4D97-AF65-F5344CB8AC3E}">
        <p14:creationId xmlns:p14="http://schemas.microsoft.com/office/powerpoint/2010/main" val="1030126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590800"/>
            <a:ext cx="8229600" cy="3687763"/>
          </a:xfrm>
        </p:spPr>
        <p:txBody>
          <a:bodyPr>
            <a:normAutofit/>
          </a:bodyPr>
          <a:lstStyle/>
          <a:p>
            <a:pPr marL="514350" indent="-514350">
              <a:buAutoNum type="alphaLcParenBoth"/>
            </a:pPr>
            <a:r>
              <a:rPr lang="en-US" sz="2000" dirty="0" smtClean="0"/>
              <a:t>Demonstrate</a:t>
            </a:r>
            <a:r>
              <a:rPr lang="en-US" sz="2000" dirty="0"/>
              <a:t>, in the narrative section of the application under “Quality of the Project Design,” how the proposed project </a:t>
            </a:r>
            <a:r>
              <a:rPr lang="en-US" sz="2000" dirty="0" smtClean="0"/>
              <a:t>will—</a:t>
            </a:r>
          </a:p>
          <a:p>
            <a:pPr marL="857250" lvl="1" indent="-457200">
              <a:buAutoNum type="arabicParenBoth"/>
            </a:pPr>
            <a:r>
              <a:rPr lang="en-US" sz="2000" dirty="0" smtClean="0"/>
              <a:t>Achieve </a:t>
            </a:r>
            <a:r>
              <a:rPr lang="en-US" sz="2000" dirty="0"/>
              <a:t>its goals, objectives, and intended outcomes. To meet this requirement, the applicant must </a:t>
            </a:r>
            <a:r>
              <a:rPr lang="en-US" sz="2000" dirty="0" smtClean="0"/>
              <a:t>provide—</a:t>
            </a:r>
          </a:p>
          <a:p>
            <a:pPr marL="1314450" lvl="2" indent="-514350">
              <a:buFont typeface="+mj-lt"/>
              <a:buAutoNum type="romanLcPeriod"/>
            </a:pPr>
            <a:r>
              <a:rPr lang="en-US" dirty="0" smtClean="0"/>
              <a:t>Measurable </a:t>
            </a:r>
            <a:r>
              <a:rPr lang="en-US" dirty="0"/>
              <a:t>intended project </a:t>
            </a:r>
            <a:r>
              <a:rPr lang="en-US" dirty="0" smtClean="0"/>
              <a:t>outcomes;</a:t>
            </a:r>
          </a:p>
          <a:p>
            <a:pPr marL="1314450" lvl="2" indent="-514350">
              <a:buFont typeface="+mj-lt"/>
              <a:buAutoNum type="romanLcPeriod"/>
            </a:pPr>
            <a:r>
              <a:rPr lang="en-US" dirty="0" smtClean="0"/>
              <a:t>The </a:t>
            </a:r>
            <a:r>
              <a:rPr lang="en-US" dirty="0"/>
              <a:t>logic model by which the proposed project will achieve its intended outcomes. A logic model used in connection with this priority communicates how a project will achieve its intended outcomes and provides a framework for both the formative and summative evaluations of the project.</a:t>
            </a:r>
          </a:p>
        </p:txBody>
      </p:sp>
      <p:sp>
        <p:nvSpPr>
          <p:cNvPr id="5" name="Slide Number Placeholder 4"/>
          <p:cNvSpPr>
            <a:spLocks noGrp="1"/>
          </p:cNvSpPr>
          <p:nvPr>
            <p:ph type="sldNum" sz="quarter" idx="12"/>
          </p:nvPr>
        </p:nvSpPr>
        <p:spPr/>
        <p:txBody>
          <a:bodyPr/>
          <a:lstStyle/>
          <a:p>
            <a:fld id="{991CF879-4700-4E47-A7E3-74EF38E50439}" type="slidenum">
              <a:rPr lang="en-US" smtClean="0"/>
              <a:t>19</a:t>
            </a:fld>
            <a:endParaRPr lang="en-US" dirty="0"/>
          </a:p>
        </p:txBody>
      </p:sp>
      <p:sp>
        <p:nvSpPr>
          <p:cNvPr id="2" name="Title 1"/>
          <p:cNvSpPr>
            <a:spLocks noGrp="1"/>
          </p:cNvSpPr>
          <p:nvPr>
            <p:ph type="title"/>
          </p:nvPr>
        </p:nvSpPr>
        <p:spPr/>
        <p:txBody>
          <a:bodyPr/>
          <a:lstStyle/>
          <a:p>
            <a:r>
              <a:rPr lang="en-US" sz="3200" b="1" dirty="0" smtClean="0">
                <a:solidFill>
                  <a:srgbClr val="038A00"/>
                </a:solidFill>
              </a:rPr>
              <a:t>Quality of the Project Design</a:t>
            </a:r>
            <a:endParaRPr lang="en-US" sz="3200" dirty="0"/>
          </a:p>
        </p:txBody>
      </p:sp>
    </p:spTree>
    <p:extLst>
      <p:ext uri="{BB962C8B-B14F-4D97-AF65-F5344CB8AC3E}">
        <p14:creationId xmlns:p14="http://schemas.microsoft.com/office/powerpoint/2010/main" val="338837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533400"/>
          </a:xfrm>
        </p:spPr>
        <p:txBody>
          <a:bodyPr/>
          <a:lstStyle/>
          <a:p>
            <a:r>
              <a:rPr lang="en-US" sz="3200" b="1" dirty="0" smtClean="0">
                <a:solidFill>
                  <a:srgbClr val="038A00"/>
                </a:solidFill>
              </a:rPr>
              <a:t>Quality of Project Design (cont.)</a:t>
            </a:r>
            <a:endParaRPr lang="en-US" sz="3200" b="1" dirty="0">
              <a:solidFill>
                <a:srgbClr val="038A00"/>
              </a:solidFill>
            </a:endParaRPr>
          </a:p>
        </p:txBody>
      </p:sp>
      <p:sp>
        <p:nvSpPr>
          <p:cNvPr id="4" name="Content Placeholder 3"/>
          <p:cNvSpPr>
            <a:spLocks noGrp="1"/>
          </p:cNvSpPr>
          <p:nvPr>
            <p:ph sz="half" idx="1"/>
          </p:nvPr>
        </p:nvSpPr>
        <p:spPr>
          <a:xfrm>
            <a:off x="228600" y="2362200"/>
            <a:ext cx="8610600" cy="4114800"/>
          </a:xfrm>
        </p:spPr>
        <p:txBody>
          <a:bodyPr>
            <a:noAutofit/>
          </a:bodyPr>
          <a:lstStyle/>
          <a:p>
            <a:pPr marL="514350" indent="-514350">
              <a:buClr>
                <a:srgbClr val="4F81BD"/>
              </a:buClr>
              <a:buFont typeface="+mj-lt"/>
              <a:buAutoNum type="romanLcPeriod" startAt="3"/>
            </a:pPr>
            <a:r>
              <a:rPr lang="en-US" sz="2000" dirty="0" smtClean="0"/>
              <a:t>A </a:t>
            </a:r>
            <a:r>
              <a:rPr lang="en-US" sz="2000" dirty="0"/>
              <a:t>plan, linked to the proposed project’s logic model, for a formative evaluation of the proposed project’s activities. The plan must describe how the formative evaluation will use clear performance objectives to ensure continuous improvement in the operation of the proposed project, including objective measures of progress in implementing the project and ensuring quality of products and </a:t>
            </a:r>
            <a:r>
              <a:rPr lang="en-US" sz="2000" dirty="0" smtClean="0"/>
              <a:t>services;</a:t>
            </a:r>
          </a:p>
          <a:p>
            <a:pPr marL="514350" indent="-514350">
              <a:buClr>
                <a:srgbClr val="4F81BD"/>
              </a:buClr>
              <a:buFont typeface="+mj-lt"/>
              <a:buAutoNum type="romanLcPeriod" startAt="3"/>
            </a:pPr>
            <a:endParaRPr lang="en-US" sz="2000" dirty="0" smtClean="0"/>
          </a:p>
          <a:p>
            <a:pPr marL="514350" indent="-514350">
              <a:buClr>
                <a:srgbClr val="4F81BD"/>
              </a:buClr>
              <a:buFont typeface="+mj-lt"/>
              <a:buAutoNum type="romanLcPeriod" startAt="3"/>
            </a:pPr>
            <a:r>
              <a:rPr lang="en-US" sz="2000" dirty="0" smtClean="0"/>
              <a:t>A </a:t>
            </a:r>
            <a:r>
              <a:rPr lang="en-US" sz="2000" dirty="0"/>
              <a:t>plan to implement the services and provide the products that are described in the Products and Services section of this </a:t>
            </a:r>
            <a:r>
              <a:rPr lang="en-US" sz="2000" dirty="0" smtClean="0"/>
              <a:t>priority;</a:t>
            </a:r>
          </a:p>
          <a:p>
            <a:pPr marL="514350" indent="-514350">
              <a:buClr>
                <a:srgbClr val="4F81BD"/>
              </a:buClr>
              <a:buFont typeface="+mj-lt"/>
              <a:buAutoNum type="romanLcPeriod" startAt="3"/>
            </a:pPr>
            <a:endParaRPr lang="en-US" sz="2000" dirty="0" smtClean="0"/>
          </a:p>
          <a:p>
            <a:pPr marL="514350" indent="-514350">
              <a:buClr>
                <a:srgbClr val="4F81BD"/>
              </a:buClr>
              <a:buFont typeface="+mj-lt"/>
              <a:buAutoNum type="romanLcPeriod" startAt="3"/>
            </a:pPr>
            <a:r>
              <a:rPr lang="en-US" sz="2000" dirty="0" smtClean="0"/>
              <a:t>A </a:t>
            </a:r>
            <a:r>
              <a:rPr lang="en-US" sz="2000" dirty="0"/>
              <a:t>plan that focuses on improving the quality, timeliness, ease of use, and access to AEM for eligible children and students;</a:t>
            </a:r>
            <a:endParaRPr lang="en-US" dirty="0"/>
          </a:p>
          <a:p>
            <a:pPr marL="457200" lvl="1" indent="0">
              <a:buNone/>
            </a:pPr>
            <a:endParaRPr lang="en-US" dirty="0" smtClean="0"/>
          </a:p>
          <a:p>
            <a:pPr marL="457200" lvl="1" indent="0">
              <a:buNone/>
            </a:pPr>
            <a:endParaRPr lang="en-US"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20</a:t>
            </a:fld>
            <a:endParaRPr lang="en-US" dirty="0">
              <a:solidFill>
                <a:srgbClr val="898989"/>
              </a:solidFill>
            </a:endParaRPr>
          </a:p>
        </p:txBody>
      </p:sp>
    </p:spTree>
    <p:extLst>
      <p:ext uri="{BB962C8B-B14F-4D97-AF65-F5344CB8AC3E}">
        <p14:creationId xmlns:p14="http://schemas.microsoft.com/office/powerpoint/2010/main" val="247151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Project Design (cont.)</a:t>
            </a:r>
            <a:endParaRPr lang="en-US" sz="3200" b="1" dirty="0">
              <a:solidFill>
                <a:srgbClr val="038A00"/>
              </a:solidFill>
            </a:endParaRPr>
          </a:p>
        </p:txBody>
      </p:sp>
      <p:sp>
        <p:nvSpPr>
          <p:cNvPr id="4" name="Content Placeholder 3"/>
          <p:cNvSpPr>
            <a:spLocks noGrp="1"/>
          </p:cNvSpPr>
          <p:nvPr>
            <p:ph sz="half" idx="1"/>
          </p:nvPr>
        </p:nvSpPr>
        <p:spPr>
          <a:xfrm>
            <a:off x="533400" y="2590800"/>
            <a:ext cx="8001000" cy="3810000"/>
          </a:xfrm>
        </p:spPr>
        <p:txBody>
          <a:bodyPr>
            <a:noAutofit/>
          </a:bodyPr>
          <a:lstStyle/>
          <a:p>
            <a:pPr marL="514350" indent="-514350">
              <a:buClr>
                <a:srgbClr val="4F81BD"/>
              </a:buClr>
              <a:buFont typeface="+mj-lt"/>
              <a:buAutoNum type="romanLcPeriod" startAt="6"/>
            </a:pPr>
            <a:r>
              <a:rPr lang="en-US" sz="2000" dirty="0" smtClean="0"/>
              <a:t>A </a:t>
            </a:r>
            <a:r>
              <a:rPr lang="en-US" sz="2000" dirty="0"/>
              <a:t>plan to ensure that eligible children and students will continue to be able to access at no cost the educational materials, including textbooks, in accessible formats, when the center is no longer federally funded, including a plan </a:t>
            </a:r>
            <a:r>
              <a:rPr lang="en-US" sz="2000" dirty="0" smtClean="0"/>
              <a:t>to:</a:t>
            </a:r>
          </a:p>
          <a:p>
            <a:pPr marL="914400" lvl="1" indent="-514350">
              <a:buClr>
                <a:srgbClr val="4F81BD"/>
              </a:buClr>
              <a:buFont typeface="+mj-lt"/>
              <a:buAutoNum type="alphaUcPeriod"/>
            </a:pPr>
            <a:r>
              <a:rPr lang="en-US" sz="2000" dirty="0" smtClean="0"/>
              <a:t>Provide </a:t>
            </a:r>
            <a:r>
              <a:rPr lang="en-US" sz="2000" dirty="0"/>
              <a:t>software that is compatible for use with currently available devices. Examples include e-readers, smart phones, tablets, and data pads; </a:t>
            </a:r>
            <a:r>
              <a:rPr lang="en-US" sz="2000" dirty="0" smtClean="0"/>
              <a:t>and</a:t>
            </a:r>
          </a:p>
          <a:p>
            <a:pPr marL="914400" lvl="1" indent="-514350">
              <a:buClr>
                <a:srgbClr val="4F81BD"/>
              </a:buClr>
              <a:buFont typeface="+mj-lt"/>
              <a:buAutoNum type="alphaUcPeriod"/>
            </a:pPr>
            <a:r>
              <a:rPr lang="en-US" sz="2000" dirty="0" smtClean="0"/>
              <a:t>Anticipate </a:t>
            </a:r>
            <a:r>
              <a:rPr lang="en-US" sz="2000" dirty="0"/>
              <a:t>future needs and technologies across the five years of the project;</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21</a:t>
            </a:fld>
            <a:endParaRPr lang="en-US" dirty="0">
              <a:solidFill>
                <a:srgbClr val="898989"/>
              </a:solidFill>
            </a:endParaRPr>
          </a:p>
        </p:txBody>
      </p:sp>
    </p:spTree>
    <p:extLst>
      <p:ext uri="{BB962C8B-B14F-4D97-AF65-F5344CB8AC3E}">
        <p14:creationId xmlns:p14="http://schemas.microsoft.com/office/powerpoint/2010/main" val="10293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Project Design (cont.)</a:t>
            </a:r>
            <a:endParaRPr lang="en-US" sz="3200" b="1" dirty="0">
              <a:solidFill>
                <a:srgbClr val="038A00"/>
              </a:solidFill>
            </a:endParaRPr>
          </a:p>
        </p:txBody>
      </p:sp>
      <p:sp>
        <p:nvSpPr>
          <p:cNvPr id="4" name="Content Placeholder 3"/>
          <p:cNvSpPr>
            <a:spLocks noGrp="1"/>
          </p:cNvSpPr>
          <p:nvPr>
            <p:ph sz="half" idx="1"/>
          </p:nvPr>
        </p:nvSpPr>
        <p:spPr>
          <a:xfrm>
            <a:off x="609600" y="2514600"/>
            <a:ext cx="7924800" cy="3657600"/>
          </a:xfrm>
        </p:spPr>
        <p:txBody>
          <a:bodyPr>
            <a:noAutofit/>
          </a:bodyPr>
          <a:lstStyle/>
          <a:p>
            <a:pPr marL="514350" indent="-514350">
              <a:buClr>
                <a:srgbClr val="4F81BD"/>
              </a:buClr>
              <a:buFont typeface="+mj-lt"/>
              <a:buAutoNum type="romanLcPeriod" startAt="7"/>
            </a:pPr>
            <a:r>
              <a:rPr lang="en-US" sz="2000" dirty="0" smtClean="0"/>
              <a:t>A </a:t>
            </a:r>
            <a:r>
              <a:rPr lang="en-US" sz="2000" dirty="0"/>
              <a:t>plan to ensure that materials and technologies are, to the maximum extent allowable under the law, openly licensed educational </a:t>
            </a:r>
            <a:r>
              <a:rPr lang="en-US" sz="2000" dirty="0" smtClean="0"/>
              <a:t>resources through </a:t>
            </a:r>
            <a:r>
              <a:rPr lang="en-US" sz="2000" dirty="0"/>
              <a:t>an open licensing authority; </a:t>
            </a:r>
            <a:endParaRPr lang="en-US" sz="2000" dirty="0" smtClean="0"/>
          </a:p>
          <a:p>
            <a:pPr marL="514350" indent="-514350">
              <a:buClr>
                <a:srgbClr val="4F81BD"/>
              </a:buClr>
              <a:buFont typeface="+mj-lt"/>
              <a:buAutoNum type="romanLcPeriod" startAt="7"/>
            </a:pPr>
            <a:endParaRPr lang="en-US" sz="2000" dirty="0"/>
          </a:p>
          <a:p>
            <a:pPr marL="514350" indent="-514350">
              <a:buClr>
                <a:srgbClr val="4F81BD"/>
              </a:buClr>
              <a:buFont typeface="+mj-lt"/>
              <a:buAutoNum type="romanLcPeriod" startAt="7"/>
            </a:pPr>
            <a:r>
              <a:rPr lang="en-US" sz="2000" dirty="0" smtClean="0"/>
              <a:t>Cost </a:t>
            </a:r>
            <a:r>
              <a:rPr lang="en-US" sz="2000" dirty="0"/>
              <a:t>and efficiency measures, or a plan for cost and efficiency measures, for the production of AEM; </a:t>
            </a:r>
            <a:endParaRPr lang="en-US" sz="2000" dirty="0" smtClean="0"/>
          </a:p>
          <a:p>
            <a:pPr marL="514350" indent="-514350">
              <a:buClr>
                <a:srgbClr val="4F81BD"/>
              </a:buClr>
              <a:buFont typeface="+mj-lt"/>
              <a:buAutoNum type="romanLcPeriod" startAt="7"/>
            </a:pPr>
            <a:endParaRPr lang="en-US" sz="2000" dirty="0" smtClean="0"/>
          </a:p>
          <a:p>
            <a:pPr marL="514350" indent="-514350">
              <a:buClr>
                <a:srgbClr val="4F81BD"/>
              </a:buClr>
              <a:buFont typeface="+mj-lt"/>
              <a:buAutoNum type="romanLcPeriod" startAt="7"/>
            </a:pPr>
            <a:r>
              <a:rPr lang="en-US" sz="2000" dirty="0" smtClean="0"/>
              <a:t>A </a:t>
            </a:r>
            <a:r>
              <a:rPr lang="en-US" sz="2000" dirty="0"/>
              <a:t>detailed digital rights management plan that will be implemented during the project and will protect the interests of rights holders while maintaining ease of access to AEM for eligible children and students; </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22</a:t>
            </a:fld>
            <a:endParaRPr lang="en-US" dirty="0">
              <a:solidFill>
                <a:srgbClr val="898989"/>
              </a:solidFill>
            </a:endParaRPr>
          </a:p>
        </p:txBody>
      </p:sp>
    </p:spTree>
    <p:extLst>
      <p:ext uri="{BB962C8B-B14F-4D97-AF65-F5344CB8AC3E}">
        <p14:creationId xmlns:p14="http://schemas.microsoft.com/office/powerpoint/2010/main" val="235949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Project Design (cont.)</a:t>
            </a:r>
            <a:endParaRPr lang="en-US" sz="3200" b="1" dirty="0">
              <a:solidFill>
                <a:srgbClr val="038A00"/>
              </a:solidFill>
            </a:endParaRPr>
          </a:p>
        </p:txBody>
      </p:sp>
      <p:sp>
        <p:nvSpPr>
          <p:cNvPr id="4" name="Content Placeholder 3"/>
          <p:cNvSpPr>
            <a:spLocks noGrp="1"/>
          </p:cNvSpPr>
          <p:nvPr>
            <p:ph sz="half" idx="1"/>
          </p:nvPr>
        </p:nvSpPr>
        <p:spPr>
          <a:xfrm>
            <a:off x="609600" y="2743200"/>
            <a:ext cx="8153400" cy="3886200"/>
          </a:xfrm>
        </p:spPr>
        <p:txBody>
          <a:bodyPr>
            <a:noAutofit/>
          </a:bodyPr>
          <a:lstStyle/>
          <a:p>
            <a:pPr marL="514350" indent="-514350">
              <a:buClr>
                <a:srgbClr val="4F81BD"/>
              </a:buClr>
              <a:buFont typeface="+mj-lt"/>
              <a:buAutoNum type="romanLcPeriod" startAt="10"/>
            </a:pPr>
            <a:r>
              <a:rPr lang="en-US" sz="2000" dirty="0" smtClean="0"/>
              <a:t>A </a:t>
            </a:r>
            <a:r>
              <a:rPr lang="en-US" sz="2000" dirty="0"/>
              <a:t>plan to consult with publishers, software developers, other manufacturers of AEM for eligible children and students, and the National Instructional Materials Access Center (NIMAC</a:t>
            </a:r>
            <a:r>
              <a:rPr lang="en-US" sz="2000" dirty="0" smtClean="0"/>
              <a:t>) </a:t>
            </a:r>
            <a:r>
              <a:rPr lang="en-US" sz="2000" dirty="0"/>
              <a:t>to ensure that the project uses the most efficient, cost-effective technology available to provide timely access to AEM. This plan should also address strategies to work towards universal applicability across all interfaces and media formats</a:t>
            </a:r>
            <a:r>
              <a:rPr lang="en-US" sz="2000" dirty="0" smtClean="0"/>
              <a:t>;</a:t>
            </a:r>
          </a:p>
          <a:p>
            <a:pPr marL="514350" indent="-514350">
              <a:buClr>
                <a:srgbClr val="4F81BD"/>
              </a:buClr>
              <a:buFont typeface="+mj-lt"/>
              <a:buAutoNum type="romanLcPeriod" startAt="10"/>
            </a:pPr>
            <a:r>
              <a:rPr lang="en-US" sz="2000" dirty="0" smtClean="0"/>
              <a:t> A </a:t>
            </a:r>
            <a:r>
              <a:rPr lang="en-US" sz="2000" dirty="0"/>
              <a:t>plan for how the project will coordinate across multiple partners to include IHEs, SEAs, and LEAs to reduce costs of production and duplication of materials, and to improve the timeliness of distribution;</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23</a:t>
            </a:fld>
            <a:endParaRPr lang="en-US" dirty="0">
              <a:solidFill>
                <a:srgbClr val="898989"/>
              </a:solidFill>
            </a:endParaRPr>
          </a:p>
        </p:txBody>
      </p:sp>
    </p:spTree>
    <p:extLst>
      <p:ext uri="{BB962C8B-B14F-4D97-AF65-F5344CB8AC3E}">
        <p14:creationId xmlns:p14="http://schemas.microsoft.com/office/powerpoint/2010/main" val="348917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533400"/>
          </a:xfrm>
        </p:spPr>
        <p:txBody>
          <a:bodyPr/>
          <a:lstStyle/>
          <a:p>
            <a:r>
              <a:rPr lang="en-US" sz="3200" b="1" dirty="0" smtClean="0">
                <a:solidFill>
                  <a:srgbClr val="038A00"/>
                </a:solidFill>
              </a:rPr>
              <a:t>Quality of the Project Design (cont.)</a:t>
            </a:r>
            <a:endParaRPr lang="en-US" sz="3200" b="1" dirty="0">
              <a:solidFill>
                <a:srgbClr val="038A00"/>
              </a:solidFill>
            </a:endParaRPr>
          </a:p>
        </p:txBody>
      </p:sp>
      <p:sp>
        <p:nvSpPr>
          <p:cNvPr id="4" name="Content Placeholder 3"/>
          <p:cNvSpPr>
            <a:spLocks noGrp="1"/>
          </p:cNvSpPr>
          <p:nvPr>
            <p:ph sz="half" idx="1"/>
          </p:nvPr>
        </p:nvSpPr>
        <p:spPr>
          <a:xfrm>
            <a:off x="533400" y="2438400"/>
            <a:ext cx="8077200" cy="3733800"/>
          </a:xfrm>
        </p:spPr>
        <p:txBody>
          <a:bodyPr>
            <a:noAutofit/>
          </a:bodyPr>
          <a:lstStyle/>
          <a:p>
            <a:pPr marL="514350" indent="-514350">
              <a:buFont typeface="+mj-lt"/>
              <a:buAutoNum type="romanLcPeriod" startAt="12"/>
            </a:pPr>
            <a:r>
              <a:rPr lang="en-US" sz="2000" dirty="0" smtClean="0"/>
              <a:t>Information </a:t>
            </a:r>
            <a:r>
              <a:rPr lang="en-US" sz="2000" dirty="0"/>
              <a:t>on how the project will develop and implement a plan for increasing IHE, SEA, and LEA use of the project’s resources and AEM as part of their systems for providing educational material in accessible formats to eligible </a:t>
            </a:r>
            <a:r>
              <a:rPr lang="en-US" sz="2000" dirty="0" smtClean="0"/>
              <a:t>students;</a:t>
            </a:r>
          </a:p>
          <a:p>
            <a:pPr marL="514350" indent="-514350">
              <a:buFont typeface="+mj-lt"/>
              <a:buAutoNum type="romanLcPeriod" startAt="12"/>
            </a:pPr>
            <a:endParaRPr lang="en-US" sz="2000" dirty="0" smtClean="0"/>
          </a:p>
          <a:p>
            <a:pPr marL="514350" indent="-514350">
              <a:buFont typeface="+mj-lt"/>
              <a:buAutoNum type="romanLcPeriod" startAt="12"/>
            </a:pPr>
            <a:r>
              <a:rPr lang="en-US" sz="2000" dirty="0" smtClean="0"/>
              <a:t>A </a:t>
            </a:r>
            <a:r>
              <a:rPr lang="en-US" sz="2000" dirty="0"/>
              <a:t>plan for a data system that collects information on the free educational materials produced, provided, distributed to, and downloaded by, eligible children and </a:t>
            </a:r>
            <a:r>
              <a:rPr lang="en-US" sz="2000" dirty="0" smtClean="0"/>
              <a:t>students;</a:t>
            </a:r>
          </a:p>
          <a:p>
            <a:pPr marL="514350" indent="-514350">
              <a:buFont typeface="+mj-lt"/>
              <a:buAutoNum type="romanLcPeriod" startAt="12"/>
            </a:pPr>
            <a:endParaRPr lang="en-US" sz="2000" dirty="0" smtClean="0"/>
          </a:p>
          <a:p>
            <a:pPr marL="514350" indent="-514350">
              <a:buFont typeface="+mj-lt"/>
              <a:buAutoNum type="romanLcPeriod" startAt="12"/>
            </a:pPr>
            <a:r>
              <a:rPr lang="en-US" sz="2000" dirty="0" smtClean="0"/>
              <a:t>A </a:t>
            </a:r>
            <a:r>
              <a:rPr lang="en-US" sz="2000" dirty="0"/>
              <a:t>description of how the project will ensure that project activities are conducted in compliance with section 121 of the copyright law, as amended (www.copyright.gov/title17/92chap1.html#121). </a:t>
            </a:r>
          </a:p>
          <a:p>
            <a:endParaRPr lang="en-US" sz="2000" dirty="0"/>
          </a:p>
          <a:p>
            <a:pPr marL="0" indent="0">
              <a:buNone/>
            </a:pPr>
            <a:endParaRPr lang="en-US" sz="16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24</a:t>
            </a:fld>
            <a:endParaRPr lang="en-US" dirty="0">
              <a:solidFill>
                <a:srgbClr val="898989"/>
              </a:solidFill>
            </a:endParaRPr>
          </a:p>
        </p:txBody>
      </p:sp>
    </p:spTree>
    <p:extLst>
      <p:ext uri="{BB962C8B-B14F-4D97-AF65-F5344CB8AC3E}">
        <p14:creationId xmlns:p14="http://schemas.microsoft.com/office/powerpoint/2010/main" val="278177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Project Products and Services</a:t>
            </a:r>
            <a:endParaRPr lang="en-US" sz="3200" b="1" dirty="0">
              <a:solidFill>
                <a:srgbClr val="038A00"/>
              </a:solidFill>
            </a:endParaRPr>
          </a:p>
        </p:txBody>
      </p:sp>
      <p:sp>
        <p:nvSpPr>
          <p:cNvPr id="4" name="Content Placeholder 3"/>
          <p:cNvSpPr>
            <a:spLocks noGrp="1"/>
          </p:cNvSpPr>
          <p:nvPr>
            <p:ph sz="half" idx="1"/>
          </p:nvPr>
        </p:nvSpPr>
        <p:spPr>
          <a:xfrm>
            <a:off x="457200" y="2514600"/>
            <a:ext cx="8077200" cy="4114800"/>
          </a:xfrm>
        </p:spPr>
        <p:txBody>
          <a:bodyPr>
            <a:noAutofit/>
          </a:bodyPr>
          <a:lstStyle/>
          <a:p>
            <a:pPr marL="514350" lvl="0" indent="-514350">
              <a:buClr>
                <a:srgbClr val="4F81BD"/>
              </a:buClr>
              <a:buFont typeface="Wingdings" panose="05000000000000000000" pitchFamily="2" charset="2"/>
              <a:buAutoNum type="alphaLcParenBoth" startAt="2"/>
            </a:pPr>
            <a:r>
              <a:rPr lang="en-US" sz="2000" dirty="0" smtClean="0"/>
              <a:t>Demonstrate</a:t>
            </a:r>
            <a:r>
              <a:rPr lang="en-US" sz="2000" dirty="0"/>
              <a:t>, in the narrative section of the application under “Quality of the Project Products and Services,” how the proposed project </a:t>
            </a:r>
            <a:r>
              <a:rPr lang="en-US" sz="2000" dirty="0" smtClean="0"/>
              <a:t>will—</a:t>
            </a:r>
          </a:p>
          <a:p>
            <a:pPr marL="0" indent="0">
              <a:buNone/>
            </a:pPr>
            <a:endParaRPr lang="en-US" sz="1050" dirty="0"/>
          </a:p>
          <a:p>
            <a:pPr marL="857250" lvl="1" indent="-457200">
              <a:buAutoNum type="arabicParenBoth"/>
            </a:pPr>
            <a:r>
              <a:rPr lang="en-US" sz="2000" dirty="0" smtClean="0"/>
              <a:t>Provide </a:t>
            </a:r>
            <a:r>
              <a:rPr lang="en-US" sz="2000" dirty="0"/>
              <a:t>AEM, including textbooks, to SEAs and LEAs for use by eligible children and students. The AEM must be provided at no cost to the children, students, families, schools, SEAs and LEAs</a:t>
            </a:r>
            <a:r>
              <a:rPr lang="en-US" sz="2000" dirty="0" smtClean="0"/>
              <a:t>;</a:t>
            </a:r>
          </a:p>
          <a:p>
            <a:pPr marL="857250" lvl="1" indent="-457200">
              <a:buAutoNum type="arabicParenBoth"/>
            </a:pPr>
            <a:endParaRPr lang="en-US" sz="2000" dirty="0" smtClean="0"/>
          </a:p>
          <a:p>
            <a:pPr marL="857250" lvl="1" indent="-457200">
              <a:buFont typeface="Arial" panose="020B0604020202020204" pitchFamily="34" charset="0"/>
              <a:buAutoNum type="arabicParenBoth"/>
            </a:pPr>
            <a:r>
              <a:rPr lang="en-US" sz="2000" dirty="0" smtClean="0"/>
              <a:t>Provide </a:t>
            </a:r>
            <a:r>
              <a:rPr lang="en-US" sz="2000" dirty="0"/>
              <a:t>AEM to eligible students. Materials may be provided directly to eligible students or to postsecondary and graduate schools and vocational rehabilitation agencies requesting AEM on behalf of eligible students. </a:t>
            </a:r>
          </a:p>
          <a:p>
            <a:pPr marL="457200" indent="-457200">
              <a:buAutoNum type="arabicParenBoth"/>
            </a:pPr>
            <a:endParaRPr lang="en-US" sz="2000"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25</a:t>
            </a:fld>
            <a:endParaRPr lang="en-US" dirty="0">
              <a:solidFill>
                <a:srgbClr val="898989"/>
              </a:solidFill>
            </a:endParaRPr>
          </a:p>
        </p:txBody>
      </p:sp>
    </p:spTree>
    <p:extLst>
      <p:ext uri="{BB962C8B-B14F-4D97-AF65-F5344CB8AC3E}">
        <p14:creationId xmlns:p14="http://schemas.microsoft.com/office/powerpoint/2010/main" val="321055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5800" y="2743200"/>
            <a:ext cx="7848600" cy="3535363"/>
          </a:xfrm>
        </p:spPr>
        <p:txBody>
          <a:bodyPr>
            <a:normAutofit fontScale="85000" lnSpcReduction="20000"/>
          </a:bodyPr>
          <a:lstStyle/>
          <a:p>
            <a:pPr marL="457200" indent="-457200">
              <a:buClr>
                <a:srgbClr val="4F81BD"/>
              </a:buClr>
              <a:buFont typeface="Wingdings" panose="05000000000000000000" pitchFamily="2" charset="2"/>
              <a:buAutoNum type="arabicParenBoth" startAt="3"/>
            </a:pPr>
            <a:r>
              <a:rPr lang="en-US" sz="2400" dirty="0" smtClean="0"/>
              <a:t>Provide </a:t>
            </a:r>
            <a:r>
              <a:rPr lang="en-US" sz="2400" dirty="0"/>
              <a:t>free high-quality, up-to-date software needed to use and access the AEM by eligible children, students, families, schools, LEAs and SEAs, postsecondary and graduate schools, and vocational rehabilitation agencies. </a:t>
            </a:r>
            <a:endParaRPr lang="en-US" sz="2400" dirty="0" smtClean="0"/>
          </a:p>
          <a:p>
            <a:pPr marL="457200" indent="-457200">
              <a:buClr>
                <a:srgbClr val="4F81BD"/>
              </a:buClr>
              <a:buFont typeface="Wingdings" panose="05000000000000000000" pitchFamily="2" charset="2"/>
              <a:buAutoNum type="arabicParenBoth" startAt="3"/>
            </a:pPr>
            <a:endParaRPr lang="en-US" sz="2400" dirty="0" smtClean="0"/>
          </a:p>
          <a:p>
            <a:pPr marL="457200" indent="-457200">
              <a:buClr>
                <a:srgbClr val="4F81BD"/>
              </a:buClr>
              <a:buFont typeface="Wingdings" panose="05000000000000000000" pitchFamily="2" charset="2"/>
              <a:buAutoNum type="arabicParenBoth" startAt="3"/>
            </a:pPr>
            <a:r>
              <a:rPr lang="en-US" sz="2400" dirty="0" smtClean="0"/>
              <a:t>Incorporate </a:t>
            </a:r>
            <a:r>
              <a:rPr lang="en-US" sz="2400" dirty="0"/>
              <a:t>the most efficient, cost-effective technology available to provide timely access to AEM that can be used across alternative media formats</a:t>
            </a:r>
            <a:r>
              <a:rPr lang="en-US" sz="2400" dirty="0" smtClean="0"/>
              <a:t>;</a:t>
            </a:r>
          </a:p>
          <a:p>
            <a:pPr marL="457200" indent="-457200">
              <a:buClr>
                <a:srgbClr val="4F81BD"/>
              </a:buClr>
              <a:buFont typeface="Wingdings" panose="05000000000000000000" pitchFamily="2" charset="2"/>
              <a:buAutoNum type="arabicParenBoth" startAt="3"/>
            </a:pPr>
            <a:endParaRPr lang="en-US" sz="2400" dirty="0" smtClean="0"/>
          </a:p>
          <a:p>
            <a:pPr marL="457200" indent="-457200">
              <a:buClr>
                <a:srgbClr val="4F81BD"/>
              </a:buClr>
              <a:buFont typeface="Wingdings" panose="05000000000000000000" pitchFamily="2" charset="2"/>
              <a:buAutoNum type="arabicParenBoth" startAt="3"/>
            </a:pPr>
            <a:r>
              <a:rPr lang="en-US" sz="2400" dirty="0" smtClean="0"/>
              <a:t>Produce </a:t>
            </a:r>
            <a:r>
              <a:rPr lang="en-US" sz="2400" dirty="0"/>
              <a:t>high-quality, user-friendly AEM, including digital text, braille-ready files, and audio formats. Materials produced as part of this cooperative agreement must include accessible digital images, charts, formulas, and graphics; </a:t>
            </a:r>
            <a:r>
              <a:rPr lang="en-US" sz="2400" dirty="0" smtClean="0"/>
              <a:t> </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991CF879-4700-4E47-A7E3-74EF38E50439}" type="slidenum">
              <a:rPr lang="en-US" smtClean="0"/>
              <a:t>26</a:t>
            </a:fld>
            <a:endParaRPr lang="en-US" dirty="0"/>
          </a:p>
        </p:txBody>
      </p:sp>
      <p:sp>
        <p:nvSpPr>
          <p:cNvPr id="6" name="Title 5"/>
          <p:cNvSpPr>
            <a:spLocks noGrp="1"/>
          </p:cNvSpPr>
          <p:nvPr>
            <p:ph type="title"/>
          </p:nvPr>
        </p:nvSpPr>
        <p:spPr>
          <a:xfrm>
            <a:off x="304800" y="1752600"/>
            <a:ext cx="8534400" cy="914400"/>
          </a:xfrm>
        </p:spPr>
        <p:txBody>
          <a:bodyPr/>
          <a:lstStyle/>
          <a:p>
            <a:r>
              <a:rPr lang="en-US" sz="3200" b="1" dirty="0">
                <a:solidFill>
                  <a:srgbClr val="038A00"/>
                </a:solidFill>
              </a:rPr>
              <a:t>Quality of Products and Services (cont.)</a:t>
            </a:r>
            <a:endParaRPr lang="en-US" sz="3200" dirty="0"/>
          </a:p>
        </p:txBody>
      </p:sp>
    </p:spTree>
    <p:extLst>
      <p:ext uri="{BB962C8B-B14F-4D97-AF65-F5344CB8AC3E}">
        <p14:creationId xmlns:p14="http://schemas.microsoft.com/office/powerpoint/2010/main" val="27844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Products and Services (cont.)</a:t>
            </a:r>
            <a:endParaRPr lang="en-US" sz="3200" b="1" dirty="0">
              <a:solidFill>
                <a:srgbClr val="038A00"/>
              </a:solidFill>
            </a:endParaRPr>
          </a:p>
        </p:txBody>
      </p:sp>
      <p:sp>
        <p:nvSpPr>
          <p:cNvPr id="4" name="Content Placeholder 3"/>
          <p:cNvSpPr>
            <a:spLocks noGrp="1"/>
          </p:cNvSpPr>
          <p:nvPr>
            <p:ph sz="half" idx="1"/>
          </p:nvPr>
        </p:nvSpPr>
        <p:spPr>
          <a:xfrm>
            <a:off x="533400" y="2667000"/>
            <a:ext cx="8229600" cy="3962400"/>
          </a:xfrm>
        </p:spPr>
        <p:txBody>
          <a:bodyPr>
            <a:noAutofit/>
          </a:bodyPr>
          <a:lstStyle/>
          <a:p>
            <a:pPr marL="457200" indent="-457200">
              <a:buClr>
                <a:srgbClr val="4F81BD"/>
              </a:buClr>
              <a:buFont typeface="Wingdings" panose="05000000000000000000" pitchFamily="2" charset="2"/>
              <a:buAutoNum type="arabicParenBoth" startAt="6"/>
            </a:pPr>
            <a:r>
              <a:rPr lang="en-US" sz="2000" dirty="0" smtClean="0"/>
              <a:t>Produce </a:t>
            </a:r>
            <a:r>
              <a:rPr lang="en-US" sz="2000" dirty="0"/>
              <a:t>AEM using files that are consistent with the current industry standards for the production of AEM; </a:t>
            </a:r>
            <a:endParaRPr lang="en-US" sz="2000" dirty="0" smtClean="0"/>
          </a:p>
          <a:p>
            <a:pPr marL="457200" indent="-457200">
              <a:buClr>
                <a:srgbClr val="4F81BD"/>
              </a:buClr>
              <a:buFont typeface="Wingdings" panose="05000000000000000000" pitchFamily="2" charset="2"/>
              <a:buAutoNum type="arabicParenBoth" startAt="6"/>
            </a:pPr>
            <a:endParaRPr lang="en-US" sz="2000" dirty="0" smtClean="0"/>
          </a:p>
          <a:p>
            <a:pPr marL="457200" indent="-457200">
              <a:buClr>
                <a:srgbClr val="4F81BD"/>
              </a:buClr>
              <a:buFont typeface="Wingdings" panose="05000000000000000000" pitchFamily="2" charset="2"/>
              <a:buAutoNum type="arabicParenBoth" startAt="6"/>
            </a:pPr>
            <a:r>
              <a:rPr lang="en-US" sz="2000" dirty="0" smtClean="0"/>
              <a:t>Encourage </a:t>
            </a:r>
            <a:r>
              <a:rPr lang="en-US" sz="2000" dirty="0"/>
              <a:t>and support the inclusion of accessibility features that are embedded during the development and production of the AEM by publishers and producers, where possible; and </a:t>
            </a:r>
            <a:endParaRPr lang="en-US" sz="2000" dirty="0" smtClean="0"/>
          </a:p>
          <a:p>
            <a:pPr marL="457200" indent="-457200">
              <a:buClr>
                <a:srgbClr val="4F81BD"/>
              </a:buClr>
              <a:buFont typeface="Wingdings" panose="05000000000000000000" pitchFamily="2" charset="2"/>
              <a:buAutoNum type="arabicParenBoth" startAt="6"/>
            </a:pPr>
            <a:endParaRPr lang="en-US" sz="2000" dirty="0"/>
          </a:p>
          <a:p>
            <a:pPr marL="457200" indent="-457200">
              <a:buClr>
                <a:srgbClr val="4F81BD"/>
              </a:buClr>
              <a:buFont typeface="Wingdings" panose="05000000000000000000" pitchFamily="2" charset="2"/>
              <a:buAutoNum type="arabicParenBoth" startAt="6"/>
            </a:pPr>
            <a:r>
              <a:rPr lang="en-US" sz="2000" dirty="0" smtClean="0"/>
              <a:t>Provide </a:t>
            </a:r>
            <a:r>
              <a:rPr lang="en-US" sz="2000" dirty="0"/>
              <a:t>AEM for historically underserved eligible children and students (e.g., students living in poverty, homeless students, and culturally and linguistically diverse students). </a:t>
            </a:r>
            <a:endParaRPr lang="en-US" sz="2000"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27</a:t>
            </a:fld>
            <a:endParaRPr lang="en-US" dirty="0">
              <a:solidFill>
                <a:srgbClr val="898989"/>
              </a:solidFill>
            </a:endParaRPr>
          </a:p>
        </p:txBody>
      </p:sp>
    </p:spTree>
    <p:extLst>
      <p:ext uri="{BB962C8B-B14F-4D97-AF65-F5344CB8AC3E}">
        <p14:creationId xmlns:p14="http://schemas.microsoft.com/office/powerpoint/2010/main" val="5450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77500" lnSpcReduction="20000"/>
          </a:bodyPr>
          <a:lstStyle/>
          <a:p>
            <a:pPr marL="514350" lvl="0" indent="-514350">
              <a:buClr>
                <a:srgbClr val="4F81BD"/>
              </a:buClr>
              <a:buFont typeface="Wingdings" panose="05000000000000000000" pitchFamily="2" charset="2"/>
              <a:buAutoNum type="alphaLcParenBoth" startAt="3"/>
            </a:pPr>
            <a:r>
              <a:rPr lang="en-US" dirty="0" smtClean="0"/>
              <a:t>In </a:t>
            </a:r>
            <a:r>
              <a:rPr lang="en-US" dirty="0"/>
              <a:t>the narrative section of the application under “Quality of the Evaluation Plan,” include an evaluation plan for the project. </a:t>
            </a:r>
            <a:endParaRPr lang="en-US" dirty="0" smtClean="0"/>
          </a:p>
          <a:p>
            <a:endParaRPr lang="en-US" dirty="0"/>
          </a:p>
          <a:p>
            <a:pPr marL="0" indent="0">
              <a:buNone/>
            </a:pPr>
            <a:r>
              <a:rPr lang="en-US" dirty="0"/>
              <a:t>The evaluation plan must describe: measures of progress in implementation, including the criteria for determining the extent to which the project’s products and services have reached its target population; measures of intended outcomes or results of the project’s activities in order to evaluate those activities; and how well the goals or objectives of the proposed project, as described in its logic model, have been </a:t>
            </a:r>
            <a:r>
              <a:rPr lang="en-US" dirty="0" smtClean="0"/>
              <a:t>met.</a:t>
            </a:r>
            <a:endParaRPr lang="en-US" dirty="0"/>
          </a:p>
        </p:txBody>
      </p:sp>
      <p:sp>
        <p:nvSpPr>
          <p:cNvPr id="5" name="Slide Number Placeholder 4"/>
          <p:cNvSpPr>
            <a:spLocks noGrp="1"/>
          </p:cNvSpPr>
          <p:nvPr>
            <p:ph type="sldNum" sz="quarter" idx="12"/>
          </p:nvPr>
        </p:nvSpPr>
        <p:spPr/>
        <p:txBody>
          <a:bodyPr/>
          <a:lstStyle/>
          <a:p>
            <a:fld id="{991CF879-4700-4E47-A7E3-74EF38E50439}" type="slidenum">
              <a:rPr lang="en-US" smtClean="0"/>
              <a:t>28</a:t>
            </a:fld>
            <a:endParaRPr lang="en-US" dirty="0"/>
          </a:p>
        </p:txBody>
      </p:sp>
      <p:sp>
        <p:nvSpPr>
          <p:cNvPr id="6" name="Title 5"/>
          <p:cNvSpPr>
            <a:spLocks noGrp="1"/>
          </p:cNvSpPr>
          <p:nvPr>
            <p:ph type="title"/>
          </p:nvPr>
        </p:nvSpPr>
        <p:spPr/>
        <p:txBody>
          <a:bodyPr/>
          <a:lstStyle/>
          <a:p>
            <a:r>
              <a:rPr lang="en-US" sz="3200" b="1" dirty="0">
                <a:solidFill>
                  <a:srgbClr val="038A00"/>
                </a:solidFill>
              </a:rPr>
              <a:t>Quality of </a:t>
            </a:r>
            <a:r>
              <a:rPr lang="en-US" sz="3200" b="1" dirty="0" smtClean="0">
                <a:solidFill>
                  <a:srgbClr val="038A00"/>
                </a:solidFill>
              </a:rPr>
              <a:t>the Evaluation Plan</a:t>
            </a:r>
            <a:endParaRPr lang="en-US" sz="3200" dirty="0"/>
          </a:p>
        </p:txBody>
      </p:sp>
    </p:spTree>
    <p:extLst>
      <p:ext uri="{BB962C8B-B14F-4D97-AF65-F5344CB8AC3E}">
        <p14:creationId xmlns:p14="http://schemas.microsoft.com/office/powerpoint/2010/main" val="83076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Purpose</a:t>
            </a:r>
          </a:p>
          <a:p>
            <a:r>
              <a:rPr lang="en-US" sz="2400" dirty="0" smtClean="0"/>
              <a:t>Key Definitions</a:t>
            </a:r>
            <a:endParaRPr lang="en-US" sz="2400" dirty="0"/>
          </a:p>
          <a:p>
            <a:r>
              <a:rPr lang="en-US" sz="2400" dirty="0"/>
              <a:t>Eligible </a:t>
            </a:r>
            <a:r>
              <a:rPr lang="en-US" sz="2400" dirty="0" smtClean="0"/>
              <a:t>Applicants</a:t>
            </a:r>
            <a:endParaRPr lang="en-US" sz="2400" dirty="0"/>
          </a:p>
          <a:p>
            <a:r>
              <a:rPr lang="en-US" sz="2400" dirty="0"/>
              <a:t>Award Information </a:t>
            </a:r>
          </a:p>
          <a:p>
            <a:r>
              <a:rPr lang="en-US" sz="2400" dirty="0"/>
              <a:t>Timeline </a:t>
            </a:r>
          </a:p>
          <a:p>
            <a:r>
              <a:rPr lang="en-US" sz="2400" dirty="0" smtClean="0"/>
              <a:t>Program </a:t>
            </a:r>
            <a:r>
              <a:rPr lang="en-US" sz="2400" dirty="0"/>
              <a:t>Requirements </a:t>
            </a:r>
            <a:endParaRPr lang="en-US" sz="2400" dirty="0" smtClean="0"/>
          </a:p>
          <a:p>
            <a:r>
              <a:rPr lang="en-US" sz="2400" dirty="0" smtClean="0"/>
              <a:t>Application and Administrative Requirements</a:t>
            </a:r>
            <a:endParaRPr lang="en-US" sz="2400" dirty="0"/>
          </a:p>
          <a:p>
            <a:r>
              <a:rPr lang="en-US" sz="2400" dirty="0"/>
              <a:t>Selection Criteria </a:t>
            </a:r>
          </a:p>
          <a:p>
            <a:endParaRPr lang="en-US" dirty="0"/>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2</a:t>
            </a:fld>
            <a:endParaRPr lang="en-US" dirty="0"/>
          </a:p>
        </p:txBody>
      </p:sp>
      <p:sp>
        <p:nvSpPr>
          <p:cNvPr id="4" name="Title 3"/>
          <p:cNvSpPr>
            <a:spLocks noGrp="1"/>
          </p:cNvSpPr>
          <p:nvPr>
            <p:ph type="title"/>
          </p:nvPr>
        </p:nvSpPr>
        <p:spPr>
          <a:xfrm>
            <a:off x="457200" y="1905000"/>
            <a:ext cx="8229600" cy="609600"/>
          </a:xfrm>
        </p:spPr>
        <p:txBody>
          <a:bodyPr/>
          <a:lstStyle/>
          <a:p>
            <a:r>
              <a:rPr lang="en-US" sz="3200" b="1" dirty="0" smtClean="0">
                <a:solidFill>
                  <a:srgbClr val="04A200"/>
                </a:solidFill>
              </a:rPr>
              <a:t>Presentation Topics</a:t>
            </a:r>
            <a:endParaRPr lang="en-US" sz="3200" b="1" dirty="0">
              <a:solidFill>
                <a:srgbClr val="04A200"/>
              </a:solidFill>
            </a:endParaRPr>
          </a:p>
        </p:txBody>
      </p:sp>
    </p:spTree>
    <p:extLst>
      <p:ext uri="{BB962C8B-B14F-4D97-AF65-F5344CB8AC3E}">
        <p14:creationId xmlns:p14="http://schemas.microsoft.com/office/powerpoint/2010/main" val="3104563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590800"/>
            <a:ext cx="8229600" cy="3657600"/>
          </a:xfrm>
        </p:spPr>
        <p:txBody>
          <a:bodyPr>
            <a:normAutofit fontScale="77500" lnSpcReduction="20000"/>
          </a:bodyPr>
          <a:lstStyle/>
          <a:p>
            <a:pPr marL="514350" lvl="0" indent="-514350">
              <a:buClr>
                <a:srgbClr val="4F81BD"/>
              </a:buClr>
              <a:buFont typeface="Wingdings" panose="05000000000000000000" pitchFamily="2" charset="2"/>
              <a:buAutoNum type="alphaLcParenBoth" startAt="4"/>
            </a:pPr>
            <a:r>
              <a:rPr lang="en-US" dirty="0" smtClean="0"/>
              <a:t>Demonstrate</a:t>
            </a:r>
            <a:r>
              <a:rPr lang="en-US" dirty="0"/>
              <a:t>, in the narrative section of the application under “Adequacy of Project Resources,” how-- </a:t>
            </a:r>
          </a:p>
          <a:p>
            <a:pPr marL="0" indent="0">
              <a:buNone/>
            </a:pPr>
            <a:endParaRPr lang="en-US" dirty="0" smtClean="0"/>
          </a:p>
          <a:p>
            <a:pPr marL="514350" indent="-514350">
              <a:buAutoNum type="arabicParenBoth"/>
            </a:pPr>
            <a:r>
              <a:rPr lang="en-US" dirty="0" smtClean="0"/>
              <a:t>The </a:t>
            </a:r>
            <a:r>
              <a:rPr lang="en-US" dirty="0"/>
              <a:t>proposed project will encourage applications for employment from persons who are members of groups that have traditionally been underrepresented based on race, color, national origin, gender, age, or disability, as appropriate; </a:t>
            </a:r>
            <a:endParaRPr lang="en-US" dirty="0" smtClean="0"/>
          </a:p>
          <a:p>
            <a:pPr marL="514350" indent="-514350">
              <a:buAutoNum type="arabicParenBoth"/>
            </a:pPr>
            <a:endParaRPr lang="en-US" dirty="0" smtClean="0"/>
          </a:p>
          <a:p>
            <a:pPr marL="514350" indent="-514350">
              <a:buAutoNum type="arabicParenBoth"/>
            </a:pPr>
            <a:r>
              <a:rPr lang="en-US" dirty="0"/>
              <a:t>The proposed key project personnel, consultants, and subcontractors have the qualifications and experience to carry out the proposed activities and achieve the project’s intended outcomes; </a:t>
            </a:r>
            <a:endParaRPr lang="en-US" dirty="0" smtClean="0"/>
          </a:p>
          <a:p>
            <a:pPr marL="514350" indent="-514350">
              <a:buAutoNum type="arabicParenBoth"/>
            </a:pPr>
            <a:endParaRPr lang="en-US" dirty="0"/>
          </a:p>
        </p:txBody>
      </p:sp>
      <p:sp>
        <p:nvSpPr>
          <p:cNvPr id="5" name="Slide Number Placeholder 4"/>
          <p:cNvSpPr>
            <a:spLocks noGrp="1"/>
          </p:cNvSpPr>
          <p:nvPr>
            <p:ph type="sldNum" sz="quarter" idx="12"/>
          </p:nvPr>
        </p:nvSpPr>
        <p:spPr/>
        <p:txBody>
          <a:bodyPr/>
          <a:lstStyle/>
          <a:p>
            <a:fld id="{991CF879-4700-4E47-A7E3-74EF38E50439}" type="slidenum">
              <a:rPr lang="en-US" smtClean="0"/>
              <a:t>29</a:t>
            </a:fld>
            <a:endParaRPr lang="en-US" dirty="0"/>
          </a:p>
        </p:txBody>
      </p:sp>
      <p:sp>
        <p:nvSpPr>
          <p:cNvPr id="2" name="Title 1"/>
          <p:cNvSpPr>
            <a:spLocks noGrp="1"/>
          </p:cNvSpPr>
          <p:nvPr>
            <p:ph type="title"/>
          </p:nvPr>
        </p:nvSpPr>
        <p:spPr/>
        <p:txBody>
          <a:bodyPr/>
          <a:lstStyle/>
          <a:p>
            <a:r>
              <a:rPr lang="en-US" sz="3200" b="1" dirty="0" smtClean="0">
                <a:solidFill>
                  <a:srgbClr val="038A00"/>
                </a:solidFill>
              </a:rPr>
              <a:t>Adequacy of Resources</a:t>
            </a:r>
            <a:endParaRPr lang="en-US" sz="3200" dirty="0"/>
          </a:p>
        </p:txBody>
      </p:sp>
    </p:spTree>
    <p:extLst>
      <p:ext uri="{BB962C8B-B14F-4D97-AF65-F5344CB8AC3E}">
        <p14:creationId xmlns:p14="http://schemas.microsoft.com/office/powerpoint/2010/main" val="428514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3124200"/>
            <a:ext cx="7772400" cy="3154363"/>
          </a:xfrm>
        </p:spPr>
        <p:txBody>
          <a:bodyPr>
            <a:normAutofit/>
          </a:bodyPr>
          <a:lstStyle/>
          <a:p>
            <a:pPr marL="514350" lvl="0" indent="-514350">
              <a:buClr>
                <a:srgbClr val="4F81BD"/>
              </a:buClr>
              <a:buFont typeface="Wingdings" panose="05000000000000000000" pitchFamily="2" charset="2"/>
              <a:buAutoNum type="arabicParenBoth" startAt="3"/>
            </a:pPr>
            <a:r>
              <a:rPr lang="en-US" sz="2000" dirty="0" smtClean="0"/>
              <a:t>The </a:t>
            </a:r>
            <a:r>
              <a:rPr lang="en-US" sz="2000" dirty="0"/>
              <a:t>applicant and any key partners have adequate resources to carry out the proposed activities; </a:t>
            </a:r>
            <a:r>
              <a:rPr lang="en-US" sz="2000" dirty="0" smtClean="0"/>
              <a:t>and</a:t>
            </a:r>
          </a:p>
          <a:p>
            <a:pPr marL="514350" lvl="0" indent="-514350">
              <a:buClr>
                <a:srgbClr val="4F81BD"/>
              </a:buClr>
              <a:buFont typeface="Wingdings" panose="05000000000000000000" pitchFamily="2" charset="2"/>
              <a:buAutoNum type="arabicParenBoth" startAt="3"/>
            </a:pPr>
            <a:endParaRPr lang="en-US" sz="2000" dirty="0" smtClean="0"/>
          </a:p>
          <a:p>
            <a:pPr marL="514350" lvl="0" indent="-514350">
              <a:buClr>
                <a:srgbClr val="4F81BD"/>
              </a:buClr>
              <a:buFont typeface="Wingdings" panose="05000000000000000000" pitchFamily="2" charset="2"/>
              <a:buAutoNum type="arabicParenBoth" startAt="3"/>
            </a:pPr>
            <a:r>
              <a:rPr lang="en-US" sz="2000" dirty="0" smtClean="0"/>
              <a:t>The </a:t>
            </a:r>
            <a:r>
              <a:rPr lang="en-US" sz="2000" dirty="0"/>
              <a:t>proposed costs are reasonable in relation to the anticipated results and benefits. </a:t>
            </a:r>
          </a:p>
        </p:txBody>
      </p:sp>
      <p:sp>
        <p:nvSpPr>
          <p:cNvPr id="5" name="Slide Number Placeholder 4"/>
          <p:cNvSpPr>
            <a:spLocks noGrp="1"/>
          </p:cNvSpPr>
          <p:nvPr>
            <p:ph type="sldNum" sz="quarter" idx="12"/>
          </p:nvPr>
        </p:nvSpPr>
        <p:spPr/>
        <p:txBody>
          <a:bodyPr/>
          <a:lstStyle/>
          <a:p>
            <a:fld id="{991CF879-4700-4E47-A7E3-74EF38E50439}" type="slidenum">
              <a:rPr lang="en-US" smtClean="0"/>
              <a:t>30</a:t>
            </a:fld>
            <a:endParaRPr lang="en-US" dirty="0"/>
          </a:p>
        </p:txBody>
      </p:sp>
      <p:sp>
        <p:nvSpPr>
          <p:cNvPr id="2" name="Title 1"/>
          <p:cNvSpPr>
            <a:spLocks noGrp="1"/>
          </p:cNvSpPr>
          <p:nvPr>
            <p:ph type="title"/>
          </p:nvPr>
        </p:nvSpPr>
        <p:spPr/>
        <p:txBody>
          <a:bodyPr/>
          <a:lstStyle/>
          <a:p>
            <a:r>
              <a:rPr lang="en-US" sz="3200" b="1" dirty="0">
                <a:solidFill>
                  <a:srgbClr val="038A00"/>
                </a:solidFill>
              </a:rPr>
              <a:t>Adequacy of </a:t>
            </a:r>
            <a:r>
              <a:rPr lang="en-US" sz="3200" b="1" dirty="0" smtClean="0">
                <a:solidFill>
                  <a:srgbClr val="038A00"/>
                </a:solidFill>
              </a:rPr>
              <a:t>Resources (cont.)</a:t>
            </a:r>
            <a:endParaRPr lang="en-US" sz="3200" dirty="0"/>
          </a:p>
        </p:txBody>
      </p:sp>
    </p:spTree>
    <p:extLst>
      <p:ext uri="{BB962C8B-B14F-4D97-AF65-F5344CB8AC3E}">
        <p14:creationId xmlns:p14="http://schemas.microsoft.com/office/powerpoint/2010/main" val="2907459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229600" cy="3535363"/>
          </a:xfrm>
        </p:spPr>
        <p:txBody>
          <a:bodyPr>
            <a:normAutofit fontScale="85000" lnSpcReduction="10000"/>
          </a:bodyPr>
          <a:lstStyle/>
          <a:p>
            <a:pPr marL="514350" lvl="0" indent="-514350">
              <a:buClr>
                <a:srgbClr val="4F81BD"/>
              </a:buClr>
              <a:buFont typeface="Wingdings" panose="05000000000000000000" pitchFamily="2" charset="2"/>
              <a:buAutoNum type="alphaLcParenBoth" startAt="5"/>
            </a:pPr>
            <a:r>
              <a:rPr lang="en-US" dirty="0" smtClean="0"/>
              <a:t>Demonstrate</a:t>
            </a:r>
            <a:r>
              <a:rPr lang="en-US" dirty="0"/>
              <a:t>, in the narrative section of the application under “Quality of the Management Plan,” </a:t>
            </a:r>
            <a:r>
              <a:rPr lang="en-US" dirty="0" smtClean="0"/>
              <a:t>how—</a:t>
            </a:r>
          </a:p>
          <a:p>
            <a:pPr marL="514350" lvl="0" indent="-514350">
              <a:buClr>
                <a:srgbClr val="4F81BD"/>
              </a:buClr>
              <a:buFont typeface="Wingdings" panose="05000000000000000000" pitchFamily="2" charset="2"/>
              <a:buAutoNum type="alphaLcParenBoth" startAt="5"/>
            </a:pPr>
            <a:endParaRPr lang="en-US" dirty="0"/>
          </a:p>
          <a:p>
            <a:pPr marL="514350" lvl="0" indent="-514350">
              <a:buClr>
                <a:srgbClr val="4F81BD"/>
              </a:buClr>
              <a:buFont typeface="Arial" panose="020B0604020202020204" pitchFamily="34" charset="0"/>
              <a:buAutoNum type="arabicParenBoth"/>
            </a:pPr>
            <a:r>
              <a:rPr lang="en-US" dirty="0" smtClean="0"/>
              <a:t>The </a:t>
            </a:r>
            <a:r>
              <a:rPr lang="en-US" dirty="0"/>
              <a:t>proposed management plan will ensure that the project’s intended outcomes will be achieved on time and within budget. To address this requirement, the applicant must describe--</a:t>
            </a:r>
          </a:p>
          <a:p>
            <a:pPr marL="971550" lvl="1" indent="-514350">
              <a:buFont typeface="+mj-lt"/>
              <a:buAutoNum type="romanLcPeriod"/>
            </a:pPr>
            <a:r>
              <a:rPr lang="en-US" dirty="0" smtClean="0"/>
              <a:t>Clearly </a:t>
            </a:r>
            <a:r>
              <a:rPr lang="en-US" dirty="0"/>
              <a:t>defined responsibilities for key project personnel, consultants, and subcontractors, as applicable; and</a:t>
            </a:r>
          </a:p>
          <a:p>
            <a:pPr marL="971550" lvl="1" indent="-514350">
              <a:buFont typeface="+mj-lt"/>
              <a:buAutoNum type="romanLcPeriod"/>
            </a:pPr>
            <a:r>
              <a:rPr lang="en-US" dirty="0" smtClean="0"/>
              <a:t>Timelines </a:t>
            </a:r>
            <a:r>
              <a:rPr lang="en-US" dirty="0"/>
              <a:t>and milestones for accomplishing the project tasks;</a:t>
            </a:r>
          </a:p>
        </p:txBody>
      </p:sp>
      <p:sp>
        <p:nvSpPr>
          <p:cNvPr id="3" name="Slide Number Placeholder 2"/>
          <p:cNvSpPr>
            <a:spLocks noGrp="1"/>
          </p:cNvSpPr>
          <p:nvPr>
            <p:ph type="sldNum" sz="quarter" idx="12"/>
          </p:nvPr>
        </p:nvSpPr>
        <p:spPr/>
        <p:txBody>
          <a:bodyPr/>
          <a:lstStyle/>
          <a:p>
            <a:fld id="{991CF879-4700-4E47-A7E3-74EF38E50439}" type="slidenum">
              <a:rPr lang="en-US" smtClean="0"/>
              <a:pPr/>
              <a:t>31</a:t>
            </a:fld>
            <a:endParaRPr lang="en-US" dirty="0"/>
          </a:p>
        </p:txBody>
      </p:sp>
      <p:sp>
        <p:nvSpPr>
          <p:cNvPr id="4" name="Title 3"/>
          <p:cNvSpPr>
            <a:spLocks noGrp="1"/>
          </p:cNvSpPr>
          <p:nvPr>
            <p:ph type="title"/>
          </p:nvPr>
        </p:nvSpPr>
        <p:spPr/>
        <p:txBody>
          <a:bodyPr/>
          <a:lstStyle/>
          <a:p>
            <a:r>
              <a:rPr lang="en-US" sz="3200" b="1" dirty="0" smtClean="0">
                <a:solidFill>
                  <a:srgbClr val="038A00"/>
                </a:solidFill>
              </a:rPr>
              <a:t>Quality of the Management Plan</a:t>
            </a:r>
            <a:endParaRPr lang="en-US" sz="3200" dirty="0"/>
          </a:p>
        </p:txBody>
      </p:sp>
    </p:spTree>
    <p:extLst>
      <p:ext uri="{BB962C8B-B14F-4D97-AF65-F5344CB8AC3E}">
        <p14:creationId xmlns:p14="http://schemas.microsoft.com/office/powerpoint/2010/main" val="1092834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743200"/>
            <a:ext cx="8001000" cy="3535363"/>
          </a:xfrm>
        </p:spPr>
        <p:txBody>
          <a:bodyPr>
            <a:normAutofit fontScale="70000" lnSpcReduction="20000"/>
          </a:bodyPr>
          <a:lstStyle/>
          <a:p>
            <a:pPr marL="514350" lvl="0" indent="-514350">
              <a:buClr>
                <a:srgbClr val="4F81BD"/>
              </a:buClr>
              <a:buFont typeface="Wingdings" panose="05000000000000000000" pitchFamily="2" charset="2"/>
              <a:buAutoNum type="arabicParenBoth" startAt="2"/>
            </a:pPr>
            <a:r>
              <a:rPr lang="en-US" dirty="0" smtClean="0"/>
              <a:t>The </a:t>
            </a:r>
            <a:r>
              <a:rPr lang="en-US" dirty="0"/>
              <a:t>proposed project will allocate key project personnel and any consultants and subcontractors and how these allocations are appropriate and adequate to achieve the project’s intended outcomes; </a:t>
            </a:r>
            <a:endParaRPr lang="en-US" dirty="0" smtClean="0"/>
          </a:p>
          <a:p>
            <a:pPr marL="514350" lvl="0" indent="-514350">
              <a:buClr>
                <a:srgbClr val="4F81BD"/>
              </a:buClr>
              <a:buFont typeface="Wingdings" panose="05000000000000000000" pitchFamily="2" charset="2"/>
              <a:buAutoNum type="arabicParenBoth" startAt="2"/>
            </a:pPr>
            <a:endParaRPr lang="en-US" dirty="0"/>
          </a:p>
          <a:p>
            <a:pPr marL="514350" lvl="0" indent="-514350">
              <a:buClr>
                <a:srgbClr val="4F81BD"/>
              </a:buClr>
              <a:buFont typeface="Arial" panose="020B0604020202020204" pitchFamily="34" charset="0"/>
              <a:buAutoNum type="arabicParenBoth" startAt="2"/>
            </a:pPr>
            <a:r>
              <a:rPr lang="en-US" dirty="0" smtClean="0"/>
              <a:t>The </a:t>
            </a:r>
            <a:r>
              <a:rPr lang="en-US" dirty="0"/>
              <a:t>proposed management plan will ensure that the products and services provided are of high quality, relevant, and useful to recipients; </a:t>
            </a:r>
            <a:endParaRPr lang="en-US" dirty="0" smtClean="0"/>
          </a:p>
          <a:p>
            <a:pPr marL="514350" lvl="0" indent="-514350">
              <a:buClr>
                <a:srgbClr val="4F81BD"/>
              </a:buClr>
              <a:buFont typeface="Arial" panose="020B0604020202020204" pitchFamily="34" charset="0"/>
              <a:buAutoNum type="arabicParenBoth" startAt="2"/>
            </a:pPr>
            <a:endParaRPr lang="en-US" dirty="0"/>
          </a:p>
          <a:p>
            <a:pPr marL="514350" lvl="0" indent="-514350">
              <a:buClr>
                <a:srgbClr val="4F81BD"/>
              </a:buClr>
              <a:buFont typeface="Arial" panose="020B0604020202020204" pitchFamily="34" charset="0"/>
              <a:buAutoNum type="arabicParenBoth" startAt="2"/>
            </a:pPr>
            <a:r>
              <a:rPr lang="en-US" dirty="0" smtClean="0"/>
              <a:t>The </a:t>
            </a:r>
            <a:r>
              <a:rPr lang="en-US" dirty="0"/>
              <a:t>proposed project will benefit from a diversity of perspectives, including those of families, educators, TA providers, researchers, and policy makers, among others, in its development and operation; </a:t>
            </a:r>
          </a:p>
        </p:txBody>
      </p:sp>
      <p:sp>
        <p:nvSpPr>
          <p:cNvPr id="3" name="Slide Number Placeholder 2"/>
          <p:cNvSpPr>
            <a:spLocks noGrp="1"/>
          </p:cNvSpPr>
          <p:nvPr>
            <p:ph type="sldNum" sz="quarter" idx="12"/>
          </p:nvPr>
        </p:nvSpPr>
        <p:spPr/>
        <p:txBody>
          <a:bodyPr/>
          <a:lstStyle/>
          <a:p>
            <a:fld id="{991CF879-4700-4E47-A7E3-74EF38E50439}" type="slidenum">
              <a:rPr lang="en-US" smtClean="0"/>
              <a:pPr/>
              <a:t>32</a:t>
            </a:fld>
            <a:endParaRPr lang="en-US" dirty="0"/>
          </a:p>
        </p:txBody>
      </p:sp>
      <p:sp>
        <p:nvSpPr>
          <p:cNvPr id="4" name="Title 3"/>
          <p:cNvSpPr>
            <a:spLocks noGrp="1"/>
          </p:cNvSpPr>
          <p:nvPr>
            <p:ph type="title"/>
          </p:nvPr>
        </p:nvSpPr>
        <p:spPr>
          <a:xfrm>
            <a:off x="304800" y="1600200"/>
            <a:ext cx="8534400" cy="914400"/>
          </a:xfrm>
        </p:spPr>
        <p:txBody>
          <a:bodyPr/>
          <a:lstStyle/>
          <a:p>
            <a:r>
              <a:rPr lang="en-US" sz="3200" b="1" dirty="0">
                <a:solidFill>
                  <a:srgbClr val="038A00"/>
                </a:solidFill>
              </a:rPr>
              <a:t>Quality of the Management </a:t>
            </a:r>
            <a:r>
              <a:rPr lang="en-US" sz="3200" b="1" dirty="0" smtClean="0">
                <a:solidFill>
                  <a:srgbClr val="038A00"/>
                </a:solidFill>
              </a:rPr>
              <a:t>Plan (cont.)</a:t>
            </a:r>
            <a:endParaRPr lang="en-US" sz="3200" dirty="0"/>
          </a:p>
        </p:txBody>
      </p:sp>
    </p:spTree>
    <p:extLst>
      <p:ext uri="{BB962C8B-B14F-4D97-AF65-F5344CB8AC3E}">
        <p14:creationId xmlns:p14="http://schemas.microsoft.com/office/powerpoint/2010/main" val="3046554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8534400" cy="4191000"/>
          </a:xfrm>
        </p:spPr>
        <p:txBody>
          <a:bodyPr>
            <a:normAutofit fontScale="55000" lnSpcReduction="20000"/>
          </a:bodyPr>
          <a:lstStyle/>
          <a:p>
            <a:pPr marL="514350" lvl="0" indent="-514350">
              <a:buClr>
                <a:srgbClr val="4F81BD"/>
              </a:buClr>
              <a:buFont typeface="Wingdings" panose="05000000000000000000" pitchFamily="2" charset="2"/>
              <a:buAutoNum type="arabicParenBoth" startAt="5"/>
            </a:pPr>
            <a:r>
              <a:rPr lang="en-US" sz="3300" dirty="0" smtClean="0"/>
              <a:t>The </a:t>
            </a:r>
            <a:r>
              <a:rPr lang="en-US" sz="3300" dirty="0"/>
              <a:t>proposed project will establish and maintain an advisory committee consisting of representatives from an SEA and an LEA; representatives from community colleges and four-year IHEs; representatives from vocational rehabilitation agencies; eligible children and students, parents or family members of individuals with blindness, visual impairments, physical disabilities, and print disabilities; and representatives of schools or other institutions where AEM are used. </a:t>
            </a:r>
            <a:endParaRPr lang="en-US" sz="3300" dirty="0" smtClean="0"/>
          </a:p>
          <a:p>
            <a:pPr marL="514350" lvl="0" indent="-514350">
              <a:buClr>
                <a:srgbClr val="4F81BD"/>
              </a:buClr>
              <a:buFont typeface="Wingdings" panose="05000000000000000000" pitchFamily="2" charset="2"/>
              <a:buAutoNum type="arabicParenBoth" startAt="5"/>
            </a:pPr>
            <a:endParaRPr lang="en-US" sz="3300" dirty="0" smtClean="0"/>
          </a:p>
          <a:p>
            <a:pPr marL="514350" lvl="0" indent="-514350">
              <a:buClr>
                <a:srgbClr val="4F81BD"/>
              </a:buClr>
              <a:buFont typeface="Wingdings" panose="05000000000000000000" pitchFamily="2" charset="2"/>
              <a:buAutoNum type="arabicParenBoth" startAt="5"/>
            </a:pPr>
            <a:r>
              <a:rPr lang="en-US" sz="3300" dirty="0" smtClean="0"/>
              <a:t>The </a:t>
            </a:r>
            <a:r>
              <a:rPr lang="en-US" sz="3300" dirty="0"/>
              <a:t>project will communicate and collaborate on an ongoing basis with OSEP-funded projects (see www.osepideasthatwork.org/find-center-or-grant/find-a-center), including NIMAS-related projects. Activities could include jointly developing products, training sessions, and materials; and improving the AEM delivery system to ensure timely and easy access; and </a:t>
            </a:r>
            <a:endParaRPr lang="en-US" sz="3300" dirty="0" smtClean="0"/>
          </a:p>
          <a:p>
            <a:pPr marL="514350" lvl="0" indent="-514350">
              <a:buClr>
                <a:srgbClr val="4F81BD"/>
              </a:buClr>
              <a:buFont typeface="Wingdings" panose="05000000000000000000" pitchFamily="2" charset="2"/>
              <a:buAutoNum type="arabicParenBoth" startAt="5"/>
            </a:pPr>
            <a:endParaRPr lang="en-US" sz="3300" dirty="0" smtClean="0"/>
          </a:p>
          <a:p>
            <a:pPr marL="514350" lvl="0" indent="-514350">
              <a:buClr>
                <a:srgbClr val="4F81BD"/>
              </a:buClr>
              <a:buFont typeface="Wingdings" panose="05000000000000000000" pitchFamily="2" charset="2"/>
              <a:buAutoNum type="arabicParenBoth" startAt="5"/>
            </a:pPr>
            <a:r>
              <a:rPr lang="en-US" sz="3300" dirty="0" smtClean="0"/>
              <a:t>The </a:t>
            </a:r>
            <a:r>
              <a:rPr lang="en-US" sz="3300" dirty="0"/>
              <a:t>project will maintain ongoing communication with the OSEP project officer through bi-monthly phone conferences, email communication, and face-to-face meetings, as appropriate. </a:t>
            </a:r>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33</a:t>
            </a:fld>
            <a:endParaRPr lang="en-US" dirty="0"/>
          </a:p>
        </p:txBody>
      </p:sp>
      <p:sp>
        <p:nvSpPr>
          <p:cNvPr id="4" name="Title 3"/>
          <p:cNvSpPr>
            <a:spLocks noGrp="1"/>
          </p:cNvSpPr>
          <p:nvPr>
            <p:ph type="title"/>
          </p:nvPr>
        </p:nvSpPr>
        <p:spPr>
          <a:xfrm>
            <a:off x="304800" y="1600200"/>
            <a:ext cx="8458200" cy="914400"/>
          </a:xfrm>
        </p:spPr>
        <p:txBody>
          <a:bodyPr/>
          <a:lstStyle/>
          <a:p>
            <a:r>
              <a:rPr lang="en-US" sz="3200" b="1" dirty="0">
                <a:solidFill>
                  <a:srgbClr val="038A00"/>
                </a:solidFill>
              </a:rPr>
              <a:t>Quality of the Management Plan (cont.)</a:t>
            </a:r>
            <a:endParaRPr lang="en-US" sz="3200" dirty="0"/>
          </a:p>
        </p:txBody>
      </p:sp>
    </p:spTree>
    <p:extLst>
      <p:ext uri="{BB962C8B-B14F-4D97-AF65-F5344CB8AC3E}">
        <p14:creationId xmlns:p14="http://schemas.microsoft.com/office/powerpoint/2010/main" val="3728578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smtClean="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413165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Application Requirements</a:t>
            </a:r>
            <a:endParaRPr lang="en-US" sz="3200" b="1" dirty="0">
              <a:solidFill>
                <a:srgbClr val="038A00"/>
              </a:solidFill>
            </a:endParaRPr>
          </a:p>
        </p:txBody>
      </p:sp>
      <p:sp>
        <p:nvSpPr>
          <p:cNvPr id="4" name="Content Placeholder 3"/>
          <p:cNvSpPr>
            <a:spLocks noGrp="1"/>
          </p:cNvSpPr>
          <p:nvPr>
            <p:ph sz="half" idx="1"/>
          </p:nvPr>
        </p:nvSpPr>
        <p:spPr>
          <a:xfrm>
            <a:off x="685800" y="2514600"/>
            <a:ext cx="7467600" cy="4114800"/>
          </a:xfrm>
        </p:spPr>
        <p:txBody>
          <a:bodyPr>
            <a:noAutofit/>
          </a:bodyPr>
          <a:lstStyle/>
          <a:p>
            <a:pPr marL="514350" lvl="0" indent="-514350">
              <a:buClr>
                <a:srgbClr val="4F81BD"/>
              </a:buClr>
              <a:buFont typeface="Arial" panose="020B0604020202020204" pitchFamily="34" charset="0"/>
              <a:buAutoNum type="arabicParenBoth"/>
            </a:pPr>
            <a:r>
              <a:rPr lang="en-US" sz="2000" dirty="0" smtClean="0"/>
              <a:t>Logic Model</a:t>
            </a:r>
          </a:p>
          <a:p>
            <a:pPr marL="514350" lvl="0" indent="-514350">
              <a:buClr>
                <a:srgbClr val="4F81BD"/>
              </a:buClr>
              <a:buFont typeface="Arial" panose="020B0604020202020204" pitchFamily="34" charset="0"/>
              <a:buAutoNum type="arabicParenBoth"/>
            </a:pPr>
            <a:endParaRPr lang="en-US" sz="2000" dirty="0" smtClean="0"/>
          </a:p>
          <a:p>
            <a:pPr marL="514350" lvl="0" indent="-514350">
              <a:buClr>
                <a:srgbClr val="4F81BD"/>
              </a:buClr>
              <a:buFont typeface="Arial" panose="020B0604020202020204" pitchFamily="34" charset="0"/>
              <a:buAutoNum type="arabicParenBoth"/>
            </a:pPr>
            <a:r>
              <a:rPr lang="en-US" sz="2000" dirty="0" smtClean="0"/>
              <a:t>Conceptual Framework</a:t>
            </a:r>
          </a:p>
          <a:p>
            <a:pPr marL="514350" lvl="0" indent="-514350">
              <a:buClr>
                <a:srgbClr val="4F81BD"/>
              </a:buClr>
              <a:buFont typeface="Arial" panose="020B0604020202020204" pitchFamily="34" charset="0"/>
              <a:buAutoNum type="arabicParenBoth"/>
            </a:pPr>
            <a:endParaRPr lang="en-US" sz="2000" dirty="0" smtClean="0"/>
          </a:p>
          <a:p>
            <a:pPr marL="514350" lvl="0" indent="-514350">
              <a:buClr>
                <a:srgbClr val="4F81BD"/>
              </a:buClr>
              <a:buFont typeface="Arial" panose="020B0604020202020204" pitchFamily="34" charset="0"/>
              <a:buAutoNum type="arabicParenBoth"/>
            </a:pPr>
            <a:r>
              <a:rPr lang="en-US" sz="2000" dirty="0" smtClean="0"/>
              <a:t>Personnel Loading charts and Timelines</a:t>
            </a:r>
          </a:p>
          <a:p>
            <a:pPr marL="514350" lvl="0" indent="-514350">
              <a:buClr>
                <a:srgbClr val="4F81BD"/>
              </a:buClr>
              <a:buFont typeface="Arial" panose="020B0604020202020204" pitchFamily="34" charset="0"/>
              <a:buAutoNum type="arabicParenBoth"/>
            </a:pPr>
            <a:endParaRPr lang="en-US" sz="2000" dirty="0" smtClean="0"/>
          </a:p>
          <a:p>
            <a:pPr marL="514350" lvl="0" indent="-514350">
              <a:buClr>
                <a:srgbClr val="4F81BD"/>
              </a:buClr>
              <a:buFont typeface="Arial" panose="020B0604020202020204" pitchFamily="34" charset="0"/>
              <a:buAutoNum type="arabicParenBoth"/>
            </a:pPr>
            <a:r>
              <a:rPr lang="en-US" sz="2000" dirty="0" smtClean="0"/>
              <a:t>Budget</a:t>
            </a:r>
          </a:p>
          <a:p>
            <a:pPr>
              <a:buAutoNum type="arabicParenBoth" startAt="2"/>
            </a:pPr>
            <a:endParaRPr lang="en-US" sz="2000" dirty="0" smtClean="0"/>
          </a:p>
          <a:p>
            <a:pPr marL="0" indent="0">
              <a:buNone/>
            </a:pPr>
            <a:endParaRPr lang="en-US" sz="2000" dirty="0" smtClean="0"/>
          </a:p>
          <a:p>
            <a:pPr marL="0" indent="0">
              <a:buNone/>
            </a:pPr>
            <a:r>
              <a:rPr lang="en-US" sz="2000" dirty="0"/>
              <a:t> </a:t>
            </a:r>
            <a:endParaRPr lang="en-US" sz="2000" dirty="0" smtClean="0"/>
          </a:p>
          <a:p>
            <a:pPr marL="0" indent="0" algn="r">
              <a:buNone/>
            </a:pPr>
            <a:r>
              <a:rPr lang="en-US" sz="1600" b="1" dirty="0" smtClean="0"/>
              <a:t>- See Pages B9-B12</a:t>
            </a:r>
            <a:endParaRPr lang="en-US" sz="1600" b="1" dirty="0"/>
          </a:p>
          <a:p>
            <a:pPr marL="457200" lvl="1" indent="0">
              <a:buNone/>
            </a:pPr>
            <a:endParaRPr lang="en-US" sz="2000"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35</a:t>
            </a:fld>
            <a:endParaRPr lang="en-US" dirty="0">
              <a:solidFill>
                <a:srgbClr val="898989"/>
              </a:solidFill>
            </a:endParaRPr>
          </a:p>
        </p:txBody>
      </p:sp>
    </p:spTree>
    <p:extLst>
      <p:ext uri="{BB962C8B-B14F-4D97-AF65-F5344CB8AC3E}">
        <p14:creationId xmlns:p14="http://schemas.microsoft.com/office/powerpoint/2010/main" val="188620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3763963"/>
          </a:xfrm>
        </p:spPr>
        <p:txBody>
          <a:bodyPr>
            <a:noAutofit/>
          </a:bodyPr>
          <a:lstStyle/>
          <a:p>
            <a:pPr marL="0" indent="0">
              <a:buNone/>
            </a:pPr>
            <a:r>
              <a:rPr lang="en-US" sz="2000" dirty="0" smtClean="0"/>
              <a:t>Address </a:t>
            </a:r>
            <a:r>
              <a:rPr lang="en-US" sz="2000" dirty="0"/>
              <a:t>the following application requirements. The applicant </a:t>
            </a:r>
            <a:r>
              <a:rPr lang="en-US" sz="2000" dirty="0" smtClean="0"/>
              <a:t>must—</a:t>
            </a:r>
          </a:p>
          <a:p>
            <a:pPr marL="0" indent="0">
              <a:buNone/>
            </a:pPr>
            <a:endParaRPr lang="en-US" sz="2000" dirty="0"/>
          </a:p>
          <a:p>
            <a:pPr marL="514350" lvl="0" indent="-514350">
              <a:buClr>
                <a:srgbClr val="4F81BD"/>
              </a:buClr>
              <a:buFont typeface="Arial" panose="020B0604020202020204" pitchFamily="34" charset="0"/>
              <a:buAutoNum type="arabicParenBoth"/>
            </a:pPr>
            <a:r>
              <a:rPr lang="en-US" sz="2000" dirty="0" smtClean="0"/>
              <a:t>Include</a:t>
            </a:r>
            <a:r>
              <a:rPr lang="en-US" sz="2000" dirty="0"/>
              <a:t>, in Appendix A, a logic model that depicts, at a minimum, the goals, activities, outputs, and intended outcomes of the proposed project</a:t>
            </a:r>
            <a:r>
              <a:rPr lang="en-US" sz="2000" dirty="0" smtClean="0"/>
              <a:t>;</a:t>
            </a:r>
          </a:p>
          <a:p>
            <a:pPr marL="514350" lvl="0" indent="-514350">
              <a:buClr>
                <a:srgbClr val="4F81BD"/>
              </a:buClr>
              <a:buFont typeface="Arial" panose="020B0604020202020204" pitchFamily="34" charset="0"/>
              <a:buAutoNum type="arabicParenBoth"/>
            </a:pPr>
            <a:endParaRPr lang="en-US" sz="2000" dirty="0" smtClean="0"/>
          </a:p>
          <a:p>
            <a:pPr marL="514350" lvl="0" indent="-514350">
              <a:buClr>
                <a:srgbClr val="4F81BD"/>
              </a:buClr>
              <a:buFont typeface="Arial" panose="020B0604020202020204" pitchFamily="34" charset="0"/>
              <a:buAutoNum type="arabicParenBoth"/>
            </a:pPr>
            <a:r>
              <a:rPr lang="en-US" sz="2000" dirty="0" smtClean="0"/>
              <a:t> Include</a:t>
            </a:r>
            <a:r>
              <a:rPr lang="en-US" sz="2000" dirty="0"/>
              <a:t>, in Appendix A, a conceptual framework for the project</a:t>
            </a:r>
            <a:r>
              <a:rPr lang="en-US" sz="2000" dirty="0" smtClean="0"/>
              <a:t>;</a:t>
            </a:r>
          </a:p>
          <a:p>
            <a:pPr marL="514350" lvl="0" indent="-514350">
              <a:buClr>
                <a:srgbClr val="4F81BD"/>
              </a:buClr>
              <a:buFont typeface="Arial" panose="020B0604020202020204" pitchFamily="34" charset="0"/>
              <a:buAutoNum type="arabicParenBoth"/>
            </a:pPr>
            <a:endParaRPr lang="en-US" sz="2000" dirty="0" smtClean="0"/>
          </a:p>
          <a:p>
            <a:pPr marL="514350" lvl="0" indent="-514350">
              <a:buClr>
                <a:srgbClr val="4F81BD"/>
              </a:buClr>
              <a:buFont typeface="Arial" panose="020B0604020202020204" pitchFamily="34" charset="0"/>
              <a:buAutoNum type="arabicParenBoth"/>
            </a:pPr>
            <a:r>
              <a:rPr lang="en-US" sz="2000" dirty="0" smtClean="0"/>
              <a:t> Include</a:t>
            </a:r>
            <a:r>
              <a:rPr lang="en-US" sz="2000" dirty="0"/>
              <a:t>, in Appendix A, personnel-loading charts and timelines, as applicable, to illustrate the management plan described in the narrative;</a:t>
            </a:r>
          </a:p>
        </p:txBody>
      </p:sp>
      <p:sp>
        <p:nvSpPr>
          <p:cNvPr id="5" name="Slide Number Placeholder 4"/>
          <p:cNvSpPr>
            <a:spLocks noGrp="1"/>
          </p:cNvSpPr>
          <p:nvPr>
            <p:ph type="sldNum" sz="quarter" idx="12"/>
          </p:nvPr>
        </p:nvSpPr>
        <p:spPr/>
        <p:txBody>
          <a:bodyPr/>
          <a:lstStyle/>
          <a:p>
            <a:fld id="{991CF879-4700-4E47-A7E3-74EF38E50439}" type="slidenum">
              <a:rPr lang="en-US" smtClean="0"/>
              <a:t>36</a:t>
            </a:fld>
            <a:endParaRPr lang="en-US" dirty="0"/>
          </a:p>
        </p:txBody>
      </p:sp>
      <p:sp>
        <p:nvSpPr>
          <p:cNvPr id="6" name="Title 5"/>
          <p:cNvSpPr>
            <a:spLocks noGrp="1"/>
          </p:cNvSpPr>
          <p:nvPr>
            <p:ph type="title"/>
          </p:nvPr>
        </p:nvSpPr>
        <p:spPr/>
        <p:txBody>
          <a:bodyPr/>
          <a:lstStyle/>
          <a:p>
            <a:r>
              <a:rPr lang="en-US" sz="3200" b="1" dirty="0">
                <a:solidFill>
                  <a:srgbClr val="038A00"/>
                </a:solidFill>
              </a:rPr>
              <a:t>Application </a:t>
            </a:r>
            <a:r>
              <a:rPr lang="en-US" sz="3200" b="1" dirty="0" smtClean="0">
                <a:solidFill>
                  <a:srgbClr val="038A00"/>
                </a:solidFill>
              </a:rPr>
              <a:t>Requirements (cont.)</a:t>
            </a:r>
            <a:endParaRPr lang="en-US" dirty="0"/>
          </a:p>
        </p:txBody>
      </p:sp>
    </p:spTree>
    <p:extLst>
      <p:ext uri="{BB962C8B-B14F-4D97-AF65-F5344CB8AC3E}">
        <p14:creationId xmlns:p14="http://schemas.microsoft.com/office/powerpoint/2010/main" val="1112458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Include in Budget </a:t>
            </a:r>
            <a:endParaRPr lang="en-US" sz="3200" b="1" dirty="0">
              <a:solidFill>
                <a:srgbClr val="038A00"/>
              </a:solidFill>
            </a:endParaRPr>
          </a:p>
        </p:txBody>
      </p:sp>
      <p:sp>
        <p:nvSpPr>
          <p:cNvPr id="4" name="Content Placeholder 3"/>
          <p:cNvSpPr>
            <a:spLocks noGrp="1"/>
          </p:cNvSpPr>
          <p:nvPr>
            <p:ph sz="half" idx="1"/>
          </p:nvPr>
        </p:nvSpPr>
        <p:spPr>
          <a:xfrm>
            <a:off x="228600" y="2209800"/>
            <a:ext cx="8686800" cy="4191000"/>
          </a:xfrm>
        </p:spPr>
        <p:txBody>
          <a:bodyPr>
            <a:noAutofit/>
          </a:bodyPr>
          <a:lstStyle/>
          <a:p>
            <a:pPr marL="0" indent="0">
              <a:buNone/>
            </a:pPr>
            <a:endParaRPr lang="en-US" sz="1400" dirty="0" smtClean="0"/>
          </a:p>
          <a:p>
            <a:r>
              <a:rPr lang="en-US" sz="2000" dirty="0"/>
              <a:t>A </a:t>
            </a:r>
            <a:r>
              <a:rPr lang="en-US" sz="2000" b="1" dirty="0"/>
              <a:t>one and one-half day kick-off </a:t>
            </a:r>
            <a:r>
              <a:rPr lang="en-US" sz="2000" dirty="0"/>
              <a:t>meeting in Washington, DC, after receipt of the award, and an annual planning meeting in Washington, DC, with the OSEP project officer and other relevant staff during each subsequent year of the project period.</a:t>
            </a:r>
            <a:endParaRPr lang="en-US" sz="2000" b="1" u="sng" dirty="0"/>
          </a:p>
          <a:p>
            <a:r>
              <a:rPr lang="en-US" sz="2000" dirty="0" smtClean="0"/>
              <a:t>A </a:t>
            </a:r>
            <a:r>
              <a:rPr lang="en-US" sz="2000" b="1" dirty="0"/>
              <a:t>two and one-half day project directors’ conference </a:t>
            </a:r>
            <a:r>
              <a:rPr lang="en-US" sz="2000" dirty="0"/>
              <a:t>in Washington, DC, during each year of the project period;</a:t>
            </a:r>
          </a:p>
          <a:p>
            <a:r>
              <a:rPr lang="en-US" sz="2000" b="1" dirty="0"/>
              <a:t>Two annual two-day trips </a:t>
            </a:r>
            <a:r>
              <a:rPr lang="en-US" sz="2000" dirty="0"/>
              <a:t>to attend Department briefings, Department-sponsored conferences, and other meetings, as requested by OSEP, and to meet with the OSEP project officer and other funded projects for the purposes of cross-project collaboration and information exchange; </a:t>
            </a:r>
            <a:r>
              <a:rPr lang="en-US" sz="2000" dirty="0" smtClean="0"/>
              <a:t>and</a:t>
            </a:r>
          </a:p>
          <a:p>
            <a:r>
              <a:rPr lang="en-US" sz="2000" dirty="0" smtClean="0"/>
              <a:t>A </a:t>
            </a:r>
            <a:r>
              <a:rPr lang="en-US" sz="2000" b="1" dirty="0"/>
              <a:t>one-day intensive 3+2 review meeting </a:t>
            </a:r>
            <a:r>
              <a:rPr lang="en-US" sz="2000" dirty="0"/>
              <a:t>in Washington, DC, during the last half of the second year of the project period;</a:t>
            </a:r>
          </a:p>
          <a:p>
            <a:pPr marL="0" indent="0">
              <a:buNone/>
            </a:pPr>
            <a:r>
              <a:rPr lang="en-US" sz="2000" b="1" dirty="0"/>
              <a:t>	</a:t>
            </a:r>
            <a:endParaRPr lang="en-US" sz="2000" dirty="0"/>
          </a:p>
          <a:p>
            <a:pPr marL="0" indent="0">
              <a:buNone/>
            </a:pPr>
            <a:endParaRPr lang="en-US" sz="2000" b="1" dirty="0"/>
          </a:p>
          <a:p>
            <a:endParaRPr lang="en-US" sz="2000" dirty="0"/>
          </a:p>
          <a:p>
            <a:endParaRPr lang="en-US" sz="2000" dirty="0"/>
          </a:p>
          <a:p>
            <a:endParaRPr lang="en-US" sz="2000" dirty="0"/>
          </a:p>
          <a:p>
            <a:endParaRPr lang="en-US"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37</a:t>
            </a:fld>
            <a:endParaRPr lang="en-US" dirty="0">
              <a:solidFill>
                <a:srgbClr val="898989"/>
              </a:solidFill>
            </a:endParaRPr>
          </a:p>
        </p:txBody>
      </p:sp>
    </p:spTree>
    <p:extLst>
      <p:ext uri="{BB962C8B-B14F-4D97-AF65-F5344CB8AC3E}">
        <p14:creationId xmlns:p14="http://schemas.microsoft.com/office/powerpoint/2010/main" val="347017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Include in Budget</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r>
              <a:rPr lang="en-US" sz="2000" dirty="0" smtClean="0"/>
              <a:t>An </a:t>
            </a:r>
            <a:r>
              <a:rPr lang="en-US" sz="2000" dirty="0"/>
              <a:t>annual set-aside of five percent of the grant amount to support emerging </a:t>
            </a:r>
            <a:r>
              <a:rPr lang="en-US" sz="2000" dirty="0" smtClean="0"/>
              <a:t>needs that </a:t>
            </a:r>
            <a:r>
              <a:rPr lang="en-US" sz="2000" dirty="0"/>
              <a:t>are consistent with the proposed project’s intended outcomes, as those needs are identified in consultation with and approved by the OSEP project officer</a:t>
            </a:r>
            <a:r>
              <a:rPr lang="en-US" sz="2000" dirty="0" smtClean="0"/>
              <a:t>.</a:t>
            </a:r>
          </a:p>
          <a:p>
            <a:endParaRPr lang="en-US" sz="2000" dirty="0"/>
          </a:p>
          <a:p>
            <a:r>
              <a:rPr lang="en-US" sz="2000" dirty="0" smtClean="0"/>
              <a:t>Maintain </a:t>
            </a:r>
            <a:r>
              <a:rPr lang="en-US" sz="2000" dirty="0"/>
              <a:t>a high-quality website, with an easy-to-navigate design, that meets government or industry-recognized standards for accessibility; </a:t>
            </a:r>
            <a:r>
              <a:rPr lang="en-US" sz="2000" dirty="0" smtClean="0"/>
              <a:t>and</a:t>
            </a:r>
          </a:p>
          <a:p>
            <a:endParaRPr lang="en-US" sz="2000" dirty="0" smtClean="0"/>
          </a:p>
          <a:p>
            <a:r>
              <a:rPr lang="en-US" sz="2000" dirty="0" smtClean="0"/>
              <a:t>Include</a:t>
            </a:r>
            <a:r>
              <a:rPr lang="en-US" sz="2000" dirty="0"/>
              <a:t>, in Appendix A, an assurance to assist OSEP with the transfer of pertinent resources and products and to maintain the continuity of services to States during the transition to this new award period, as appropriate.</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38</a:t>
            </a:fld>
            <a:endParaRPr lang="en-US" dirty="0">
              <a:solidFill>
                <a:srgbClr val="898989"/>
              </a:solidFill>
            </a:endParaRPr>
          </a:p>
        </p:txBody>
      </p:sp>
    </p:spTree>
    <p:extLst>
      <p:ext uri="{BB962C8B-B14F-4D97-AF65-F5344CB8AC3E}">
        <p14:creationId xmlns:p14="http://schemas.microsoft.com/office/powerpoint/2010/main" val="163634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438400"/>
            <a:ext cx="8229600" cy="3840163"/>
          </a:xfrm>
        </p:spPr>
        <p:txBody>
          <a:bodyPr>
            <a:noAutofit/>
          </a:bodyPr>
          <a:lstStyle/>
          <a:p>
            <a:pPr marL="0" indent="0">
              <a:spcBef>
                <a:spcPts val="250"/>
              </a:spcBef>
              <a:buClr>
                <a:srgbClr val="F07F09"/>
              </a:buClr>
              <a:buSzPct val="80000"/>
              <a:buNone/>
            </a:pPr>
            <a:r>
              <a:rPr lang="en-US" altLang="en-US" sz="2200" dirty="0"/>
              <a:t>The purposes of the Educational Technology, Media, and Materials for Individuals with Disabilities Program are to</a:t>
            </a:r>
            <a:r>
              <a:rPr lang="en-US" altLang="en-US" sz="2200" dirty="0" smtClean="0"/>
              <a:t>:</a:t>
            </a:r>
            <a:endParaRPr lang="en-US" altLang="en-US" sz="2200" dirty="0"/>
          </a:p>
          <a:p>
            <a:pPr>
              <a:spcBef>
                <a:spcPts val="250"/>
              </a:spcBef>
              <a:buSzPct val="100000"/>
            </a:pPr>
            <a:r>
              <a:rPr lang="en-US" altLang="en-US" sz="2200" dirty="0" smtClean="0"/>
              <a:t>improve </a:t>
            </a:r>
            <a:r>
              <a:rPr lang="en-US" altLang="en-US" sz="2200" dirty="0"/>
              <a:t>results for students with disabilities by promoting </a:t>
            </a:r>
            <a:r>
              <a:rPr lang="en-US" altLang="en-US" sz="2200" dirty="0" smtClean="0"/>
              <a:t>the </a:t>
            </a:r>
            <a:r>
              <a:rPr lang="en-US" altLang="en-US" sz="2200" dirty="0"/>
              <a:t>development, demonstration, and use of technology;</a:t>
            </a:r>
          </a:p>
          <a:p>
            <a:pPr>
              <a:spcBef>
                <a:spcPts val="250"/>
              </a:spcBef>
              <a:buSzPct val="100000"/>
            </a:pPr>
            <a:r>
              <a:rPr lang="en-US" altLang="en-US" sz="2200" dirty="0" smtClean="0"/>
              <a:t>support </a:t>
            </a:r>
            <a:r>
              <a:rPr lang="en-US" altLang="en-US" sz="2200" dirty="0"/>
              <a:t>educational activities designed to be of educational value in the classroom for students with disabilities;</a:t>
            </a:r>
          </a:p>
          <a:p>
            <a:pPr>
              <a:spcBef>
                <a:spcPts val="250"/>
              </a:spcBef>
              <a:buSzPct val="100000"/>
            </a:pPr>
            <a:r>
              <a:rPr lang="en-US" altLang="en-US" sz="2200" dirty="0" smtClean="0"/>
              <a:t>provide </a:t>
            </a:r>
            <a:r>
              <a:rPr lang="en-US" altLang="en-US" sz="2200" dirty="0"/>
              <a:t>support for captioning and video description that is appropriate for use in the classroom; and</a:t>
            </a:r>
          </a:p>
          <a:p>
            <a:pPr>
              <a:spcBef>
                <a:spcPts val="250"/>
              </a:spcBef>
              <a:buSzPct val="100000"/>
            </a:pPr>
            <a:r>
              <a:rPr lang="en-US" altLang="en-US" sz="2200" dirty="0" smtClean="0"/>
              <a:t>provide </a:t>
            </a:r>
            <a:r>
              <a:rPr lang="en-US" altLang="en-US" sz="2200" dirty="0"/>
              <a:t>accessible educational materials (AEM) to children with disabilities in a timely manner.</a:t>
            </a:r>
            <a:endParaRPr lang="en-US" sz="2200" dirty="0"/>
          </a:p>
        </p:txBody>
      </p:sp>
      <p:sp>
        <p:nvSpPr>
          <p:cNvPr id="163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A494DEA4-4359-44B9-AA5C-F366EFABEFE7}" type="slidenum">
              <a:rPr lang="en-US" altLang="en-US" sz="1200">
                <a:solidFill>
                  <a:srgbClr val="898989"/>
                </a:solidFill>
                <a:latin typeface="Times New Roman" panose="02020603050405020304" pitchFamily="18" charset="0"/>
              </a:rPr>
              <a:pPr>
                <a:spcBef>
                  <a:spcPct val="0"/>
                </a:spcBef>
                <a:buFontTx/>
                <a:buNone/>
              </a:pPr>
              <a:t>3</a:t>
            </a:fld>
            <a:endParaRPr lang="en-US" altLang="en-US" sz="1200" dirty="0">
              <a:solidFill>
                <a:srgbClr val="898989"/>
              </a:solidFill>
              <a:latin typeface="Times New Roman" panose="02020603050405020304" pitchFamily="18" charset="0"/>
            </a:endParaRPr>
          </a:p>
        </p:txBody>
      </p:sp>
      <p:sp>
        <p:nvSpPr>
          <p:cNvPr id="15363" name="Rectangle 2"/>
          <p:cNvSpPr>
            <a:spLocks noGrp="1" noChangeArrowheads="1"/>
          </p:cNvSpPr>
          <p:nvPr>
            <p:ph type="title"/>
          </p:nvPr>
        </p:nvSpPr>
        <p:spPr>
          <a:xfrm>
            <a:off x="457200" y="1752600"/>
            <a:ext cx="8229600" cy="762000"/>
          </a:xfrm>
        </p:spPr>
        <p:txBody>
          <a:bodyPr>
            <a:normAutofit/>
          </a:bodyPr>
          <a:lstStyle/>
          <a:p>
            <a:pPr eaLnBrk="1" fontAlgn="auto" hangingPunct="1">
              <a:lnSpc>
                <a:spcPct val="100000"/>
              </a:lnSpc>
              <a:spcAft>
                <a:spcPts val="0"/>
              </a:spcAft>
              <a:defRPr/>
            </a:pPr>
            <a:r>
              <a:rPr lang="en-US" altLang="en-US" sz="3200" b="1" dirty="0" smtClean="0">
                <a:solidFill>
                  <a:srgbClr val="038A00"/>
                </a:solidFill>
              </a:rPr>
              <a:t>Purpose of CFDA 84.327</a:t>
            </a:r>
            <a:endParaRPr lang="en-US" altLang="en-US" sz="3200" b="1" dirty="0">
              <a:solidFill>
                <a:srgbClr val="038A00"/>
              </a:solidFill>
            </a:endParaRPr>
          </a:p>
        </p:txBody>
      </p:sp>
    </p:spTree>
    <p:extLst>
      <p:ext uri="{BB962C8B-B14F-4D97-AF65-F5344CB8AC3E}">
        <p14:creationId xmlns:p14="http://schemas.microsoft.com/office/powerpoint/2010/main" val="3797799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smtClean="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370996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solidFill>
                  <a:srgbClr val="038A00"/>
                </a:solidFill>
                <a:latin typeface="Georgia" panose="02040502050405020303" pitchFamily="18" charset="0"/>
              </a:rPr>
              <a:t>Selection Criteria </a:t>
            </a:r>
            <a:endParaRPr lang="en-US" sz="3200" b="1" dirty="0">
              <a:solidFill>
                <a:srgbClr val="038A00"/>
              </a:solidFill>
              <a:latin typeface="Georgia" panose="02040502050405020303" pitchFamily="18" charset="0"/>
            </a:endParaRPr>
          </a:p>
        </p:txBody>
      </p:sp>
      <p:sp>
        <p:nvSpPr>
          <p:cNvPr id="4" name="Content Placeholder 3"/>
          <p:cNvSpPr>
            <a:spLocks noGrp="1"/>
          </p:cNvSpPr>
          <p:nvPr>
            <p:ph idx="1"/>
          </p:nvPr>
        </p:nvSpPr>
        <p:spPr/>
        <p:txBody>
          <a:bodyPr>
            <a:noAutofit/>
          </a:bodyPr>
          <a:lstStyle/>
          <a:p>
            <a:pPr marL="457200" indent="-457200">
              <a:spcBef>
                <a:spcPts val="2400"/>
              </a:spcBef>
              <a:buAutoNum type="arabicPeriod"/>
              <a:tabLst>
                <a:tab pos="6400800" algn="l"/>
                <a:tab pos="8002588" algn="r"/>
              </a:tabLst>
            </a:pPr>
            <a:r>
              <a:rPr lang="en-US" sz="1800" b="1" dirty="0" smtClean="0">
                <a:solidFill>
                  <a:schemeClr val="tx2"/>
                </a:solidFill>
                <a:latin typeface="Cambria" panose="02040503050406030204" pitchFamily="18" charset="0"/>
              </a:rPr>
              <a:t>Quality of Project Design	(20 points)</a:t>
            </a:r>
          </a:p>
          <a:p>
            <a:pPr marL="457200" indent="-457200">
              <a:spcBef>
                <a:spcPts val="2400"/>
              </a:spcBef>
              <a:buAutoNum type="arabicPeriod"/>
              <a:tabLst>
                <a:tab pos="6400800" algn="l"/>
                <a:tab pos="8002588" algn="r"/>
              </a:tabLst>
            </a:pPr>
            <a:r>
              <a:rPr lang="en-US" sz="1800" b="1" dirty="0" smtClean="0">
                <a:solidFill>
                  <a:schemeClr val="tx2"/>
                </a:solidFill>
                <a:latin typeface="Cambria" panose="02040503050406030204" pitchFamily="18" charset="0"/>
              </a:rPr>
              <a:t>Quality of Project Services	(20 points)</a:t>
            </a:r>
          </a:p>
          <a:p>
            <a:pPr marL="457200" indent="-457200">
              <a:spcBef>
                <a:spcPts val="2400"/>
              </a:spcBef>
              <a:buAutoNum type="arabicPeriod"/>
            </a:pPr>
            <a:r>
              <a:rPr lang="en-US" sz="1800" b="1" dirty="0" smtClean="0">
                <a:solidFill>
                  <a:schemeClr val="tx2"/>
                </a:solidFill>
                <a:latin typeface="Cambria" panose="02040503050406030204" pitchFamily="18" charset="0"/>
              </a:rPr>
              <a:t>Quality of Project Evaluation</a:t>
            </a:r>
            <a:r>
              <a:rPr lang="en-US" sz="1800" b="1" dirty="0">
                <a:solidFill>
                  <a:schemeClr val="tx2"/>
                </a:solidFill>
                <a:latin typeface="Cambria" panose="02040503050406030204" pitchFamily="18" charset="0"/>
              </a:rPr>
              <a:t>	</a:t>
            </a:r>
            <a:r>
              <a:rPr lang="en-US" sz="1800" b="1" dirty="0" smtClean="0">
                <a:solidFill>
                  <a:schemeClr val="tx2"/>
                </a:solidFill>
                <a:latin typeface="Cambria" panose="02040503050406030204" pitchFamily="18" charset="0"/>
              </a:rPr>
              <a:t>			(20 points)</a:t>
            </a:r>
          </a:p>
          <a:p>
            <a:pPr marL="457200" indent="-457200">
              <a:spcBef>
                <a:spcPts val="2400"/>
              </a:spcBef>
              <a:buAutoNum type="arabicPeriod"/>
              <a:tabLst>
                <a:tab pos="6400800" algn="l"/>
              </a:tabLst>
            </a:pPr>
            <a:r>
              <a:rPr lang="en-US" sz="1800" b="1" dirty="0" smtClean="0">
                <a:solidFill>
                  <a:schemeClr val="tx2"/>
                </a:solidFill>
                <a:latin typeface="Cambria" panose="02040503050406030204" pitchFamily="18" charset="0"/>
              </a:rPr>
              <a:t>Adequacy of Project Resources 	</a:t>
            </a:r>
            <a:r>
              <a:rPr lang="en-US" sz="1800" b="1" dirty="0">
                <a:solidFill>
                  <a:schemeClr val="tx2"/>
                </a:solidFill>
                <a:latin typeface="Cambria" panose="02040503050406030204" pitchFamily="18" charset="0"/>
              </a:rPr>
              <a:t> </a:t>
            </a:r>
            <a:r>
              <a:rPr lang="en-US" sz="1800" b="1" dirty="0" smtClean="0">
                <a:solidFill>
                  <a:schemeClr val="tx2"/>
                </a:solidFill>
                <a:latin typeface="Cambria" panose="02040503050406030204" pitchFamily="18" charset="0"/>
              </a:rPr>
              <a:t>(20 </a:t>
            </a:r>
            <a:r>
              <a:rPr lang="en-US" sz="1800" b="1" dirty="0">
                <a:solidFill>
                  <a:schemeClr val="tx2"/>
                </a:solidFill>
                <a:latin typeface="Cambria" panose="02040503050406030204" pitchFamily="18" charset="0"/>
              </a:rPr>
              <a:t>points</a:t>
            </a:r>
            <a:r>
              <a:rPr lang="en-US" sz="1800" b="1" dirty="0" smtClean="0">
                <a:solidFill>
                  <a:schemeClr val="tx2"/>
                </a:solidFill>
                <a:latin typeface="Cambria" panose="02040503050406030204" pitchFamily="18" charset="0"/>
              </a:rPr>
              <a:t>)</a:t>
            </a:r>
          </a:p>
          <a:p>
            <a:pPr marL="457200" indent="-457200">
              <a:spcBef>
                <a:spcPts val="2400"/>
              </a:spcBef>
              <a:buFont typeface="Wingdings" charset="2"/>
              <a:buAutoNum type="arabicPeriod"/>
              <a:tabLst>
                <a:tab pos="6400800" algn="l"/>
              </a:tabLst>
            </a:pPr>
            <a:r>
              <a:rPr lang="en-US" sz="1800" b="1" dirty="0" smtClean="0">
                <a:solidFill>
                  <a:schemeClr val="tx2"/>
                </a:solidFill>
                <a:latin typeface="Cambria" panose="02040503050406030204" pitchFamily="18" charset="0"/>
              </a:rPr>
              <a:t>Quality of Management Plan 	</a:t>
            </a:r>
            <a:r>
              <a:rPr lang="en-US" sz="1800" b="1" u="sng" dirty="0">
                <a:solidFill>
                  <a:schemeClr val="tx2"/>
                </a:solidFill>
                <a:latin typeface="Cambria" panose="02040503050406030204" pitchFamily="18" charset="0"/>
              </a:rPr>
              <a:t> </a:t>
            </a:r>
            <a:r>
              <a:rPr lang="en-US" sz="1800" b="1" u="sng" dirty="0" smtClean="0">
                <a:solidFill>
                  <a:schemeClr val="tx2"/>
                </a:solidFill>
                <a:latin typeface="Cambria" panose="02040503050406030204" pitchFamily="18" charset="0"/>
              </a:rPr>
              <a:t>(20 points)</a:t>
            </a:r>
          </a:p>
          <a:p>
            <a:pPr marL="0" indent="0">
              <a:spcBef>
                <a:spcPts val="2400"/>
              </a:spcBef>
              <a:buNone/>
              <a:tabLst>
                <a:tab pos="6400800" algn="l"/>
              </a:tabLst>
            </a:pPr>
            <a:r>
              <a:rPr lang="en-US" sz="1800" b="1" dirty="0" smtClean="0">
                <a:solidFill>
                  <a:srgbClr val="038A00"/>
                </a:solidFill>
                <a:latin typeface="Cambria" panose="02040503050406030204" pitchFamily="18" charset="0"/>
              </a:rPr>
              <a:t>	100 </a:t>
            </a:r>
            <a:r>
              <a:rPr lang="en-US" sz="1800" b="1" dirty="0">
                <a:solidFill>
                  <a:srgbClr val="038A00"/>
                </a:solidFill>
                <a:latin typeface="Cambria" panose="02040503050406030204" pitchFamily="18" charset="0"/>
              </a:rPr>
              <a:t>points </a:t>
            </a:r>
          </a:p>
          <a:p>
            <a:pPr marL="0" indent="0">
              <a:spcBef>
                <a:spcPts val="2400"/>
              </a:spcBef>
              <a:buNone/>
              <a:tabLst>
                <a:tab pos="6400800" algn="l"/>
              </a:tabLst>
            </a:pPr>
            <a:endParaRPr lang="en-US" sz="1800" b="1" dirty="0" smtClean="0">
              <a:solidFill>
                <a:schemeClr val="tx2"/>
              </a:solidFill>
              <a:latin typeface="Cambria" panose="02040503050406030204" pitchFamily="18" charset="0"/>
            </a:endParaRPr>
          </a:p>
          <a:p>
            <a:pPr marL="0" indent="0" algn="ctr">
              <a:lnSpc>
                <a:spcPct val="110000"/>
              </a:lnSpc>
              <a:spcBef>
                <a:spcPts val="600"/>
              </a:spcBef>
              <a:buNone/>
            </a:pPr>
            <a:r>
              <a:rPr lang="en-US" sz="2400" b="1" dirty="0" smtClean="0">
                <a:solidFill>
                  <a:schemeClr val="tx2"/>
                </a:solidFill>
                <a:latin typeface="Tw Cen MT" panose="020B0602020104020603" pitchFamily="34" charset="0"/>
              </a:rPr>
              <a:t>						</a:t>
            </a:r>
            <a:endParaRPr lang="en-US" sz="2400" b="1" dirty="0" smtClean="0">
              <a:solidFill>
                <a:srgbClr val="038A00"/>
              </a:solidFill>
              <a:latin typeface="Tw Cen MT" panose="020B0602020104020603" pitchFamily="34" charset="0"/>
            </a:endParaRPr>
          </a:p>
        </p:txBody>
      </p:sp>
      <p:sp>
        <p:nvSpPr>
          <p:cNvPr id="5" name="Text Placeholder 4"/>
          <p:cNvSpPr>
            <a:spLocks noGrp="1"/>
          </p:cNvSpPr>
          <p:nvPr>
            <p:ph type="body" sz="quarter" idx="10"/>
          </p:nvPr>
        </p:nvSpPr>
        <p:spPr/>
        <p:txBody>
          <a:bodyPr/>
          <a:lstStyle/>
          <a:p>
            <a:r>
              <a:rPr lang="en-US" altLang="en-US" b="1" dirty="0">
                <a:solidFill>
                  <a:srgbClr val="04A200"/>
                </a:solidFill>
                <a:latin typeface="Georgia" panose="02040502050405020303" pitchFamily="18" charset="0"/>
              </a:rPr>
              <a:t>FY 2017, CFDA </a:t>
            </a:r>
            <a:r>
              <a:rPr lang="en-US" altLang="en-US" b="1" dirty="0" smtClean="0">
                <a:solidFill>
                  <a:srgbClr val="04A200"/>
                </a:solidFill>
                <a:latin typeface="Georgia" panose="02040502050405020303" pitchFamily="18" charset="0"/>
              </a:rPr>
              <a:t>84.327D</a:t>
            </a:r>
            <a:endParaRPr lang="en-US" altLang="en-US" b="1" dirty="0">
              <a:solidFill>
                <a:srgbClr val="04A200"/>
              </a:solidFill>
              <a:latin typeface="Georgia" panose="02040502050405020303" pitchFamily="18" charset="0"/>
            </a:endParaRPr>
          </a:p>
          <a:p>
            <a:endParaRPr lang="en-US" dirty="0">
              <a:latin typeface="Georgia" panose="02040502050405020303" pitchFamily="18" charset="0"/>
            </a:endParaRPr>
          </a:p>
        </p:txBody>
      </p:sp>
      <p:sp>
        <p:nvSpPr>
          <p:cNvPr id="2" name="Slide Number Placeholder 1"/>
          <p:cNvSpPr>
            <a:spLocks noGrp="1"/>
          </p:cNvSpPr>
          <p:nvPr>
            <p:ph type="sldNum" sz="quarter" idx="11"/>
          </p:nvPr>
        </p:nvSpPr>
        <p:spPr>
          <a:xfrm>
            <a:off x="4824186" y="6550627"/>
            <a:ext cx="533400" cy="365125"/>
          </a:xfrm>
        </p:spPr>
        <p:txBody>
          <a:bodyPr/>
          <a:lstStyle/>
          <a:p>
            <a:pPr algn="ctr"/>
            <a:fld id="{991CF879-4700-4E47-A7E3-74EF38E50439}" type="slidenum">
              <a:rPr lang="en-US" sz="1200" smtClean="0">
                <a:solidFill>
                  <a:srgbClr val="898989"/>
                </a:solidFill>
                <a:latin typeface="+mj-lt"/>
              </a:rPr>
              <a:pPr algn="ctr"/>
              <a:t>40</a:t>
            </a:fld>
            <a:endParaRPr lang="en-US" sz="1200" dirty="0">
              <a:solidFill>
                <a:srgbClr val="898989"/>
              </a:solidFill>
              <a:latin typeface="+mj-lt"/>
            </a:endParaRPr>
          </a:p>
        </p:txBody>
      </p:sp>
      <p:sp>
        <p:nvSpPr>
          <p:cNvPr id="7" name="Oval 6"/>
          <p:cNvSpPr/>
          <p:nvPr/>
        </p:nvSpPr>
        <p:spPr>
          <a:xfrm>
            <a:off x="4176486" y="5904741"/>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248229" y="6143764"/>
            <a:ext cx="4958320" cy="397032"/>
          </a:xfrm>
          <a:prstGeom prst="rect">
            <a:avLst/>
          </a:prstGeom>
          <a:ln>
            <a:solidFill>
              <a:schemeClr val="accent1"/>
            </a:solidFill>
          </a:ln>
        </p:spPr>
        <p:txBody>
          <a:bodyPr wrap="square">
            <a:spAutoFit/>
          </a:bodyPr>
          <a:lstStyle/>
          <a:p>
            <a:pPr algn="ctr">
              <a:lnSpc>
                <a:spcPct val="110000"/>
              </a:lnSpc>
              <a:spcBef>
                <a:spcPts val="1800"/>
              </a:spcBef>
            </a:pPr>
            <a:r>
              <a:rPr lang="en-US" b="1" dirty="0">
                <a:solidFill>
                  <a:schemeClr val="tx2"/>
                </a:solidFill>
                <a:latin typeface="Tw Cen MT" panose="020B0602020104020603" pitchFamily="34" charset="0"/>
              </a:rPr>
              <a:t>See Application Package pages </a:t>
            </a:r>
            <a:r>
              <a:rPr lang="en-US" b="1" dirty="0" smtClean="0">
                <a:solidFill>
                  <a:schemeClr val="tx2"/>
                </a:solidFill>
                <a:latin typeface="Tw Cen MT" panose="020B0602020104020603" pitchFamily="34" charset="0"/>
              </a:rPr>
              <a:t>B-19 </a:t>
            </a:r>
            <a:r>
              <a:rPr lang="en-US" b="1" dirty="0">
                <a:solidFill>
                  <a:schemeClr val="tx2"/>
                </a:solidFill>
                <a:latin typeface="Tw Cen MT" panose="020B0602020104020603" pitchFamily="34" charset="0"/>
              </a:rPr>
              <a:t>thru </a:t>
            </a:r>
            <a:r>
              <a:rPr lang="en-US" b="1" dirty="0" smtClean="0">
                <a:solidFill>
                  <a:schemeClr val="tx2"/>
                </a:solidFill>
                <a:latin typeface="Tw Cen MT" panose="020B0602020104020603" pitchFamily="34" charset="0"/>
              </a:rPr>
              <a:t>B-23       </a:t>
            </a:r>
            <a:endParaRPr lang="en-US" b="1" dirty="0">
              <a:solidFill>
                <a:schemeClr val="tx2"/>
              </a:solidFill>
              <a:latin typeface="Tw Cen MT" panose="020B0602020104020603" pitchFamily="34" charset="0"/>
            </a:endParaRPr>
          </a:p>
        </p:txBody>
      </p:sp>
    </p:spTree>
    <p:extLst>
      <p:ext uri="{BB962C8B-B14F-4D97-AF65-F5344CB8AC3E}">
        <p14:creationId xmlns:p14="http://schemas.microsoft.com/office/powerpoint/2010/main" val="40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6400"/>
            <a:ext cx="8229600" cy="533400"/>
          </a:xfrm>
        </p:spPr>
        <p:txBody>
          <a:bodyPr/>
          <a:lstStyle/>
          <a:p>
            <a:pPr algn="ctr"/>
            <a:r>
              <a:rPr lang="en-US" b="1" dirty="0" smtClean="0">
                <a:solidFill>
                  <a:srgbClr val="038A00"/>
                </a:solidFill>
                <a:latin typeface="Tw Cen MT" panose="020B0602020104020603" pitchFamily="34" charset="0"/>
              </a:rPr>
              <a:t>Quality of Project Design</a:t>
            </a:r>
            <a:endParaRPr lang="en-US" sz="2800" b="1" dirty="0">
              <a:solidFill>
                <a:srgbClr val="038A00"/>
              </a:solidFill>
              <a:latin typeface="Tw Cen MT" panose="020B0602020104020603" pitchFamily="34" charset="0"/>
            </a:endParaRPr>
          </a:p>
        </p:txBody>
      </p:sp>
      <p:sp>
        <p:nvSpPr>
          <p:cNvPr id="4" name="Content Placeholder 3"/>
          <p:cNvSpPr>
            <a:spLocks noGrp="1"/>
          </p:cNvSpPr>
          <p:nvPr>
            <p:ph idx="1"/>
          </p:nvPr>
        </p:nvSpPr>
        <p:spPr>
          <a:xfrm>
            <a:off x="457200" y="2743200"/>
            <a:ext cx="8229600" cy="3581400"/>
          </a:xfrm>
        </p:spPr>
        <p:txBody>
          <a:bodyPr>
            <a:normAutofit fontScale="92500"/>
          </a:bodyPr>
          <a:lstStyle/>
          <a:p>
            <a:pPr marL="0" lvl="0" indent="0">
              <a:spcBef>
                <a:spcPct val="0"/>
              </a:spcBef>
              <a:spcAft>
                <a:spcPts val="1800"/>
              </a:spcAft>
              <a:buClr>
                <a:srgbClr val="4F81BD"/>
              </a:buClr>
              <a:buNone/>
              <a:tabLst>
                <a:tab pos="182880" algn="l"/>
              </a:tabLst>
              <a:defRPr/>
            </a:pPr>
            <a:r>
              <a:rPr lang="en-US" altLang="en-US" sz="2400" b="1" dirty="0">
                <a:solidFill>
                  <a:schemeClr val="tx2"/>
                </a:solidFill>
                <a:latin typeface="+mn-lt"/>
              </a:rPr>
              <a:t>In determining the significance of the proposed project, </a:t>
            </a:r>
            <a:r>
              <a:rPr lang="en-US" altLang="en-US" sz="2400" b="1" dirty="0" smtClean="0">
                <a:solidFill>
                  <a:schemeClr val="tx2"/>
                </a:solidFill>
                <a:latin typeface="+mn-lt"/>
              </a:rPr>
              <a:t>the </a:t>
            </a:r>
            <a:r>
              <a:rPr lang="en-US" altLang="en-US" sz="2400" b="1" dirty="0">
                <a:solidFill>
                  <a:schemeClr val="tx2"/>
                </a:solidFill>
                <a:latin typeface="+mn-lt"/>
              </a:rPr>
              <a:t>Secretary considers the following </a:t>
            </a:r>
            <a:r>
              <a:rPr lang="en-US" altLang="en-US" sz="2400" b="1" dirty="0" smtClean="0">
                <a:solidFill>
                  <a:schemeClr val="tx2"/>
                </a:solidFill>
                <a:latin typeface="+mn-lt"/>
              </a:rPr>
              <a:t>factors:</a:t>
            </a:r>
          </a:p>
          <a:p>
            <a:pPr marL="339725" lvl="0" indent="-339725">
              <a:spcBef>
                <a:spcPct val="0"/>
              </a:spcBef>
              <a:spcAft>
                <a:spcPts val="1800"/>
              </a:spcAft>
              <a:buClr>
                <a:srgbClr val="4F81BD"/>
              </a:buClr>
              <a:buFont typeface="+mj-lt"/>
              <a:buAutoNum type="romanLcPeriod"/>
              <a:defRPr/>
            </a:pPr>
            <a:r>
              <a:rPr lang="en-US" altLang="en-US" sz="2000" dirty="0" smtClean="0">
                <a:solidFill>
                  <a:schemeClr val="tx2"/>
                </a:solidFill>
                <a:latin typeface="+mn-lt"/>
              </a:rPr>
              <a:t>The </a:t>
            </a:r>
            <a:r>
              <a:rPr lang="en-US" altLang="en-US" sz="2000" dirty="0">
                <a:solidFill>
                  <a:schemeClr val="tx2"/>
                </a:solidFill>
                <a:latin typeface="+mn-lt"/>
              </a:rPr>
              <a:t>extent to which the goals, objectives, and outcomes intended to be achieved by the proposed project are clearly specified and measurable; </a:t>
            </a:r>
            <a:endParaRPr lang="en-US" altLang="en-US" sz="2000" dirty="0" smtClean="0">
              <a:solidFill>
                <a:schemeClr val="tx2"/>
              </a:solidFill>
              <a:latin typeface="+mn-lt"/>
            </a:endParaRPr>
          </a:p>
          <a:p>
            <a:pPr marL="339725" lvl="0" indent="-339725">
              <a:spcBef>
                <a:spcPct val="0"/>
              </a:spcBef>
              <a:spcAft>
                <a:spcPts val="1800"/>
              </a:spcAft>
              <a:buClr>
                <a:srgbClr val="4F81BD"/>
              </a:buClr>
              <a:buFont typeface="+mj-lt"/>
              <a:buAutoNum type="romanLcPeriod"/>
              <a:defRPr/>
            </a:pPr>
            <a:r>
              <a:rPr lang="en-US" altLang="en-US" sz="2000" dirty="0">
                <a:solidFill>
                  <a:schemeClr val="tx2"/>
                </a:solidFill>
                <a:latin typeface="+mn-lt"/>
              </a:rPr>
              <a:t>The extent to which there is a conceptual framework underlying the proposed research or demonstration activities and the quality of that </a:t>
            </a:r>
            <a:r>
              <a:rPr lang="en-US" altLang="en-US" sz="2000" dirty="0" smtClean="0">
                <a:solidFill>
                  <a:schemeClr val="tx2"/>
                </a:solidFill>
                <a:latin typeface="+mn-lt"/>
              </a:rPr>
              <a:t>framework;</a:t>
            </a:r>
          </a:p>
          <a:p>
            <a:pPr marL="339725" lvl="0" indent="-339725">
              <a:spcBef>
                <a:spcPct val="0"/>
              </a:spcBef>
              <a:spcAft>
                <a:spcPts val="1800"/>
              </a:spcAft>
              <a:buClr>
                <a:srgbClr val="4F81BD"/>
              </a:buClr>
              <a:buFont typeface="+mj-lt"/>
              <a:buAutoNum type="romanLcPeriod"/>
              <a:defRPr/>
            </a:pPr>
            <a:r>
              <a:rPr lang="en-US" altLang="en-US" sz="2000" dirty="0">
                <a:solidFill>
                  <a:schemeClr val="tx2"/>
                </a:solidFill>
                <a:latin typeface="+mn-lt"/>
              </a:rPr>
              <a:t>The extent to which the services are of sufficient quality, intensity, and duration to lead to outcomes to be achieved by the proposed project;</a:t>
            </a:r>
          </a:p>
          <a:p>
            <a:pPr marL="339725" lvl="0" indent="-339725">
              <a:spcBef>
                <a:spcPct val="0"/>
              </a:spcBef>
              <a:spcAft>
                <a:spcPts val="1800"/>
              </a:spcAft>
              <a:buClr>
                <a:srgbClr val="4F81BD"/>
              </a:buClr>
              <a:buFont typeface="+mj-lt"/>
              <a:buAutoNum type="romanLcPeriod"/>
              <a:defRPr/>
            </a:pPr>
            <a:endParaRPr lang="en-US" altLang="en-US" sz="2000" dirty="0" smtClean="0">
              <a:solidFill>
                <a:schemeClr val="tx2"/>
              </a:solidFill>
              <a:latin typeface="+mn-lt"/>
            </a:endParaRPr>
          </a:p>
          <a:p>
            <a:pPr marL="339725" lvl="0" indent="-339725">
              <a:spcBef>
                <a:spcPct val="0"/>
              </a:spcBef>
              <a:spcAft>
                <a:spcPts val="1800"/>
              </a:spcAft>
              <a:buClr>
                <a:srgbClr val="4F81BD"/>
              </a:buClr>
              <a:buFont typeface="+mj-lt"/>
              <a:buAutoNum type="romanLcPeriod"/>
              <a:defRPr/>
            </a:pPr>
            <a:endParaRPr lang="en-US" altLang="en-US" sz="2000" dirty="0" smtClean="0">
              <a:solidFill>
                <a:schemeClr val="tx2"/>
              </a:solidFill>
              <a:latin typeface="+mn-lt"/>
            </a:endParaRPr>
          </a:p>
        </p:txBody>
      </p:sp>
      <p:sp>
        <p:nvSpPr>
          <p:cNvPr id="5" name="Text Placeholder 4"/>
          <p:cNvSpPr>
            <a:spLocks noGrp="1"/>
          </p:cNvSpPr>
          <p:nvPr>
            <p:ph type="body" sz="quarter" idx="10"/>
          </p:nvPr>
        </p:nvSpPr>
        <p:spPr>
          <a:xfrm>
            <a:off x="457200" y="2209800"/>
            <a:ext cx="8229600" cy="4270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0-20 points</a:t>
            </a:r>
            <a:r>
              <a:rPr lang="en-US" b="1" dirty="0">
                <a:solidFill>
                  <a:srgbClr val="04A200"/>
                </a:solidFill>
                <a:latin typeface="Tw Cen MT" panose="020B0602020104020603" pitchFamily="34" charset="0"/>
              </a:rPr>
              <a:t>) </a:t>
            </a:r>
            <a:endParaRPr lang="en-US" dirty="0">
              <a:solidFill>
                <a:srgbClr val="04A200"/>
              </a:solidFill>
            </a:endParaRPr>
          </a:p>
        </p:txBody>
      </p:sp>
      <p:sp>
        <p:nvSpPr>
          <p:cNvPr id="2" name="Slide Number Placeholder 1"/>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pPr algn="ctr">
                <a:defRPr/>
              </a:pPr>
              <a:t>41</a:t>
            </a:fld>
            <a:endParaRPr lang="en-US" sz="1200" dirty="0"/>
          </a:p>
        </p:txBody>
      </p:sp>
    </p:spTree>
    <p:extLst>
      <p:ext uri="{BB962C8B-B14F-4D97-AF65-F5344CB8AC3E}">
        <p14:creationId xmlns:p14="http://schemas.microsoft.com/office/powerpoint/2010/main" val="28932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Quality of Project Design (cont.)</a:t>
            </a:r>
            <a:endParaRPr lang="en-US" dirty="0"/>
          </a:p>
        </p:txBody>
      </p:sp>
      <p:sp>
        <p:nvSpPr>
          <p:cNvPr id="3" name="Content Placeholder 2"/>
          <p:cNvSpPr>
            <a:spLocks noGrp="1"/>
          </p:cNvSpPr>
          <p:nvPr>
            <p:ph idx="1"/>
          </p:nvPr>
        </p:nvSpPr>
        <p:spPr>
          <a:xfrm>
            <a:off x="457200" y="2743200"/>
            <a:ext cx="8229600" cy="3657600"/>
          </a:xfrm>
        </p:spPr>
        <p:txBody>
          <a:bodyPr>
            <a:normAutofit fontScale="92500" lnSpcReduction="10000"/>
          </a:bodyPr>
          <a:lstStyle/>
          <a:p>
            <a:pPr marL="514350" lvl="0" indent="-514350">
              <a:spcBef>
                <a:spcPct val="0"/>
              </a:spcBef>
              <a:spcAft>
                <a:spcPts val="1800"/>
              </a:spcAft>
              <a:buClr>
                <a:srgbClr val="4F81BD"/>
              </a:buClr>
              <a:buFont typeface="+mj-lt"/>
              <a:buAutoNum type="romanLcPeriod" startAt="4"/>
              <a:defRPr/>
            </a:pPr>
            <a:r>
              <a:rPr lang="en-US" altLang="en-US" sz="1900" dirty="0">
                <a:solidFill>
                  <a:srgbClr val="1F497D"/>
                </a:solidFill>
                <a:latin typeface="Calibri"/>
              </a:rPr>
              <a:t>The extent to which the proposed activities constitute a coherent, sustained program of research and development in the field including, as appropriate, a substantial addition to an ongoing line of inquiry</a:t>
            </a:r>
            <a:r>
              <a:rPr lang="en-US" altLang="en-US" sz="1900" dirty="0" smtClean="0">
                <a:solidFill>
                  <a:srgbClr val="1F497D"/>
                </a:solidFill>
                <a:latin typeface="Calibri"/>
              </a:rPr>
              <a:t>;</a:t>
            </a:r>
          </a:p>
          <a:p>
            <a:pPr marL="514350" lvl="0" indent="-514350">
              <a:spcBef>
                <a:spcPct val="0"/>
              </a:spcBef>
              <a:spcAft>
                <a:spcPts val="1800"/>
              </a:spcAft>
              <a:buClr>
                <a:srgbClr val="4F81BD"/>
              </a:buClr>
              <a:buFont typeface="+mj-lt"/>
              <a:buAutoNum type="romanLcPeriod" startAt="4"/>
              <a:defRPr/>
            </a:pPr>
            <a:r>
              <a:rPr lang="en-US" altLang="en-US" sz="1900" dirty="0">
                <a:solidFill>
                  <a:srgbClr val="1F497D"/>
                </a:solidFill>
                <a:latin typeface="Calibri"/>
              </a:rPr>
              <a:t>The extent to which the proposed project includes a thorough, high-quality plan for project implementation, and the use of appropriate methodological tools to ensure successful achievement of project objectives</a:t>
            </a:r>
            <a:r>
              <a:rPr lang="en-US" altLang="en-US" sz="1900" dirty="0" smtClean="0">
                <a:solidFill>
                  <a:srgbClr val="1F497D"/>
                </a:solidFill>
                <a:latin typeface="Calibri"/>
              </a:rPr>
              <a:t>;</a:t>
            </a:r>
          </a:p>
          <a:p>
            <a:pPr marL="514350" lvl="0" indent="-514350">
              <a:spcBef>
                <a:spcPct val="0"/>
              </a:spcBef>
              <a:spcAft>
                <a:spcPts val="1800"/>
              </a:spcAft>
              <a:buClr>
                <a:srgbClr val="4F81BD"/>
              </a:buClr>
              <a:buFont typeface="+mj-lt"/>
              <a:buAutoNum type="romanLcPeriod" startAt="4"/>
              <a:defRPr/>
            </a:pPr>
            <a:r>
              <a:rPr lang="en-US" altLang="en-US" sz="1900" dirty="0">
                <a:solidFill>
                  <a:srgbClr val="1F497D"/>
                </a:solidFill>
                <a:latin typeface="Calibri"/>
              </a:rPr>
              <a:t>The extent to which the proposed development efforts include adequate quality controls and, as appropriate, repeated testing of products; </a:t>
            </a:r>
            <a:r>
              <a:rPr lang="en-US" altLang="en-US" sz="1900" dirty="0" smtClean="0">
                <a:solidFill>
                  <a:srgbClr val="1F497D"/>
                </a:solidFill>
                <a:latin typeface="Calibri"/>
              </a:rPr>
              <a:t>and</a:t>
            </a:r>
            <a:endParaRPr lang="en-US" altLang="en-US" dirty="0" smtClean="0"/>
          </a:p>
          <a:p>
            <a:pPr marL="514350" lvl="0" indent="-514350">
              <a:spcBef>
                <a:spcPct val="0"/>
              </a:spcBef>
              <a:spcAft>
                <a:spcPts val="1800"/>
              </a:spcAft>
              <a:buClr>
                <a:srgbClr val="4F81BD"/>
              </a:buClr>
              <a:buFont typeface="+mj-lt"/>
              <a:buAutoNum type="romanLcPeriod" startAt="4"/>
              <a:defRPr/>
            </a:pPr>
            <a:r>
              <a:rPr lang="en-US" altLang="en-US" sz="1900" dirty="0">
                <a:solidFill>
                  <a:srgbClr val="1F497D"/>
                </a:solidFill>
                <a:latin typeface="Calibri"/>
              </a:rPr>
              <a:t>The extent to which the services provided by the proposed project involve the collaboration of appropriate partners for maximizing the effectiveness of project services.</a:t>
            </a:r>
            <a:endParaRPr lang="en-US" altLang="en-US" sz="1900" dirty="0" smtClean="0">
              <a:solidFill>
                <a:srgbClr val="1F497D"/>
              </a:solidFill>
              <a:latin typeface="Calibri"/>
            </a:endParaRPr>
          </a:p>
        </p:txBody>
      </p:sp>
      <p:sp>
        <p:nvSpPr>
          <p:cNvPr id="4" name="Text Placeholder 3"/>
          <p:cNvSpPr>
            <a:spLocks noGrp="1"/>
          </p:cNvSpPr>
          <p:nvPr>
            <p:ph type="body" sz="quarter" idx="10"/>
          </p:nvPr>
        </p:nvSpPr>
        <p:spPr/>
        <p:txBody>
          <a:bodyPr/>
          <a:lstStyle/>
          <a:p>
            <a:pPr algn="ctr"/>
            <a:r>
              <a:rPr lang="en-US" dirty="0" smtClean="0"/>
              <a:t>(0-20 POINTS)</a:t>
            </a:r>
            <a:endParaRPr lang="en-US" dirty="0"/>
          </a:p>
        </p:txBody>
      </p:sp>
      <p:sp>
        <p:nvSpPr>
          <p:cNvPr id="5" name="Slide Number Placeholder 4"/>
          <p:cNvSpPr>
            <a:spLocks noGrp="1"/>
          </p:cNvSpPr>
          <p:nvPr>
            <p:ph type="sldNum" sz="quarter" idx="11"/>
          </p:nvPr>
        </p:nvSpPr>
        <p:spPr/>
        <p:txBody>
          <a:bodyPr/>
          <a:lstStyle/>
          <a:p>
            <a:pPr>
              <a:defRPr/>
            </a:pPr>
            <a:fld id="{7A09BD18-B025-4388-A77C-68303695C0B1}" type="slidenum">
              <a:rPr lang="en-US" smtClean="0"/>
              <a:pPr>
                <a:defRPr/>
              </a:pPr>
              <a:t>42</a:t>
            </a:fld>
            <a:endParaRPr lang="en-US" dirty="0"/>
          </a:p>
        </p:txBody>
      </p:sp>
    </p:spTree>
    <p:extLst>
      <p:ext uri="{BB962C8B-B14F-4D97-AF65-F5344CB8AC3E}">
        <p14:creationId xmlns:p14="http://schemas.microsoft.com/office/powerpoint/2010/main" val="266285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800" b="1" dirty="0" smtClean="0">
                <a:latin typeface="Tw Cen MT" panose="020B0602020104020603" pitchFamily="34" charset="0"/>
              </a:rPr>
              <a:t>Quality of Project Services</a:t>
            </a:r>
            <a:r>
              <a:rPr lang="en-US" sz="4000" b="1" dirty="0" smtClean="0">
                <a:solidFill>
                  <a:srgbClr val="04A200"/>
                </a:solidFill>
                <a:latin typeface="Tw Cen MT" panose="020B0602020104020603" pitchFamily="34" charset="0"/>
              </a:rPr>
              <a:t/>
            </a:r>
            <a:br>
              <a:rPr lang="en-US" sz="4000" b="1" dirty="0" smtClean="0">
                <a:solidFill>
                  <a:srgbClr val="04A200"/>
                </a:solidFill>
                <a:latin typeface="Tw Cen MT" panose="020B0602020104020603" pitchFamily="34" charset="0"/>
              </a:rPr>
            </a:br>
            <a:endParaRPr lang="en-US" sz="24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762000" y="2667000"/>
            <a:ext cx="7696200" cy="4038600"/>
          </a:xfrm>
        </p:spPr>
        <p:txBody>
          <a:bodyPr>
            <a:noAutofit/>
          </a:bodyPr>
          <a:lstStyle/>
          <a:p>
            <a:pPr marL="342900" lvl="0" indent="-342900">
              <a:spcBef>
                <a:spcPts val="600"/>
              </a:spcBef>
              <a:buClr>
                <a:srgbClr val="4F81BD"/>
              </a:buClr>
              <a:buAutoNum type="arabicParenBoth"/>
              <a:tabLst>
                <a:tab pos="182880" algn="l"/>
              </a:tabLst>
              <a:defRPr/>
            </a:pPr>
            <a:r>
              <a:rPr lang="en-US" altLang="en-US" sz="2000" dirty="0" smtClean="0">
                <a:solidFill>
                  <a:schemeClr val="tx2"/>
                </a:solidFill>
                <a:latin typeface="+mn-lt"/>
              </a:rPr>
              <a:t>The </a:t>
            </a:r>
            <a:r>
              <a:rPr lang="en-US" altLang="en-US" sz="2000" dirty="0">
                <a:solidFill>
                  <a:schemeClr val="tx2"/>
                </a:solidFill>
                <a:latin typeface="+mn-lt"/>
              </a:rPr>
              <a:t>Secretary considers the quality of the products and services to be provided by the proposed </a:t>
            </a:r>
            <a:r>
              <a:rPr lang="en-US" altLang="en-US" sz="2000" dirty="0" smtClean="0">
                <a:solidFill>
                  <a:schemeClr val="tx2"/>
                </a:solidFill>
                <a:latin typeface="+mn-lt"/>
              </a:rPr>
              <a:t>project.</a:t>
            </a:r>
          </a:p>
          <a:p>
            <a:pPr marL="342900" lvl="0" indent="-342900">
              <a:spcBef>
                <a:spcPts val="600"/>
              </a:spcBef>
              <a:buClr>
                <a:srgbClr val="4F81BD"/>
              </a:buClr>
              <a:buAutoNum type="arabicParenBoth"/>
              <a:tabLst>
                <a:tab pos="182880" algn="l"/>
              </a:tabLst>
              <a:defRPr/>
            </a:pPr>
            <a:endParaRPr lang="en-US" altLang="en-US" sz="2000" dirty="0" smtClean="0">
              <a:solidFill>
                <a:schemeClr val="tx2"/>
              </a:solidFill>
              <a:latin typeface="+mn-lt"/>
            </a:endParaRPr>
          </a:p>
          <a:p>
            <a:pPr marL="342900" lvl="0" indent="-342900">
              <a:spcBef>
                <a:spcPts val="600"/>
              </a:spcBef>
              <a:buClr>
                <a:srgbClr val="4F81BD"/>
              </a:buClr>
              <a:buAutoNum type="arabicParenBoth"/>
              <a:tabLst>
                <a:tab pos="182880" algn="l"/>
              </a:tabLst>
              <a:defRPr/>
            </a:pPr>
            <a:r>
              <a:rPr lang="en-US" altLang="en-US" sz="2000" dirty="0" smtClean="0">
                <a:solidFill>
                  <a:schemeClr val="tx2"/>
                </a:solidFill>
                <a:latin typeface="+mn-lt"/>
              </a:rPr>
              <a:t>In </a:t>
            </a:r>
            <a:r>
              <a:rPr lang="en-US" altLang="en-US" sz="2000" dirty="0">
                <a:solidFill>
                  <a:schemeClr val="tx2"/>
                </a:solidFill>
                <a:latin typeface="+mn-lt"/>
              </a:rPr>
              <a:t>determining the quality of the products and/or services to be provided by the proposed project, the Secretary considers the quality and sufficiency of strategies for ensuring equal access and treatment for eligible project participants who are members of groups that have traditionally been underrepresented based on race, color, national origin, gender, age or disability</a:t>
            </a:r>
            <a:r>
              <a:rPr lang="en-US" altLang="en-US" sz="2000" dirty="0" smtClean="0">
                <a:solidFill>
                  <a:schemeClr val="tx2"/>
                </a:solidFill>
                <a:latin typeface="+mn-lt"/>
              </a:rPr>
              <a:t>.</a:t>
            </a:r>
          </a:p>
          <a:p>
            <a:pPr marL="0" lvl="0" indent="0">
              <a:spcBef>
                <a:spcPts val="600"/>
              </a:spcBef>
              <a:buClr>
                <a:srgbClr val="4F81BD"/>
              </a:buClr>
              <a:buNone/>
              <a:tabLst>
                <a:tab pos="182880" algn="l"/>
              </a:tabLst>
              <a:defRPr/>
            </a:pPr>
            <a:endParaRPr lang="en-US" altLang="en-US" sz="1800" dirty="0">
              <a:solidFill>
                <a:schemeClr val="tx2"/>
              </a:solidFill>
              <a:latin typeface="+mn-lt"/>
            </a:endParaRPr>
          </a:p>
          <a:p>
            <a:pPr marL="274320" indent="0">
              <a:buNone/>
            </a:pPr>
            <a:endParaRPr lang="en-US" sz="1800" dirty="0" smtClean="0"/>
          </a:p>
          <a:p>
            <a:pPr marL="339725" lvl="0" indent="-339725" algn="r" fontAlgn="base">
              <a:spcBef>
                <a:spcPts val="600"/>
              </a:spcBef>
              <a:buClrTx/>
              <a:buFont typeface="+mj-lt"/>
              <a:buAutoNum type="romanLcPeriod"/>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a:off x="381000" y="1981200"/>
            <a:ext cx="8229600" cy="5032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0-20 </a:t>
            </a:r>
            <a:r>
              <a:rPr lang="en-US" b="1" dirty="0">
                <a:solidFill>
                  <a:srgbClr val="04A200"/>
                </a:solidFill>
                <a:latin typeface="Tw Cen MT" panose="020B0602020104020603" pitchFamily="34" charset="0"/>
              </a:rPr>
              <a:t>points) </a:t>
            </a:r>
            <a:endParaRPr lang="en-US" dirty="0">
              <a:solidFill>
                <a:srgbClr val="04A200"/>
              </a:solidFill>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43</a:t>
            </a:fld>
            <a:r>
              <a:rPr lang="en-US" sz="1200" dirty="0" smtClean="0">
                <a:latin typeface="+mj-lt"/>
              </a:rPr>
              <a:t> </a:t>
            </a:r>
            <a:endParaRPr lang="en-US" sz="1200" dirty="0">
              <a:latin typeface="+mj-lt"/>
            </a:endParaRPr>
          </a:p>
        </p:txBody>
      </p:sp>
    </p:spTree>
    <p:extLst>
      <p:ext uri="{BB962C8B-B14F-4D97-AF65-F5344CB8AC3E}">
        <p14:creationId xmlns:p14="http://schemas.microsoft.com/office/powerpoint/2010/main" val="99805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b="1" dirty="0" smtClean="0">
                <a:latin typeface="Tw Cen MT" panose="020B0602020104020603" pitchFamily="34" charset="0"/>
              </a:rPr>
              <a:t>Quality of Project Services (cont.)</a:t>
            </a:r>
            <a:r>
              <a:rPr lang="en-US" sz="3200" b="1" dirty="0" smtClean="0">
                <a:solidFill>
                  <a:srgbClr val="04A200"/>
                </a:solidFill>
                <a:latin typeface="Tw Cen MT" panose="020B0602020104020603" pitchFamily="34" charset="0"/>
              </a:rPr>
              <a:t/>
            </a:r>
            <a:br>
              <a:rPr lang="en-US" sz="3200" b="1" dirty="0" smtClean="0">
                <a:solidFill>
                  <a:srgbClr val="04A200"/>
                </a:solidFill>
                <a:latin typeface="Tw Cen MT" panose="020B0602020104020603" pitchFamily="34" charset="0"/>
              </a:rPr>
            </a:br>
            <a:endParaRPr lang="en-US" sz="18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381000" y="2438400"/>
            <a:ext cx="8534400" cy="4267200"/>
          </a:xfrm>
        </p:spPr>
        <p:txBody>
          <a:bodyPr>
            <a:noAutofit/>
          </a:bodyPr>
          <a:lstStyle/>
          <a:p>
            <a:pPr marL="0" lvl="0" indent="0">
              <a:spcBef>
                <a:spcPts val="600"/>
              </a:spcBef>
              <a:buClr>
                <a:srgbClr val="4F81BD"/>
              </a:buClr>
              <a:buNone/>
              <a:tabLst>
                <a:tab pos="182880" algn="l"/>
              </a:tabLst>
              <a:defRPr/>
            </a:pPr>
            <a:r>
              <a:rPr lang="en-US" altLang="en-US" sz="2000" dirty="0">
                <a:solidFill>
                  <a:schemeClr val="tx2"/>
                </a:solidFill>
                <a:latin typeface="+mn-lt"/>
              </a:rPr>
              <a:t>(3) In addition, the Secretary considers the following factors:</a:t>
            </a:r>
          </a:p>
          <a:p>
            <a:pPr marL="0" lvl="0" indent="0">
              <a:spcBef>
                <a:spcPts val="600"/>
              </a:spcBef>
              <a:buClr>
                <a:srgbClr val="4F81BD"/>
              </a:buClr>
              <a:buNone/>
              <a:tabLst>
                <a:tab pos="182880" algn="l"/>
              </a:tabLst>
              <a:defRPr/>
            </a:pPr>
            <a:r>
              <a:rPr lang="en-US" sz="2000" dirty="0"/>
              <a:t> </a:t>
            </a:r>
            <a:r>
              <a:rPr lang="en-US" sz="2000" dirty="0" smtClean="0"/>
              <a:t>The </a:t>
            </a:r>
            <a:r>
              <a:rPr lang="en-US" sz="2000" dirty="0"/>
              <a:t>extent to which the products and services to be provided by the proposed project reflect up-to –date knowledge from research and effective practice</a:t>
            </a:r>
            <a:r>
              <a:rPr lang="en-US" sz="2000" dirty="0" smtClean="0"/>
              <a:t>;</a:t>
            </a:r>
            <a:endParaRPr lang="en-US" sz="2000" dirty="0"/>
          </a:p>
          <a:p>
            <a:pPr marL="788670" indent="-514350">
              <a:buClr>
                <a:schemeClr val="tx2"/>
              </a:buClr>
              <a:buFont typeface="+mj-lt"/>
              <a:buAutoNum type="romanLcPeriod"/>
            </a:pPr>
            <a:r>
              <a:rPr lang="en-US" sz="2000" dirty="0" smtClean="0"/>
              <a:t>The </a:t>
            </a:r>
            <a:r>
              <a:rPr lang="en-US" sz="2000" dirty="0"/>
              <a:t>extent to which the products and services are of sufficient quality, intensity and duration to lead to the outcomes intended to be achieved by the proposed </a:t>
            </a:r>
            <a:r>
              <a:rPr lang="en-US" sz="2000" dirty="0" smtClean="0"/>
              <a:t>project;</a:t>
            </a:r>
          </a:p>
          <a:p>
            <a:pPr marL="674370" indent="-400050">
              <a:buClr>
                <a:schemeClr val="tx2"/>
              </a:buClr>
              <a:buAutoNum type="romanLcPeriod"/>
            </a:pPr>
            <a:r>
              <a:rPr lang="en-US" sz="2000" dirty="0" smtClean="0"/>
              <a:t>The </a:t>
            </a:r>
            <a:r>
              <a:rPr lang="en-US" sz="2000" dirty="0"/>
              <a:t>extent to which the products and services to be provide by the proposed project involve the collaboration of appropriate partners for maximizing the effectiveness of project products and services; </a:t>
            </a:r>
            <a:r>
              <a:rPr lang="en-US" sz="2000" dirty="0" smtClean="0"/>
              <a:t>and</a:t>
            </a:r>
          </a:p>
          <a:p>
            <a:pPr marL="674370" indent="-400050">
              <a:buClr>
                <a:schemeClr val="tx2"/>
              </a:buClr>
              <a:buAutoNum type="romanLcPeriod"/>
            </a:pPr>
            <a:r>
              <a:rPr lang="en-US" sz="2000" dirty="0" smtClean="0"/>
              <a:t>The </a:t>
            </a:r>
            <a:r>
              <a:rPr lang="en-US" sz="2000" dirty="0"/>
              <a:t>likely utility of the products and services that will result from the proposed project including their potential for being used effectively in a variety of other settings.</a:t>
            </a:r>
          </a:p>
          <a:p>
            <a:endParaRPr lang="en-US" sz="1800" dirty="0" smtClean="0"/>
          </a:p>
          <a:p>
            <a:pPr marL="339725" lvl="0" indent="-339725" algn="r" fontAlgn="base">
              <a:spcBef>
                <a:spcPts val="600"/>
              </a:spcBef>
              <a:buClrTx/>
              <a:buFont typeface="+mj-lt"/>
              <a:buAutoNum type="romanLcPeriod"/>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a:off x="381000" y="1981200"/>
            <a:ext cx="8229600" cy="5032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0-20 </a:t>
            </a:r>
            <a:r>
              <a:rPr lang="en-US" b="1" dirty="0">
                <a:solidFill>
                  <a:srgbClr val="04A200"/>
                </a:solidFill>
                <a:latin typeface="Tw Cen MT" panose="020B0602020104020603" pitchFamily="34" charset="0"/>
              </a:rPr>
              <a:t>points) </a:t>
            </a:r>
            <a:endParaRPr lang="en-US" dirty="0">
              <a:solidFill>
                <a:srgbClr val="04A200"/>
              </a:solidFill>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44</a:t>
            </a:fld>
            <a:r>
              <a:rPr lang="en-US" sz="1200" dirty="0" smtClean="0">
                <a:latin typeface="+mj-lt"/>
              </a:rPr>
              <a:t> </a:t>
            </a:r>
            <a:endParaRPr lang="en-US" sz="1200" dirty="0">
              <a:latin typeface="+mj-lt"/>
            </a:endParaRPr>
          </a:p>
        </p:txBody>
      </p:sp>
    </p:spTree>
    <p:extLst>
      <p:ext uri="{BB962C8B-B14F-4D97-AF65-F5344CB8AC3E}">
        <p14:creationId xmlns:p14="http://schemas.microsoft.com/office/powerpoint/2010/main" val="422526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pPr algn="ctr"/>
            <a:r>
              <a:rPr lang="en-US" sz="3200" b="1" dirty="0" smtClean="0">
                <a:latin typeface="Tw Cen MT" panose="020B0602020104020603" pitchFamily="34" charset="0"/>
              </a:rPr>
              <a:t>Quality of Project Evaluation</a:t>
            </a:r>
            <a:r>
              <a:rPr lang="en-US" sz="4000" b="1" dirty="0" smtClean="0">
                <a:latin typeface="Tw Cen MT" panose="020B0602020104020603" pitchFamily="34" charset="0"/>
              </a:rPr>
              <a:t/>
            </a:r>
            <a:br>
              <a:rPr lang="en-US" sz="4000" b="1" dirty="0" smtClean="0">
                <a:latin typeface="Tw Cen MT" panose="020B0602020104020603" pitchFamily="34" charset="0"/>
              </a:rPr>
            </a:br>
            <a:endParaRPr lang="en-US" sz="2400" b="1" dirty="0">
              <a:latin typeface="Tw Cen MT" panose="020B0602020104020603" pitchFamily="34" charset="0"/>
            </a:endParaRPr>
          </a:p>
        </p:txBody>
      </p:sp>
      <p:sp>
        <p:nvSpPr>
          <p:cNvPr id="4" name="Content Placeholder 3"/>
          <p:cNvSpPr>
            <a:spLocks noGrp="1"/>
          </p:cNvSpPr>
          <p:nvPr>
            <p:ph idx="1"/>
          </p:nvPr>
        </p:nvSpPr>
        <p:spPr>
          <a:xfrm>
            <a:off x="457200" y="2362200"/>
            <a:ext cx="8458200" cy="4114800"/>
          </a:xfrm>
        </p:spPr>
        <p:txBody>
          <a:bodyPr>
            <a:noAutofit/>
          </a:bodyPr>
          <a:lstStyle/>
          <a:p>
            <a:pPr marL="0" lvl="0" indent="0">
              <a:spcBef>
                <a:spcPts val="1200"/>
              </a:spcBef>
              <a:buClrTx/>
              <a:buNone/>
              <a:defRPr/>
            </a:pPr>
            <a:r>
              <a:rPr lang="en-US" altLang="en-US" sz="1800" dirty="0">
                <a:solidFill>
                  <a:schemeClr val="tx2"/>
                </a:solidFill>
                <a:latin typeface="Cambria" panose="02040503050406030204" pitchFamily="18" charset="0"/>
              </a:rPr>
              <a:t>In determining the quality of the evaluation, the Secretary considers the following factors</a:t>
            </a:r>
            <a:r>
              <a:rPr lang="en-US" altLang="en-US" sz="1800" dirty="0" smtClean="0">
                <a:solidFill>
                  <a:schemeClr val="tx2"/>
                </a:solidFill>
                <a:latin typeface="Cambria" panose="02040503050406030204" pitchFamily="18" charset="0"/>
              </a:rPr>
              <a:t>:</a:t>
            </a:r>
            <a:endParaRPr lang="en-US" sz="1800" dirty="0" smtClean="0">
              <a:latin typeface="Cambria" panose="02040503050406030204" pitchFamily="18" charset="0"/>
            </a:endParaRPr>
          </a:p>
          <a:p>
            <a:pPr marL="674370" indent="-400050">
              <a:buClr>
                <a:schemeClr val="tx2"/>
              </a:buClr>
              <a:buFont typeface="+mj-lt"/>
              <a:buAutoNum type="romanLcPeriod"/>
            </a:pPr>
            <a:r>
              <a:rPr lang="en-US" sz="1800" dirty="0" smtClean="0">
                <a:latin typeface="Cambria" panose="02040503050406030204" pitchFamily="18" charset="0"/>
              </a:rPr>
              <a:t>The extent to which the methods of evaluation are thorough, feasible, and appropriate to the goals, objectives, and intended outcomes of the proposed project;</a:t>
            </a:r>
          </a:p>
          <a:p>
            <a:pPr marL="674370" indent="-400050">
              <a:buClr>
                <a:schemeClr val="tx2"/>
              </a:buClr>
              <a:buFont typeface="+mj-lt"/>
              <a:buAutoNum type="romanLcPeriod"/>
            </a:pPr>
            <a:r>
              <a:rPr lang="en-US" sz="1800" dirty="0" smtClean="0">
                <a:latin typeface="Cambria" panose="02040503050406030204" pitchFamily="18" charset="0"/>
              </a:rPr>
              <a:t>The extent to which the methods of evaluation will provide performance feedback and permit periodic assessment of progress toward achieving intended outcomes;</a:t>
            </a:r>
          </a:p>
          <a:p>
            <a:pPr marL="674370" indent="-400050">
              <a:buClr>
                <a:schemeClr val="tx2"/>
              </a:buClr>
              <a:buFont typeface="+mj-lt"/>
              <a:buAutoNum type="romanLcPeriod"/>
            </a:pPr>
            <a:r>
              <a:rPr lang="en-US" sz="1800" dirty="0" smtClean="0">
                <a:latin typeface="Cambria" panose="02040503050406030204" pitchFamily="18" charset="0"/>
              </a:rPr>
              <a:t>The extent to which the methods of evaluation include the use of objective performance measures that are clearly related to the intended outcomes of the project and will produce quantitative and qualitative data to the extent possible; and</a:t>
            </a:r>
          </a:p>
          <a:p>
            <a:pPr marL="674370" indent="-400050">
              <a:buClr>
                <a:schemeClr val="tx2"/>
              </a:buClr>
              <a:buFont typeface="+mj-lt"/>
              <a:buAutoNum type="romanLcPeriod"/>
            </a:pPr>
            <a:r>
              <a:rPr lang="en-US" sz="1800" dirty="0" smtClean="0">
                <a:latin typeface="Cambria" panose="02040503050406030204" pitchFamily="18" charset="0"/>
              </a:rPr>
              <a:t>The extent to which the methods of evaluation will provide timely guidance for quality assurance.</a:t>
            </a:r>
          </a:p>
        </p:txBody>
      </p:sp>
      <p:sp>
        <p:nvSpPr>
          <p:cNvPr id="2" name="Text Placeholder 1"/>
          <p:cNvSpPr>
            <a:spLocks noGrp="1"/>
          </p:cNvSpPr>
          <p:nvPr>
            <p:ph type="body" sz="quarter" idx="10"/>
          </p:nvPr>
        </p:nvSpPr>
        <p:spPr>
          <a:xfrm>
            <a:off x="457200" y="2057400"/>
            <a:ext cx="8229600" cy="5032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0-20 </a:t>
            </a:r>
            <a:r>
              <a:rPr lang="en-US" b="1" dirty="0">
                <a:solidFill>
                  <a:srgbClr val="04A200"/>
                </a:solidFill>
                <a:latin typeface="Tw Cen MT" panose="020B0602020104020603" pitchFamily="34" charset="0"/>
              </a:rPr>
              <a:t>points)</a:t>
            </a:r>
            <a:endParaRPr lang="en-US" dirty="0">
              <a:solidFill>
                <a:srgbClr val="04A200"/>
              </a:solidFill>
            </a:endParaRPr>
          </a:p>
        </p:txBody>
      </p:sp>
      <p:sp>
        <p:nvSpPr>
          <p:cNvPr id="3" name="Slide Number Placeholder 2"/>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45</a:t>
            </a:fld>
            <a:endParaRPr lang="en-US" sz="1200" dirty="0">
              <a:latin typeface="+mn-lt"/>
            </a:endParaRPr>
          </a:p>
        </p:txBody>
      </p:sp>
    </p:spTree>
    <p:extLst>
      <p:ext uri="{BB962C8B-B14F-4D97-AF65-F5344CB8AC3E}">
        <p14:creationId xmlns:p14="http://schemas.microsoft.com/office/powerpoint/2010/main" val="69849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676400"/>
            <a:ext cx="8229600" cy="487362"/>
          </a:xfrm>
        </p:spPr>
        <p:txBody>
          <a:bodyPr/>
          <a:lstStyle/>
          <a:p>
            <a:pPr algn="ctr">
              <a:lnSpc>
                <a:spcPct val="75000"/>
              </a:lnSpc>
            </a:pPr>
            <a:r>
              <a:rPr lang="en-US" sz="2800" dirty="0" smtClean="0">
                <a:latin typeface="Tw Cen MT" panose="020B0602020104020603" pitchFamily="34" charset="0"/>
              </a:rPr>
              <a:t>Adequacy of Project Resources</a:t>
            </a:r>
            <a:r>
              <a:rPr lang="en-US" sz="3200" b="1" dirty="0" smtClean="0">
                <a:solidFill>
                  <a:srgbClr val="04A200"/>
                </a:solidFill>
                <a:latin typeface="Tw Cen MT" panose="020B0602020104020603" pitchFamily="34" charset="0"/>
              </a:rPr>
              <a:t/>
            </a:r>
            <a:br>
              <a:rPr lang="en-US" sz="3200" b="1" dirty="0" smtClean="0">
                <a:solidFill>
                  <a:srgbClr val="04A200"/>
                </a:solidFill>
                <a:latin typeface="Tw Cen MT" panose="020B0602020104020603" pitchFamily="34" charset="0"/>
              </a:rPr>
            </a:br>
            <a:endParaRPr lang="en-US" sz="20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457200" y="2438400"/>
            <a:ext cx="8305800" cy="4267200"/>
          </a:xfrm>
        </p:spPr>
        <p:txBody>
          <a:bodyPr>
            <a:noAutofit/>
          </a:bodyPr>
          <a:lstStyle/>
          <a:p>
            <a:pPr marL="514350" lvl="0" indent="-514350">
              <a:buClr>
                <a:srgbClr val="4F81BD"/>
              </a:buClr>
              <a:buFont typeface="Wingdings" panose="05000000000000000000" pitchFamily="2" charset="2"/>
              <a:buAutoNum type="arabicParenBoth" startAt="2"/>
            </a:pPr>
            <a:r>
              <a:rPr lang="en-US" sz="1800" dirty="0" smtClean="0">
                <a:solidFill>
                  <a:schemeClr val="tx1"/>
                </a:solidFill>
                <a:latin typeface="Cambria" panose="02040503050406030204" pitchFamily="18" charset="0"/>
              </a:rPr>
              <a:t>In </a:t>
            </a:r>
            <a:r>
              <a:rPr lang="en-US" sz="1800" dirty="0" smtClean="0">
                <a:latin typeface="Cambria" panose="02040503050406030204" pitchFamily="18" charset="0"/>
              </a:rPr>
              <a:t>determining the adequacy of resources, the Secretary considers the extent to which the applicant encourages </a:t>
            </a:r>
            <a:r>
              <a:rPr lang="en-US" sz="1800" u="sng" dirty="0" smtClean="0">
                <a:latin typeface="Cambria" panose="02040503050406030204" pitchFamily="18" charset="0"/>
              </a:rPr>
              <a:t>applications for employment from persons who are members of groups that have traditionally been underrepresented based on race, color, national origin, gender, age, or disability. </a:t>
            </a:r>
          </a:p>
          <a:p>
            <a:pPr marL="514350" lvl="0" indent="-514350">
              <a:buClr>
                <a:srgbClr val="4F81BD"/>
              </a:buClr>
              <a:buFont typeface="Wingdings" panose="05000000000000000000" pitchFamily="2" charset="2"/>
              <a:buAutoNum type="arabicParenBoth" startAt="2"/>
            </a:pPr>
            <a:r>
              <a:rPr lang="en-US" sz="1800" dirty="0" smtClean="0">
                <a:solidFill>
                  <a:schemeClr val="tx1"/>
                </a:solidFill>
                <a:latin typeface="Cambria" panose="02040503050406030204" pitchFamily="18" charset="0"/>
              </a:rPr>
              <a:t>In </a:t>
            </a:r>
            <a:r>
              <a:rPr lang="en-US" sz="1800" dirty="0">
                <a:solidFill>
                  <a:schemeClr val="tx1"/>
                </a:solidFill>
                <a:latin typeface="Cambria" panose="02040503050406030204" pitchFamily="18" charset="0"/>
              </a:rPr>
              <a:t>addition, the Secretary considers one or more of the following factors:</a:t>
            </a:r>
          </a:p>
          <a:p>
            <a:pPr marL="1223010" lvl="1" indent="-400050">
              <a:buClr>
                <a:schemeClr val="accent1"/>
              </a:buClr>
              <a:buFont typeface="+mj-lt"/>
              <a:buAutoNum type="romanLcPeriod"/>
            </a:pPr>
            <a:r>
              <a:rPr lang="en-US" sz="1800" dirty="0" smtClean="0">
                <a:solidFill>
                  <a:schemeClr val="tx1"/>
                </a:solidFill>
                <a:latin typeface="Cambria" panose="02040503050406030204" pitchFamily="18" charset="0"/>
              </a:rPr>
              <a:t>The </a:t>
            </a:r>
            <a:r>
              <a:rPr lang="en-US" sz="1800" dirty="0">
                <a:solidFill>
                  <a:schemeClr val="tx1"/>
                </a:solidFill>
                <a:latin typeface="Cambria" panose="02040503050406030204" pitchFamily="18" charset="0"/>
              </a:rPr>
              <a:t>qualifications, including relevant training and experience, of key project personnel (i.e., project director and project staff);</a:t>
            </a:r>
          </a:p>
          <a:p>
            <a:pPr marL="1223010" lvl="1" indent="-400050">
              <a:buClr>
                <a:schemeClr val="accent1"/>
              </a:buClr>
              <a:buFont typeface="+mj-lt"/>
              <a:buAutoNum type="romanLcPeriod"/>
            </a:pPr>
            <a:r>
              <a:rPr lang="en-US" sz="1800" dirty="0" smtClean="0">
                <a:solidFill>
                  <a:schemeClr val="tx1"/>
                </a:solidFill>
                <a:latin typeface="Cambria" panose="02040503050406030204" pitchFamily="18" charset="0"/>
              </a:rPr>
              <a:t>The </a:t>
            </a:r>
            <a:r>
              <a:rPr lang="en-US" sz="1800" dirty="0">
                <a:solidFill>
                  <a:schemeClr val="tx1"/>
                </a:solidFill>
                <a:latin typeface="Cambria" panose="02040503050406030204" pitchFamily="18" charset="0"/>
              </a:rPr>
              <a:t>qualifications, including relevant training and experience, of project consultants or subcontractors;</a:t>
            </a:r>
          </a:p>
          <a:p>
            <a:pPr marL="1223010" lvl="1" indent="-400050">
              <a:buClr>
                <a:schemeClr val="accent1"/>
              </a:buClr>
              <a:buFont typeface="+mj-lt"/>
              <a:buAutoNum type="romanLcPeriod"/>
            </a:pPr>
            <a:r>
              <a:rPr lang="en-US" sz="1800" dirty="0" smtClean="0">
                <a:solidFill>
                  <a:schemeClr val="tx1"/>
                </a:solidFill>
                <a:latin typeface="Cambria" panose="02040503050406030204" pitchFamily="18" charset="0"/>
              </a:rPr>
              <a:t>The </a:t>
            </a:r>
            <a:r>
              <a:rPr lang="en-US" sz="1800" dirty="0">
                <a:solidFill>
                  <a:schemeClr val="tx1"/>
                </a:solidFill>
                <a:latin typeface="Cambria" panose="02040503050406030204" pitchFamily="18" charset="0"/>
              </a:rPr>
              <a:t>adequacy of support, including facilities, equipment, supplies, and other resources, from the applicant organization and key partners;</a:t>
            </a:r>
          </a:p>
        </p:txBody>
      </p:sp>
      <p:sp>
        <p:nvSpPr>
          <p:cNvPr id="2" name="Text Placeholder 1"/>
          <p:cNvSpPr>
            <a:spLocks noGrp="1"/>
          </p:cNvSpPr>
          <p:nvPr>
            <p:ph type="body" sz="quarter" idx="10"/>
          </p:nvPr>
        </p:nvSpPr>
        <p:spPr>
          <a:xfrm>
            <a:off x="457200" y="2057400"/>
            <a:ext cx="8229600" cy="304801"/>
          </a:xfrm>
        </p:spPr>
        <p:txBody>
          <a:bodyPr>
            <a:normAutofit fontScale="92500" lnSpcReduction="10000"/>
          </a:bodyPr>
          <a:lstStyle/>
          <a:p>
            <a:pPr algn="ctr"/>
            <a:r>
              <a:rPr lang="en-US" sz="1600" b="1" dirty="0">
                <a:solidFill>
                  <a:srgbClr val="04A200"/>
                </a:solidFill>
                <a:latin typeface="Tw Cen MT" panose="020B0602020104020603" pitchFamily="34" charset="0"/>
              </a:rPr>
              <a:t>(</a:t>
            </a:r>
            <a:r>
              <a:rPr lang="en-US" sz="1600" b="1" dirty="0" smtClean="0">
                <a:solidFill>
                  <a:srgbClr val="04A200"/>
                </a:solidFill>
                <a:latin typeface="Tw Cen MT" panose="020B0602020104020603" pitchFamily="34" charset="0"/>
              </a:rPr>
              <a:t>0-20 </a:t>
            </a:r>
            <a:r>
              <a:rPr lang="en-US" sz="1600" b="1" dirty="0">
                <a:solidFill>
                  <a:srgbClr val="04A200"/>
                </a:solidFill>
                <a:latin typeface="Tw Cen MT" panose="020B0602020104020603" pitchFamily="34" charset="0"/>
              </a:rPr>
              <a:t>points)</a:t>
            </a:r>
            <a:endParaRPr lang="en-US" sz="1600" dirty="0"/>
          </a:p>
        </p:txBody>
      </p:sp>
      <p:sp>
        <p:nvSpPr>
          <p:cNvPr id="5" name="Slide Number Placeholder 4"/>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46</a:t>
            </a:fld>
            <a:endParaRPr lang="en-US" sz="1200" dirty="0">
              <a:latin typeface="+mn-lt"/>
            </a:endParaRPr>
          </a:p>
        </p:txBody>
      </p:sp>
    </p:spTree>
    <p:extLst>
      <p:ext uri="{BB962C8B-B14F-4D97-AF65-F5344CB8AC3E}">
        <p14:creationId xmlns:p14="http://schemas.microsoft.com/office/powerpoint/2010/main" val="22203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latin typeface="Tw Cen MT" panose="020B0602020104020603" pitchFamily="34" charset="0"/>
              </a:rPr>
              <a:t>Adequacy of Project </a:t>
            </a:r>
            <a:r>
              <a:rPr lang="en-US" sz="2800" dirty="0" smtClean="0">
                <a:latin typeface="Tw Cen MT" panose="020B0602020104020603" pitchFamily="34" charset="0"/>
              </a:rPr>
              <a:t>Resources (cont.)</a:t>
            </a:r>
            <a:r>
              <a:rPr lang="en-US" sz="4000" dirty="0">
                <a:solidFill>
                  <a:srgbClr val="04A200"/>
                </a:solidFill>
                <a:latin typeface="Tw Cen MT" panose="020B0602020104020603" pitchFamily="34" charset="0"/>
              </a:rPr>
              <a:t/>
            </a:r>
            <a:br>
              <a:rPr lang="en-US" sz="4000" dirty="0">
                <a:solidFill>
                  <a:srgbClr val="04A200"/>
                </a:solidFill>
                <a:latin typeface="Tw Cen MT" panose="020B0602020104020603" pitchFamily="34" charset="0"/>
              </a:rPr>
            </a:br>
            <a:endParaRPr lang="en-US" dirty="0"/>
          </a:p>
        </p:txBody>
      </p:sp>
      <p:sp>
        <p:nvSpPr>
          <p:cNvPr id="3" name="Content Placeholder 2"/>
          <p:cNvSpPr>
            <a:spLocks noGrp="1"/>
          </p:cNvSpPr>
          <p:nvPr>
            <p:ph idx="1"/>
          </p:nvPr>
        </p:nvSpPr>
        <p:spPr/>
        <p:txBody>
          <a:bodyPr>
            <a:normAutofit lnSpcReduction="10000"/>
          </a:bodyPr>
          <a:lstStyle/>
          <a:p>
            <a:pPr marL="788670" indent="-514350">
              <a:buClr>
                <a:schemeClr val="accent1"/>
              </a:buClr>
              <a:buFont typeface="+mj-lt"/>
              <a:buAutoNum type="romanLcPeriod" startAt="4"/>
            </a:pPr>
            <a:r>
              <a:rPr lang="en-US" sz="2000" dirty="0" smtClean="0">
                <a:latin typeface="Cambria" panose="02040503050406030204" pitchFamily="18" charset="0"/>
              </a:rPr>
              <a:t>The </a:t>
            </a:r>
            <a:r>
              <a:rPr lang="en-US" sz="2000" dirty="0">
                <a:latin typeface="Cambria" panose="02040503050406030204" pitchFamily="18" charset="0"/>
              </a:rPr>
              <a:t>extent to which the costs are reasonable in relation to the number of persons to be served and to the anticipated results and benefits; </a:t>
            </a:r>
            <a:endParaRPr lang="en-US" sz="2000" dirty="0" smtClean="0">
              <a:latin typeface="Cambria" panose="02040503050406030204" pitchFamily="18" charset="0"/>
            </a:endParaRPr>
          </a:p>
          <a:p>
            <a:pPr marL="788670" indent="-514350">
              <a:buClr>
                <a:schemeClr val="accent1"/>
              </a:buClr>
              <a:buFont typeface="+mj-lt"/>
              <a:buAutoNum type="romanLcPeriod" startAt="4"/>
            </a:pPr>
            <a:endParaRPr lang="en-US" sz="2000" dirty="0">
              <a:latin typeface="Cambria" panose="02040503050406030204" pitchFamily="18" charset="0"/>
            </a:endParaRPr>
          </a:p>
          <a:p>
            <a:pPr marL="788670" indent="-514350">
              <a:buClr>
                <a:schemeClr val="accent1"/>
              </a:buClr>
              <a:buFont typeface="+mj-lt"/>
              <a:buAutoNum type="romanLcPeriod" startAt="4"/>
            </a:pPr>
            <a:r>
              <a:rPr lang="en-US" sz="2000" dirty="0" smtClean="0">
                <a:latin typeface="Cambria" panose="02040503050406030204" pitchFamily="18" charset="0"/>
              </a:rPr>
              <a:t>The </a:t>
            </a:r>
            <a:r>
              <a:rPr lang="en-US" sz="2000" dirty="0">
                <a:latin typeface="Cambria" panose="02040503050406030204" pitchFamily="18" charset="0"/>
              </a:rPr>
              <a:t>relevance and demonstrated commitment of each partner in the proposed project to the implementation and success of the project; and </a:t>
            </a:r>
            <a:endParaRPr lang="en-US" sz="2000" dirty="0" smtClean="0">
              <a:latin typeface="Cambria" panose="02040503050406030204" pitchFamily="18" charset="0"/>
            </a:endParaRPr>
          </a:p>
          <a:p>
            <a:pPr marL="788670" indent="-514350">
              <a:buClr>
                <a:schemeClr val="accent1"/>
              </a:buClr>
              <a:buFont typeface="+mj-lt"/>
              <a:buAutoNum type="romanLcPeriod" startAt="4"/>
            </a:pPr>
            <a:endParaRPr lang="en-US" sz="2000" dirty="0">
              <a:latin typeface="Cambria" panose="02040503050406030204" pitchFamily="18" charset="0"/>
            </a:endParaRPr>
          </a:p>
          <a:p>
            <a:pPr marL="788670" indent="-514350">
              <a:buClr>
                <a:schemeClr val="accent1"/>
              </a:buClr>
              <a:buFont typeface="+mj-lt"/>
              <a:buAutoNum type="romanLcPeriod" startAt="4"/>
            </a:pPr>
            <a:r>
              <a:rPr lang="en-US" sz="2000" dirty="0" smtClean="0">
                <a:latin typeface="Cambria" panose="02040503050406030204" pitchFamily="18" charset="0"/>
              </a:rPr>
              <a:t>The </a:t>
            </a:r>
            <a:r>
              <a:rPr lang="en-US" sz="2000" dirty="0">
                <a:latin typeface="Cambria" panose="02040503050406030204" pitchFamily="18" charset="0"/>
              </a:rPr>
              <a:t>extent to which the costs are reasonable in relation to the objectives, design, and potential significance of the proposed project. </a:t>
            </a:r>
          </a:p>
        </p:txBody>
      </p:sp>
      <p:sp>
        <p:nvSpPr>
          <p:cNvPr id="4" name="Text Placeholder 3"/>
          <p:cNvSpPr>
            <a:spLocks noGrp="1"/>
          </p:cNvSpPr>
          <p:nvPr>
            <p:ph type="body" sz="quarter" idx="10"/>
          </p:nvPr>
        </p:nvSpPr>
        <p:spPr/>
        <p:txBody>
          <a:bodyPr/>
          <a:lstStyle/>
          <a:p>
            <a:pPr algn="ctr"/>
            <a:r>
              <a:rPr lang="en-US" b="1" dirty="0">
                <a:solidFill>
                  <a:srgbClr val="04A200"/>
                </a:solidFill>
                <a:latin typeface="Tw Cen MT" panose="020B0602020104020603" pitchFamily="34" charset="0"/>
              </a:rPr>
              <a:t>(0-20 points</a:t>
            </a:r>
            <a:r>
              <a:rPr lang="en-US" b="1" dirty="0" smtClean="0">
                <a:solidFill>
                  <a:srgbClr val="04A200"/>
                </a:solidFill>
                <a:latin typeface="Tw Cen MT" panose="020B0602020104020603" pitchFamily="34" charset="0"/>
              </a:rPr>
              <a:t>)</a:t>
            </a:r>
            <a:endParaRPr lang="en-US" dirty="0"/>
          </a:p>
        </p:txBody>
      </p:sp>
      <p:sp>
        <p:nvSpPr>
          <p:cNvPr id="5" name="Slide Number Placeholder 4"/>
          <p:cNvSpPr>
            <a:spLocks noGrp="1"/>
          </p:cNvSpPr>
          <p:nvPr>
            <p:ph type="sldNum" sz="quarter" idx="11"/>
          </p:nvPr>
        </p:nvSpPr>
        <p:spPr/>
        <p:txBody>
          <a:bodyPr/>
          <a:lstStyle/>
          <a:p>
            <a:pPr>
              <a:defRPr/>
            </a:pPr>
            <a:fld id="{7A09BD18-B025-4388-A77C-68303695C0B1}" type="slidenum">
              <a:rPr lang="en-US" smtClean="0"/>
              <a:pPr>
                <a:defRPr/>
              </a:pPr>
              <a:t>47</a:t>
            </a:fld>
            <a:endParaRPr lang="en-US" dirty="0"/>
          </a:p>
        </p:txBody>
      </p:sp>
    </p:spTree>
    <p:extLst>
      <p:ext uri="{BB962C8B-B14F-4D97-AF65-F5344CB8AC3E}">
        <p14:creationId xmlns:p14="http://schemas.microsoft.com/office/powerpoint/2010/main" val="2712545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676400"/>
            <a:ext cx="8229600" cy="487362"/>
          </a:xfrm>
        </p:spPr>
        <p:txBody>
          <a:bodyPr/>
          <a:lstStyle/>
          <a:p>
            <a:pPr algn="ctr">
              <a:lnSpc>
                <a:spcPct val="75000"/>
              </a:lnSpc>
            </a:pPr>
            <a:r>
              <a:rPr lang="en-US" sz="2800" dirty="0" smtClean="0">
                <a:latin typeface="Tw Cen MT" panose="020B0602020104020603" pitchFamily="34" charset="0"/>
              </a:rPr>
              <a:t>Quality of Management Plan</a:t>
            </a:r>
            <a:r>
              <a:rPr lang="en-US" sz="3200" b="1" dirty="0" smtClean="0">
                <a:solidFill>
                  <a:srgbClr val="04A200"/>
                </a:solidFill>
                <a:latin typeface="Tw Cen MT" panose="020B0602020104020603" pitchFamily="34" charset="0"/>
              </a:rPr>
              <a:t/>
            </a:r>
            <a:br>
              <a:rPr lang="en-US" sz="3200" b="1" dirty="0" smtClean="0">
                <a:solidFill>
                  <a:srgbClr val="04A200"/>
                </a:solidFill>
                <a:latin typeface="Tw Cen MT" panose="020B0602020104020603" pitchFamily="34" charset="0"/>
              </a:rPr>
            </a:br>
            <a:endParaRPr lang="en-US" sz="20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381000" y="2438400"/>
            <a:ext cx="8153400" cy="4267200"/>
          </a:xfrm>
        </p:spPr>
        <p:txBody>
          <a:bodyPr>
            <a:noAutofit/>
          </a:bodyPr>
          <a:lstStyle/>
          <a:p>
            <a:pPr marL="274320" indent="0">
              <a:buNone/>
            </a:pPr>
            <a:r>
              <a:rPr lang="en-US" sz="2000" dirty="0" smtClean="0">
                <a:latin typeface="Cambria" panose="02040503050406030204" pitchFamily="18" charset="0"/>
              </a:rPr>
              <a:t>In </a:t>
            </a:r>
            <a:r>
              <a:rPr lang="en-US" sz="2000" dirty="0">
                <a:latin typeface="Cambria" panose="02040503050406030204" pitchFamily="18" charset="0"/>
              </a:rPr>
              <a:t>determining the quality of the management plan for the proposed project, the Secretary considers one or more of the following factors</a:t>
            </a:r>
            <a:r>
              <a:rPr lang="en-US" sz="2000" dirty="0" smtClean="0">
                <a:latin typeface="Cambria" panose="02040503050406030204" pitchFamily="18" charset="0"/>
              </a:rPr>
              <a:t>:</a:t>
            </a:r>
            <a:r>
              <a:rPr lang="en-US" sz="2000" dirty="0">
                <a:latin typeface="Cambria" panose="02040503050406030204" pitchFamily="18" charset="0"/>
              </a:rPr>
              <a:t> </a:t>
            </a:r>
          </a:p>
          <a:p>
            <a:pPr marL="1337310" lvl="1" indent="-514350">
              <a:buClr>
                <a:schemeClr val="accent1"/>
              </a:buClr>
              <a:buFont typeface="+mj-lt"/>
              <a:buAutoNum type="romanLcPeriod"/>
            </a:pPr>
            <a:r>
              <a:rPr lang="en-US" sz="1800" dirty="0" smtClean="0">
                <a:latin typeface="Cambria" panose="02040503050406030204" pitchFamily="18" charset="0"/>
              </a:rPr>
              <a:t>The </a:t>
            </a:r>
            <a:r>
              <a:rPr lang="en-US" sz="1800" dirty="0">
                <a:latin typeface="Cambria" panose="02040503050406030204" pitchFamily="18" charset="0"/>
              </a:rPr>
              <a:t>adequacy of the management plan to achieve the objectives of the proposed project on time and within budget, including clearly defined responsibilities, timelines, and milestones for accomplishing project tasks</a:t>
            </a:r>
            <a:r>
              <a:rPr lang="en-US" sz="1800" dirty="0" smtClean="0">
                <a:latin typeface="Cambria" panose="02040503050406030204" pitchFamily="18" charset="0"/>
              </a:rPr>
              <a:t>;</a:t>
            </a:r>
          </a:p>
          <a:p>
            <a:pPr marL="1337310" lvl="1" indent="-514350">
              <a:buClr>
                <a:schemeClr val="accent1"/>
              </a:buClr>
              <a:buFont typeface="+mj-lt"/>
              <a:buAutoNum type="romanLcPeriod"/>
            </a:pPr>
            <a:r>
              <a:rPr lang="en-US" sz="1800" dirty="0" smtClean="0">
                <a:latin typeface="Cambria" panose="02040503050406030204" pitchFamily="18" charset="0"/>
              </a:rPr>
              <a:t>The </a:t>
            </a:r>
            <a:r>
              <a:rPr lang="en-US" sz="1800" dirty="0">
                <a:latin typeface="Cambria" panose="02040503050406030204" pitchFamily="18" charset="0"/>
              </a:rPr>
              <a:t>extent to which the time commitments of the project director and principal investigator and other key project personnel are appropriate and adequate to meet the objectives of the proposed project</a:t>
            </a:r>
            <a:r>
              <a:rPr lang="en-US" sz="1800" dirty="0" smtClean="0">
                <a:latin typeface="Cambria" panose="02040503050406030204" pitchFamily="18" charset="0"/>
              </a:rPr>
              <a:t>;</a:t>
            </a:r>
          </a:p>
          <a:p>
            <a:pPr marL="1337310" lvl="1" indent="-514350">
              <a:buClr>
                <a:schemeClr val="accent1"/>
              </a:buClr>
              <a:buFont typeface="+mj-lt"/>
              <a:buAutoNum type="romanLcPeriod"/>
            </a:pPr>
            <a:r>
              <a:rPr lang="en-US" sz="1800" dirty="0" smtClean="0">
                <a:latin typeface="Cambria" panose="02040503050406030204" pitchFamily="18" charset="0"/>
              </a:rPr>
              <a:t>The </a:t>
            </a:r>
            <a:r>
              <a:rPr lang="en-US" sz="1800" dirty="0">
                <a:latin typeface="Cambria" panose="02040503050406030204" pitchFamily="18" charset="0"/>
              </a:rPr>
              <a:t>adequacy of mechanisms for ensuring high-quality products and services from the proposed project</a:t>
            </a:r>
            <a:r>
              <a:rPr lang="en-US" sz="1800" dirty="0" smtClean="0">
                <a:latin typeface="Cambria" panose="02040503050406030204" pitchFamily="18" charset="0"/>
              </a:rPr>
              <a:t>;</a:t>
            </a:r>
          </a:p>
          <a:p>
            <a:pPr marL="0" lvl="0" indent="0">
              <a:spcBef>
                <a:spcPts val="600"/>
              </a:spcBef>
              <a:buClr>
                <a:schemeClr val="accent1"/>
              </a:buClr>
              <a:buNone/>
              <a:tabLst>
                <a:tab pos="182880" algn="l"/>
              </a:tabLst>
              <a:defRPr/>
            </a:pPr>
            <a:endParaRPr lang="en-US" altLang="en-US" sz="1600" dirty="0">
              <a:solidFill>
                <a:schemeClr val="tx2"/>
              </a:solidFill>
              <a:latin typeface="Cambria" panose="02040503050406030204" pitchFamily="18" charset="0"/>
              <a:ea typeface="MS PGothic" pitchFamily="34" charset="-128"/>
            </a:endParaRPr>
          </a:p>
        </p:txBody>
      </p:sp>
      <p:sp>
        <p:nvSpPr>
          <p:cNvPr id="2" name="Text Placeholder 1"/>
          <p:cNvSpPr>
            <a:spLocks noGrp="1"/>
          </p:cNvSpPr>
          <p:nvPr>
            <p:ph type="body" sz="quarter" idx="10"/>
          </p:nvPr>
        </p:nvSpPr>
        <p:spPr>
          <a:xfrm>
            <a:off x="457200" y="2057400"/>
            <a:ext cx="8229600" cy="304801"/>
          </a:xfrm>
        </p:spPr>
        <p:txBody>
          <a:bodyPr>
            <a:normAutofit fontScale="92500" lnSpcReduction="10000"/>
          </a:bodyPr>
          <a:lstStyle/>
          <a:p>
            <a:pPr algn="ctr"/>
            <a:r>
              <a:rPr lang="en-US" sz="1600" b="1" dirty="0">
                <a:solidFill>
                  <a:srgbClr val="04A200"/>
                </a:solidFill>
                <a:latin typeface="Tw Cen MT" panose="020B0602020104020603" pitchFamily="34" charset="0"/>
              </a:rPr>
              <a:t>(</a:t>
            </a:r>
            <a:r>
              <a:rPr lang="en-US" sz="1600" b="1" dirty="0" smtClean="0">
                <a:solidFill>
                  <a:srgbClr val="04A200"/>
                </a:solidFill>
                <a:latin typeface="Tw Cen MT" panose="020B0602020104020603" pitchFamily="34" charset="0"/>
              </a:rPr>
              <a:t>0-20 points</a:t>
            </a:r>
            <a:r>
              <a:rPr lang="en-US" sz="1600" b="1" dirty="0">
                <a:solidFill>
                  <a:srgbClr val="04A200"/>
                </a:solidFill>
                <a:latin typeface="Tw Cen MT" panose="020B0602020104020603" pitchFamily="34" charset="0"/>
              </a:rPr>
              <a:t>)</a:t>
            </a:r>
            <a:endParaRPr lang="en-US" sz="1600" dirty="0"/>
          </a:p>
        </p:txBody>
      </p:sp>
      <p:sp>
        <p:nvSpPr>
          <p:cNvPr id="5" name="Slide Number Placeholder 4"/>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48</a:t>
            </a:fld>
            <a:endParaRPr lang="en-US" sz="1200" dirty="0">
              <a:latin typeface="+mn-lt"/>
            </a:endParaRPr>
          </a:p>
        </p:txBody>
      </p:sp>
    </p:spTree>
    <p:extLst>
      <p:ext uri="{BB962C8B-B14F-4D97-AF65-F5344CB8AC3E}">
        <p14:creationId xmlns:p14="http://schemas.microsoft.com/office/powerpoint/2010/main" val="378085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6400"/>
            <a:ext cx="8229600" cy="685800"/>
          </a:xfrm>
        </p:spPr>
        <p:txBody>
          <a:bodyPr/>
          <a:lstStyle/>
          <a:p>
            <a:r>
              <a:rPr lang="en-US" sz="3200" b="1" dirty="0" smtClean="0">
                <a:solidFill>
                  <a:srgbClr val="038A00"/>
                </a:solidFill>
              </a:rPr>
              <a:t>Application Package</a:t>
            </a:r>
            <a:endParaRPr lang="en-US" sz="3200" b="1" dirty="0">
              <a:solidFill>
                <a:srgbClr val="038A00"/>
              </a:solidFill>
            </a:endParaRPr>
          </a:p>
        </p:txBody>
      </p:sp>
      <p:sp>
        <p:nvSpPr>
          <p:cNvPr id="4" name="Content Placeholder 3"/>
          <p:cNvSpPr>
            <a:spLocks noGrp="1"/>
          </p:cNvSpPr>
          <p:nvPr>
            <p:ph sz="half" idx="1"/>
          </p:nvPr>
        </p:nvSpPr>
        <p:spPr>
          <a:xfrm>
            <a:off x="571500" y="2503714"/>
            <a:ext cx="8343900" cy="3810000"/>
          </a:xfrm>
        </p:spPr>
        <p:txBody>
          <a:bodyPr>
            <a:noAutofit/>
          </a:bodyPr>
          <a:lstStyle/>
          <a:p>
            <a:r>
              <a:rPr lang="en-US" sz="2400" dirty="0" smtClean="0"/>
              <a:t>Dear Colleague Letter </a:t>
            </a:r>
          </a:p>
          <a:p>
            <a:pPr>
              <a:spcBef>
                <a:spcPts val="1200"/>
              </a:spcBef>
            </a:pPr>
            <a:r>
              <a:rPr lang="en-US" sz="2400" dirty="0" smtClean="0"/>
              <a:t>Notice Inviting Applications (A)</a:t>
            </a:r>
            <a:endParaRPr lang="en-US" sz="2000" dirty="0" smtClean="0"/>
          </a:p>
          <a:p>
            <a:pPr>
              <a:spcBef>
                <a:spcPts val="1200"/>
              </a:spcBef>
            </a:pPr>
            <a:r>
              <a:rPr lang="en-US" sz="2400" dirty="0" smtClean="0"/>
              <a:t>Priority Description and Selection Criteria (B)</a:t>
            </a:r>
          </a:p>
          <a:p>
            <a:pPr>
              <a:spcBef>
                <a:spcPts val="1200"/>
              </a:spcBef>
            </a:pPr>
            <a:r>
              <a:rPr lang="en-US" sz="2400" dirty="0" smtClean="0"/>
              <a:t>General Information on Completing an Application (C)</a:t>
            </a:r>
          </a:p>
          <a:p>
            <a:pPr>
              <a:spcBef>
                <a:spcPts val="1200"/>
              </a:spcBef>
            </a:pPr>
            <a:r>
              <a:rPr lang="en-US" sz="2400" dirty="0" smtClean="0"/>
              <a:t>Applicant Transmittal Instructions (D)</a:t>
            </a:r>
          </a:p>
          <a:p>
            <a:pPr>
              <a:spcBef>
                <a:spcPts val="1200"/>
              </a:spcBef>
            </a:pPr>
            <a:r>
              <a:rPr lang="en-US" sz="2400" dirty="0" smtClean="0"/>
              <a:t>Application Forms and Instructions (E)</a:t>
            </a:r>
          </a:p>
        </p:txBody>
      </p:sp>
      <p:sp>
        <p:nvSpPr>
          <p:cNvPr id="2" name="Slide Number Placeholder 1"/>
          <p:cNvSpPr>
            <a:spLocks noGrp="1"/>
          </p:cNvSpPr>
          <p:nvPr>
            <p:ph type="sldNum" sz="quarter" idx="12"/>
          </p:nvPr>
        </p:nvSpPr>
        <p:spPr/>
        <p:txBody>
          <a:bodyPr/>
          <a:lstStyle/>
          <a:p>
            <a:fld id="{991CF879-4700-4E47-A7E3-74EF38E50439}" type="slidenum">
              <a:rPr lang="en-US" smtClean="0"/>
              <a:t>4</a:t>
            </a:fld>
            <a:endParaRPr lang="en-US" dirty="0"/>
          </a:p>
        </p:txBody>
      </p:sp>
    </p:spTree>
    <p:extLst>
      <p:ext uri="{BB962C8B-B14F-4D97-AF65-F5344CB8AC3E}">
        <p14:creationId xmlns:p14="http://schemas.microsoft.com/office/powerpoint/2010/main" val="146493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Quality of Management Plan</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788670" indent="-514350">
              <a:buClr>
                <a:schemeClr val="accent1"/>
              </a:buClr>
              <a:buFont typeface="+mj-lt"/>
              <a:buAutoNum type="romanLcPeriod" startAt="4"/>
            </a:pPr>
            <a:r>
              <a:rPr lang="en-US" sz="2000" dirty="0" smtClean="0">
                <a:latin typeface="Cambria" panose="02040503050406030204" pitchFamily="18" charset="0"/>
              </a:rPr>
              <a:t>The </a:t>
            </a:r>
            <a:r>
              <a:rPr lang="en-US" sz="2000" dirty="0">
                <a:latin typeface="Cambria" panose="02040503050406030204" pitchFamily="18" charset="0"/>
              </a:rPr>
              <a:t>adequacy of procedures for ensuring feedback and continuous improvement in the operation of the proposed project; </a:t>
            </a:r>
            <a:r>
              <a:rPr lang="en-US" sz="2000" dirty="0" smtClean="0">
                <a:latin typeface="Cambria" panose="02040503050406030204" pitchFamily="18" charset="0"/>
              </a:rPr>
              <a:t>and</a:t>
            </a:r>
          </a:p>
          <a:p>
            <a:pPr marL="788670" indent="-514350">
              <a:buClr>
                <a:schemeClr val="accent1"/>
              </a:buClr>
              <a:buFont typeface="+mj-lt"/>
              <a:buAutoNum type="romanLcPeriod" startAt="4"/>
            </a:pPr>
            <a:endParaRPr lang="en-US" sz="2000" dirty="0">
              <a:latin typeface="Cambria" panose="02040503050406030204" pitchFamily="18" charset="0"/>
            </a:endParaRPr>
          </a:p>
          <a:p>
            <a:pPr marL="788670" indent="-514350">
              <a:buClr>
                <a:schemeClr val="accent1"/>
              </a:buClr>
              <a:buFont typeface="+mj-lt"/>
              <a:buAutoNum type="romanLcPeriod" startAt="4"/>
            </a:pPr>
            <a:r>
              <a:rPr lang="en-US" sz="2000" dirty="0" smtClean="0">
                <a:latin typeface="Cambria" panose="02040503050406030204" pitchFamily="18" charset="0"/>
              </a:rPr>
              <a:t>How </a:t>
            </a:r>
            <a:r>
              <a:rPr lang="en-US" sz="2000" dirty="0">
                <a:latin typeface="Cambria" panose="02040503050406030204" pitchFamily="18" charset="0"/>
              </a:rPr>
              <a:t>the applicant will ensure that a diversity of perspectives are brought to bear in the operation of the proposed project, including those of parents, teachers, the business community, a variety of disciplinary and professional fields, recipients or beneficiaries of services, or others, as appropriate.</a:t>
            </a:r>
          </a:p>
          <a:p>
            <a:endParaRPr lang="en-US" dirty="0"/>
          </a:p>
        </p:txBody>
      </p:sp>
      <p:sp>
        <p:nvSpPr>
          <p:cNvPr id="4" name="Text Placeholder 3"/>
          <p:cNvSpPr>
            <a:spLocks noGrp="1"/>
          </p:cNvSpPr>
          <p:nvPr>
            <p:ph type="body" sz="quarter" idx="10"/>
          </p:nvPr>
        </p:nvSpPr>
        <p:spPr/>
        <p:txBody>
          <a:bodyPr/>
          <a:lstStyle/>
          <a:p>
            <a:pPr algn="ctr"/>
            <a:r>
              <a:rPr lang="en-US" b="1" dirty="0">
                <a:solidFill>
                  <a:srgbClr val="04A200"/>
                </a:solidFill>
                <a:latin typeface="Tw Cen MT" panose="020B0602020104020603" pitchFamily="34" charset="0"/>
              </a:rPr>
              <a:t>(0-20 points)</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7A09BD18-B025-4388-A77C-68303695C0B1}" type="slidenum">
              <a:rPr lang="en-US" smtClean="0"/>
              <a:pPr>
                <a:defRPr/>
              </a:pPr>
              <a:t>49</a:t>
            </a:fld>
            <a:endParaRPr lang="en-US" dirty="0"/>
          </a:p>
        </p:txBody>
      </p:sp>
    </p:spTree>
    <p:extLst>
      <p:ext uri="{BB962C8B-B14F-4D97-AF65-F5344CB8AC3E}">
        <p14:creationId xmlns:p14="http://schemas.microsoft.com/office/powerpoint/2010/main" val="689484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smtClean="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314324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3048000" cy="2438400"/>
          </a:xfrm>
        </p:spPr>
        <p:txBody>
          <a:bodyPr/>
          <a:lstStyle/>
          <a:p>
            <a:pPr algn="l">
              <a:spcBef>
                <a:spcPts val="0"/>
              </a:spcBef>
            </a:pPr>
            <a:r>
              <a:rPr lang="en-US" sz="3600" b="1" dirty="0" smtClean="0">
                <a:solidFill>
                  <a:srgbClr val="91B44A"/>
                </a:solidFill>
              </a:rPr>
              <a:t/>
            </a:r>
            <a:br>
              <a:rPr lang="en-US" sz="3600" b="1" dirty="0" smtClean="0">
                <a:solidFill>
                  <a:srgbClr val="91B44A"/>
                </a:solidFill>
              </a:rPr>
            </a:br>
            <a:r>
              <a:rPr lang="en-US" sz="3600" b="1" dirty="0" smtClean="0">
                <a:solidFill>
                  <a:srgbClr val="91B44A"/>
                </a:solidFill>
              </a:rPr>
              <a:t>THANK YOU!</a:t>
            </a:r>
            <a:endParaRPr lang="en-US" sz="3600" b="1" dirty="0">
              <a:solidFill>
                <a:srgbClr val="91B44A"/>
              </a:solidFill>
            </a:endParaRPr>
          </a:p>
        </p:txBody>
      </p:sp>
      <p:sp>
        <p:nvSpPr>
          <p:cNvPr id="5" name="Content Placeholder 4"/>
          <p:cNvSpPr>
            <a:spLocks noGrp="1"/>
          </p:cNvSpPr>
          <p:nvPr>
            <p:ph sz="quarter" idx="4294967295"/>
          </p:nvPr>
        </p:nvSpPr>
        <p:spPr>
          <a:xfrm>
            <a:off x="3657600" y="1676400"/>
            <a:ext cx="5486400" cy="5029200"/>
          </a:xfrm>
        </p:spPr>
        <p:txBody>
          <a:bodyPr>
            <a:normAutofit/>
          </a:bodyPr>
          <a:lstStyle/>
          <a:p>
            <a:pPr marL="0" indent="0">
              <a:buNone/>
            </a:pPr>
            <a:endParaRPr lang="en-US" dirty="0" smtClean="0">
              <a:solidFill>
                <a:schemeClr val="tx2"/>
              </a:solidFill>
              <a:latin typeface="Calibri" panose="020F0502020204030204" pitchFamily="34" charset="0"/>
              <a:hlinkClick r:id="rId3"/>
            </a:endParaRPr>
          </a:p>
          <a:p>
            <a:pPr marL="0" indent="0">
              <a:buNone/>
            </a:pPr>
            <a:r>
              <a:rPr lang="en-US" dirty="0" smtClean="0">
                <a:solidFill>
                  <a:schemeClr val="tx2"/>
                </a:solidFill>
                <a:hlinkClick r:id="rId3"/>
              </a:rPr>
              <a:t>Gregory.Knollman</a:t>
            </a:r>
            <a:r>
              <a:rPr lang="en-US" sz="2800" dirty="0" smtClean="0">
                <a:solidFill>
                  <a:schemeClr val="tx2"/>
                </a:solidFill>
                <a:hlinkClick r:id="rId3"/>
              </a:rPr>
              <a:t>@ed.gov</a:t>
            </a:r>
            <a:r>
              <a:rPr lang="en-US" sz="2800" dirty="0" smtClean="0">
                <a:solidFill>
                  <a:schemeClr val="tx2"/>
                </a:solidFill>
              </a:rPr>
              <a:t>   </a:t>
            </a:r>
          </a:p>
          <a:p>
            <a:pPr marL="0" indent="0">
              <a:buNone/>
            </a:pPr>
            <a:r>
              <a:rPr lang="en-US" altLang="en-US" dirty="0" smtClean="0"/>
              <a:t>202-245-6425</a:t>
            </a:r>
          </a:p>
          <a:p>
            <a:pPr marL="0" indent="0">
              <a:buNone/>
            </a:pPr>
            <a:endParaRPr lang="en-US" dirty="0"/>
          </a:p>
          <a:p>
            <a:pPr marL="0" indent="0">
              <a:buNone/>
            </a:pPr>
            <a:r>
              <a:rPr lang="en-US" dirty="0" smtClean="0">
                <a:hlinkClick r:id="rId4"/>
              </a:rPr>
              <a:t>Tara.Courchaine@ed.gov</a:t>
            </a:r>
            <a:endParaRPr lang="en-US" dirty="0" smtClean="0"/>
          </a:p>
          <a:p>
            <a:pPr marL="0" indent="0">
              <a:buNone/>
            </a:pPr>
            <a:r>
              <a:rPr lang="en-US" dirty="0" smtClean="0"/>
              <a:t>202-245-6462</a:t>
            </a:r>
          </a:p>
          <a:p>
            <a:pPr marL="0" indent="0">
              <a:spcBef>
                <a:spcPts val="1000"/>
              </a:spcBef>
              <a:buNone/>
            </a:pPr>
            <a:endParaRPr lang="en-US" dirty="0">
              <a:solidFill>
                <a:schemeClr val="tx2"/>
              </a:solidFill>
              <a:hlinkClick r:id="rId5"/>
            </a:endParaRPr>
          </a:p>
          <a:p>
            <a:pPr marL="0" indent="0">
              <a:buNone/>
            </a:pPr>
            <a:r>
              <a:rPr lang="en-US" dirty="0"/>
              <a:t>Grants.gov </a:t>
            </a:r>
            <a:r>
              <a:rPr lang="en-US" dirty="0" smtClean="0"/>
              <a:t>Support Desk</a:t>
            </a:r>
          </a:p>
          <a:p>
            <a:pPr marL="0" indent="0">
              <a:buNone/>
            </a:pPr>
            <a:r>
              <a:rPr lang="en-US" dirty="0" smtClean="0"/>
              <a:t>1-800-518-4726</a:t>
            </a:r>
            <a:endParaRPr lang="en-US" dirty="0" smtClean="0">
              <a:solidFill>
                <a:schemeClr val="tx2"/>
              </a:solidFill>
            </a:endParaRPr>
          </a:p>
        </p:txBody>
      </p:sp>
      <p:sp>
        <p:nvSpPr>
          <p:cNvPr id="4" name="Rectangle 3" descr="background element"/>
          <p:cNvSpPr/>
          <p:nvPr/>
        </p:nvSpPr>
        <p:spPr>
          <a:xfrm>
            <a:off x="0" y="5943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background element"/>
          <p:cNvSpPr/>
          <p:nvPr/>
        </p:nvSpPr>
        <p:spPr>
          <a:xfrm>
            <a:off x="8196943" y="6019799"/>
            <a:ext cx="914400" cy="82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solidFill>
                  <a:srgbClr val="898989"/>
                </a:solidFill>
              </a:rPr>
              <a:t>51</a:t>
            </a:fld>
            <a:endParaRPr lang="en-US" dirty="0">
              <a:solidFill>
                <a:srgbClr val="898989"/>
              </a:solidFill>
            </a:endParaRPr>
          </a:p>
        </p:txBody>
      </p:sp>
    </p:spTree>
    <p:extLst>
      <p:ext uri="{BB962C8B-B14F-4D97-AF65-F5344CB8AC3E}">
        <p14:creationId xmlns:p14="http://schemas.microsoft.com/office/powerpoint/2010/main" val="418132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286000"/>
            <a:ext cx="8229600" cy="3992563"/>
          </a:xfrm>
        </p:spPr>
        <p:txBody>
          <a:bodyPr>
            <a:noAutofit/>
          </a:bodyPr>
          <a:lstStyle/>
          <a:p>
            <a:pPr marL="0" indent="0">
              <a:buNone/>
            </a:pPr>
            <a:r>
              <a:rPr lang="en-US" sz="1800" dirty="0"/>
              <a:t>The purpose of this priority is to fund a </a:t>
            </a:r>
            <a:r>
              <a:rPr lang="en-US" sz="1800" b="1" dirty="0"/>
              <a:t>cooperative agreement </a:t>
            </a:r>
            <a:r>
              <a:rPr lang="en-US" sz="1800" dirty="0"/>
              <a:t>to establish and operate </a:t>
            </a:r>
            <a:r>
              <a:rPr lang="en-US" sz="1800" dirty="0" smtClean="0"/>
              <a:t>a center that </a:t>
            </a:r>
            <a:r>
              <a:rPr lang="en-US" sz="1800" dirty="0"/>
              <a:t>will provide free educational materials</a:t>
            </a:r>
            <a:r>
              <a:rPr lang="en-US" sz="1800" dirty="0" smtClean="0"/>
              <a:t>, </a:t>
            </a:r>
            <a:r>
              <a:rPr lang="en-US" sz="1800" dirty="0"/>
              <a:t>including textbooks, in accessible formats to eligible children and </a:t>
            </a:r>
            <a:r>
              <a:rPr lang="en-US" sz="1800" dirty="0" smtClean="0"/>
              <a:t>students  -- </a:t>
            </a:r>
            <a:r>
              <a:rPr lang="en-US" sz="1800" dirty="0"/>
              <a:t>individuals who are: </a:t>
            </a:r>
            <a:endParaRPr lang="en-US" sz="1800" dirty="0" smtClean="0"/>
          </a:p>
          <a:p>
            <a:pPr marL="0" indent="0">
              <a:buNone/>
            </a:pPr>
            <a:endParaRPr lang="en-US" sz="1000" dirty="0" smtClean="0"/>
          </a:p>
          <a:p>
            <a:pPr lvl="1">
              <a:buAutoNum type="arabicParenBoth"/>
            </a:pPr>
            <a:r>
              <a:rPr lang="en-US" sz="1800" dirty="0" smtClean="0"/>
              <a:t>blind</a:t>
            </a:r>
            <a:r>
              <a:rPr lang="en-US" sz="1800" dirty="0"/>
              <a:t>, have a visual impairment, have a physical disability, or have a print disability; </a:t>
            </a:r>
          </a:p>
          <a:p>
            <a:pPr lvl="1">
              <a:buAutoNum type="arabicParenBoth"/>
            </a:pPr>
            <a:r>
              <a:rPr lang="en-US" sz="1800" dirty="0" smtClean="0"/>
              <a:t>certified </a:t>
            </a:r>
            <a:r>
              <a:rPr lang="en-US" sz="1800" dirty="0"/>
              <a:t>by a competent authority as unable to read typical printed material as a result of physical limitations (e.g., dyslexia, specific reading disability, and disabilities in which students are unable to manipulate standard books and materials); and </a:t>
            </a:r>
          </a:p>
          <a:p>
            <a:pPr lvl="1">
              <a:buAutoNum type="arabicParenBoth"/>
            </a:pPr>
            <a:r>
              <a:rPr lang="en-US" sz="1800" dirty="0" smtClean="0"/>
              <a:t>enrolled </a:t>
            </a:r>
            <a:r>
              <a:rPr lang="en-US" sz="1800" dirty="0"/>
              <a:t>in elementary or secondary schools (as defined by the State) or postsecondary or graduate schools</a:t>
            </a:r>
            <a:r>
              <a:rPr lang="en-US" sz="1800" dirty="0" smtClean="0"/>
              <a:t>. AEM </a:t>
            </a:r>
            <a:r>
              <a:rPr lang="en-US" sz="1800" dirty="0"/>
              <a:t>include, but are not limited to: electronic text, braille, audio files, description, closed captioning, and tactile graphics.</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5</a:t>
            </a:fld>
            <a:endParaRPr lang="en-US" dirty="0">
              <a:solidFill>
                <a:srgbClr val="898989"/>
              </a:solidFill>
            </a:endParaRPr>
          </a:p>
        </p:txBody>
      </p:sp>
      <p:sp>
        <p:nvSpPr>
          <p:cNvPr id="5" name="Title 4"/>
          <p:cNvSpPr>
            <a:spLocks noGrp="1"/>
          </p:cNvSpPr>
          <p:nvPr>
            <p:ph type="title"/>
          </p:nvPr>
        </p:nvSpPr>
        <p:spPr>
          <a:xfrm>
            <a:off x="457200" y="1600200"/>
            <a:ext cx="8229600" cy="685800"/>
          </a:xfrm>
        </p:spPr>
        <p:txBody>
          <a:bodyPr/>
          <a:lstStyle/>
          <a:p>
            <a:r>
              <a:rPr lang="en-US" sz="2800" b="1" dirty="0">
                <a:solidFill>
                  <a:srgbClr val="038A00"/>
                </a:solidFill>
              </a:rPr>
              <a:t>Purpose of </a:t>
            </a:r>
            <a:r>
              <a:rPr lang="en-US" sz="2800" b="1" dirty="0" smtClean="0">
                <a:solidFill>
                  <a:srgbClr val="038A00"/>
                </a:solidFill>
              </a:rPr>
              <a:t>Priority</a:t>
            </a:r>
            <a:endParaRPr lang="en-US" sz="3600" dirty="0"/>
          </a:p>
        </p:txBody>
      </p:sp>
    </p:spTree>
    <p:extLst>
      <p:ext uri="{BB962C8B-B14F-4D97-AF65-F5344CB8AC3E}">
        <p14:creationId xmlns:p14="http://schemas.microsoft.com/office/powerpoint/2010/main" val="156863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533400"/>
          </a:xfrm>
        </p:spPr>
        <p:txBody>
          <a:bodyPr/>
          <a:lstStyle/>
          <a:p>
            <a:r>
              <a:rPr lang="en-US" sz="3200" b="1" dirty="0" smtClean="0">
                <a:solidFill>
                  <a:srgbClr val="038A00"/>
                </a:solidFill>
              </a:rPr>
              <a:t>Purpose of Priority (cont.)</a:t>
            </a:r>
            <a:endParaRPr lang="en-US" sz="3200" b="1" dirty="0">
              <a:solidFill>
                <a:srgbClr val="038A00"/>
              </a:solidFill>
            </a:endParaRPr>
          </a:p>
        </p:txBody>
      </p:sp>
      <p:sp>
        <p:nvSpPr>
          <p:cNvPr id="4" name="Content Placeholder 3"/>
          <p:cNvSpPr>
            <a:spLocks noGrp="1"/>
          </p:cNvSpPr>
          <p:nvPr>
            <p:ph sz="half" idx="1"/>
          </p:nvPr>
        </p:nvSpPr>
        <p:spPr>
          <a:xfrm>
            <a:off x="457200" y="2438400"/>
            <a:ext cx="8153400" cy="3962400"/>
          </a:xfrm>
        </p:spPr>
        <p:txBody>
          <a:bodyPr>
            <a:noAutofit/>
          </a:bodyPr>
          <a:lstStyle/>
          <a:p>
            <a:pPr marL="57150" indent="0">
              <a:buNone/>
            </a:pPr>
            <a:r>
              <a:rPr lang="en-US" sz="1800" dirty="0" smtClean="0"/>
              <a:t>The </a:t>
            </a:r>
            <a:r>
              <a:rPr lang="en-US" sz="1800" dirty="0"/>
              <a:t>center will provide free educational materials, including textbooks, in accessible formats to eligible children and students, and achieve at a minimum, the following: </a:t>
            </a:r>
            <a:endParaRPr lang="en-US" sz="1800" dirty="0" smtClean="0"/>
          </a:p>
          <a:p>
            <a:pPr marL="457200" lvl="1" indent="0">
              <a:buNone/>
            </a:pPr>
            <a:endParaRPr lang="en-US" sz="1050" dirty="0" smtClean="0"/>
          </a:p>
          <a:p>
            <a:pPr marL="914400" lvl="1" indent="-457200">
              <a:buAutoNum type="alphaLcParenBoth"/>
            </a:pPr>
            <a:r>
              <a:rPr lang="en-US" sz="1800" dirty="0" smtClean="0"/>
              <a:t>The </a:t>
            </a:r>
            <a:r>
              <a:rPr lang="en-US" sz="1800" dirty="0"/>
              <a:t>provision of AEM for use by eligible children and students. Materials must be provided in a timely manner and directly to eligible children and students or to SEAs, LEAs, postsecondary institutions, graduate schools, and vocational rehabilitation agencies requesting </a:t>
            </a:r>
            <a:r>
              <a:rPr lang="en-US" sz="1800" dirty="0" smtClean="0"/>
              <a:t>materials.</a:t>
            </a:r>
          </a:p>
          <a:p>
            <a:pPr marL="914400" lvl="1" indent="-457200">
              <a:buAutoNum type="alphaLcParenBoth"/>
            </a:pPr>
            <a:endParaRPr lang="en-US" sz="1800" dirty="0" smtClean="0"/>
          </a:p>
          <a:p>
            <a:pPr marL="914400" lvl="1" indent="-457200">
              <a:buAutoNum type="alphaLcParenBoth"/>
            </a:pPr>
            <a:r>
              <a:rPr lang="en-US" sz="1800" dirty="0" smtClean="0"/>
              <a:t>The </a:t>
            </a:r>
            <a:r>
              <a:rPr lang="en-US" sz="1800" dirty="0"/>
              <a:t>provision of free, high-quality, up-to-date software needed by eligible children and students, families, schools, LEAs, SEAs, postsecondary schools, and vocational rehabilitation agencies to use the AEM.</a:t>
            </a:r>
          </a:p>
          <a:p>
            <a:endParaRPr lang="en-US" sz="2000" dirty="0" smtClean="0"/>
          </a:p>
          <a:p>
            <a:endParaRPr lang="en-US"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6</a:t>
            </a:fld>
            <a:endParaRPr lang="en-US" dirty="0">
              <a:solidFill>
                <a:srgbClr val="898989"/>
              </a:solidFill>
            </a:endParaRPr>
          </a:p>
        </p:txBody>
      </p:sp>
    </p:spTree>
    <p:extLst>
      <p:ext uri="{BB962C8B-B14F-4D97-AF65-F5344CB8AC3E}">
        <p14:creationId xmlns:p14="http://schemas.microsoft.com/office/powerpoint/2010/main" val="146885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Purpose of Priority (cont.)</a:t>
            </a:r>
            <a:endParaRPr lang="en-US" sz="3200" b="1" dirty="0">
              <a:solidFill>
                <a:srgbClr val="038A00"/>
              </a:solidFill>
            </a:endParaRPr>
          </a:p>
        </p:txBody>
      </p:sp>
      <p:sp>
        <p:nvSpPr>
          <p:cNvPr id="4" name="Content Placeholder 3"/>
          <p:cNvSpPr>
            <a:spLocks noGrp="1"/>
          </p:cNvSpPr>
          <p:nvPr>
            <p:ph sz="half" idx="1"/>
          </p:nvPr>
        </p:nvSpPr>
        <p:spPr>
          <a:xfrm>
            <a:off x="228600" y="2362200"/>
            <a:ext cx="8458200" cy="4267200"/>
          </a:xfrm>
        </p:spPr>
        <p:txBody>
          <a:bodyPr>
            <a:noAutofit/>
          </a:bodyPr>
          <a:lstStyle/>
          <a:p>
            <a:endParaRPr lang="en-US" sz="2000" dirty="0" smtClean="0"/>
          </a:p>
          <a:p>
            <a:pPr marL="914400" lvl="1" indent="-457200">
              <a:buClr>
                <a:srgbClr val="4F81BD"/>
              </a:buClr>
              <a:buFont typeface="Wingdings" panose="05000000000000000000" pitchFamily="2" charset="2"/>
              <a:buAutoNum type="alphaLcParenBoth" startAt="3"/>
            </a:pPr>
            <a:r>
              <a:rPr lang="en-US" sz="2000" dirty="0" smtClean="0"/>
              <a:t>The </a:t>
            </a:r>
            <a:r>
              <a:rPr lang="en-US" sz="2000" dirty="0"/>
              <a:t>incorporation of the most efficient, cost-effective technology available to provide timely access to AEM that can be used across multiple accessible formats, including, at a minimum, braille-ready files, audio, standard text, standard text with audio, and large </a:t>
            </a:r>
            <a:r>
              <a:rPr lang="en-US" sz="2000" dirty="0" smtClean="0"/>
              <a:t>print.</a:t>
            </a:r>
          </a:p>
          <a:p>
            <a:pPr marL="914400" lvl="1" indent="-457200">
              <a:buClr>
                <a:srgbClr val="4F81BD"/>
              </a:buClr>
              <a:buFont typeface="Arial" panose="020B0604020202020204" pitchFamily="34" charset="0"/>
              <a:buAutoNum type="alphaLcParenBoth" startAt="3"/>
            </a:pPr>
            <a:endParaRPr lang="en-US" sz="2000" dirty="0" smtClean="0"/>
          </a:p>
          <a:p>
            <a:pPr marL="914400" lvl="1" indent="-457200">
              <a:buClr>
                <a:srgbClr val="4F81BD"/>
              </a:buClr>
              <a:buFont typeface="Arial" panose="020B0604020202020204" pitchFamily="34" charset="0"/>
              <a:buAutoNum type="alphaLcParenBoth" startAt="3"/>
            </a:pPr>
            <a:r>
              <a:rPr lang="en-US" sz="2000" dirty="0" smtClean="0"/>
              <a:t>The </a:t>
            </a:r>
            <a:r>
              <a:rPr lang="en-US" sz="2000" dirty="0"/>
              <a:t>production and distribution of high-quality, user-friendly AEM, including digital text, braille-ready files, and audio formats, using files that are consistent with the current industry standards and guidelines (e.g., Web Content Accessibility Guidelines (WCAG) 2.0, Level AA Standard, EPUB Accessibility 1.0). </a:t>
            </a:r>
          </a:p>
          <a:p>
            <a:endParaRPr lang="en-US"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7</a:t>
            </a:fld>
            <a:endParaRPr lang="en-US" dirty="0">
              <a:solidFill>
                <a:srgbClr val="898989"/>
              </a:solidFill>
            </a:endParaRPr>
          </a:p>
        </p:txBody>
      </p:sp>
    </p:spTree>
    <p:extLst>
      <p:ext uri="{BB962C8B-B14F-4D97-AF65-F5344CB8AC3E}">
        <p14:creationId xmlns:p14="http://schemas.microsoft.com/office/powerpoint/2010/main" val="36947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2590800"/>
            <a:ext cx="7543800" cy="3535363"/>
          </a:xfrm>
        </p:spPr>
        <p:txBody>
          <a:bodyPr>
            <a:normAutofit fontScale="92500" lnSpcReduction="20000"/>
          </a:bodyPr>
          <a:lstStyle/>
          <a:p>
            <a:pPr marL="571500" indent="-514350">
              <a:buClr>
                <a:srgbClr val="4F81BD"/>
              </a:buClr>
              <a:buFont typeface="Wingdings" panose="05000000000000000000" pitchFamily="2" charset="2"/>
              <a:buAutoNum type="alphaLcParenBoth" startAt="5"/>
            </a:pPr>
            <a:r>
              <a:rPr lang="en-US" sz="2400" dirty="0" smtClean="0"/>
              <a:t>The </a:t>
            </a:r>
            <a:r>
              <a:rPr lang="en-US" sz="2400" dirty="0"/>
              <a:t>production of tools and software that can be used by developers, producers, publishers, and others to embed accessibility features into textbooks and educational materials during their initial development and production. </a:t>
            </a:r>
            <a:endParaRPr lang="en-US" sz="2400" dirty="0" smtClean="0"/>
          </a:p>
          <a:p>
            <a:pPr marL="514350" indent="-457200">
              <a:buClr>
                <a:srgbClr val="4F81BD"/>
              </a:buClr>
              <a:buFont typeface="Arial" panose="020B0604020202020204" pitchFamily="34" charset="0"/>
              <a:buAutoNum type="alphaLcParenBoth" startAt="5"/>
            </a:pPr>
            <a:endParaRPr lang="en-US" sz="2400" dirty="0"/>
          </a:p>
          <a:p>
            <a:pPr marL="514350" indent="-457200">
              <a:buClr>
                <a:srgbClr val="4F81BD"/>
              </a:buClr>
              <a:buFont typeface="Arial" panose="020B0604020202020204" pitchFamily="34" charset="0"/>
              <a:buAutoNum type="alphaLcParenBoth" startAt="5"/>
            </a:pPr>
            <a:r>
              <a:rPr lang="en-US" sz="2400" dirty="0" smtClean="0"/>
              <a:t>The </a:t>
            </a:r>
            <a:r>
              <a:rPr lang="en-US" sz="2400" dirty="0"/>
              <a:t>distribution of AEM to traditionally underserved eligible children and students (e.g., students living in poverty, homeless students, and culturally and linguistically diverse students including English learners). </a:t>
            </a:r>
          </a:p>
          <a:p>
            <a:pPr marL="0" indent="0">
              <a:buNone/>
            </a:pPr>
            <a:endParaRPr lang="en-US" dirty="0"/>
          </a:p>
        </p:txBody>
      </p:sp>
      <p:sp>
        <p:nvSpPr>
          <p:cNvPr id="5" name="Slide Number Placeholder 4"/>
          <p:cNvSpPr>
            <a:spLocks noGrp="1"/>
          </p:cNvSpPr>
          <p:nvPr>
            <p:ph type="sldNum" sz="quarter" idx="12"/>
          </p:nvPr>
        </p:nvSpPr>
        <p:spPr/>
        <p:txBody>
          <a:bodyPr/>
          <a:lstStyle/>
          <a:p>
            <a:fld id="{991CF879-4700-4E47-A7E3-74EF38E50439}" type="slidenum">
              <a:rPr lang="en-US" smtClean="0"/>
              <a:t>8</a:t>
            </a:fld>
            <a:endParaRPr lang="en-US" dirty="0"/>
          </a:p>
        </p:txBody>
      </p:sp>
      <p:sp>
        <p:nvSpPr>
          <p:cNvPr id="2" name="Title 1"/>
          <p:cNvSpPr>
            <a:spLocks noGrp="1"/>
          </p:cNvSpPr>
          <p:nvPr>
            <p:ph type="title"/>
          </p:nvPr>
        </p:nvSpPr>
        <p:spPr/>
        <p:txBody>
          <a:bodyPr/>
          <a:lstStyle/>
          <a:p>
            <a:r>
              <a:rPr lang="en-US" sz="3200" b="1" dirty="0" smtClean="0">
                <a:solidFill>
                  <a:srgbClr val="038A00"/>
                </a:solidFill>
              </a:rPr>
              <a:t>Purpose of </a:t>
            </a:r>
            <a:r>
              <a:rPr lang="en-US" sz="3200" b="1" dirty="0">
                <a:solidFill>
                  <a:srgbClr val="038A00"/>
                </a:solidFill>
              </a:rPr>
              <a:t>Priority (cont.)</a:t>
            </a:r>
            <a:endParaRPr lang="en-US" sz="3200" dirty="0"/>
          </a:p>
        </p:txBody>
      </p:sp>
    </p:spTree>
    <p:extLst>
      <p:ext uri="{BB962C8B-B14F-4D97-AF65-F5344CB8AC3E}">
        <p14:creationId xmlns:p14="http://schemas.microsoft.com/office/powerpoint/2010/main" val="104963503"/>
      </p:ext>
    </p:extLst>
  </p:cSld>
  <p:clrMapOvr>
    <a:masterClrMapping/>
  </p:clrMapOvr>
</p:sld>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OSEP Theme Final</Template>
  <TotalTime>11320</TotalTime>
  <Words>9236</Words>
  <Application>Microsoft Office PowerPoint</Application>
  <PresentationFormat>On-screen Show (4:3)</PresentationFormat>
  <Paragraphs>702</Paragraphs>
  <Slides>52</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MS PGothic</vt:lpstr>
      <vt:lpstr>Arial</vt:lpstr>
      <vt:lpstr>Arial Rounded MT Bold</vt:lpstr>
      <vt:lpstr>Calibri</vt:lpstr>
      <vt:lpstr>Cambria</vt:lpstr>
      <vt:lpstr>Georgia</vt:lpstr>
      <vt:lpstr>Times New Roman</vt:lpstr>
      <vt:lpstr>Tw Cen MT</vt:lpstr>
      <vt:lpstr>Wingdings</vt:lpstr>
      <vt:lpstr>OSEP Theme Final</vt:lpstr>
      <vt:lpstr>Informational Webinar:   Educational Materials in Accessible Formats for Children and Students with Visual Impairments and Print Disabilities CFDA 84.327D </vt:lpstr>
      <vt:lpstr>Introductions &amp; Logistics</vt:lpstr>
      <vt:lpstr>Presentation Topics</vt:lpstr>
      <vt:lpstr>Purpose of CFDA 84.327</vt:lpstr>
      <vt:lpstr>Application Package</vt:lpstr>
      <vt:lpstr>Purpose of Priority</vt:lpstr>
      <vt:lpstr>Purpose of Priority (cont.)</vt:lpstr>
      <vt:lpstr>Purpose of Priority (cont.)</vt:lpstr>
      <vt:lpstr>Purpose of Priority (cont.)</vt:lpstr>
      <vt:lpstr>Key Definitions</vt:lpstr>
      <vt:lpstr>Key Definitions</vt:lpstr>
      <vt:lpstr>Eligible Applicants</vt:lpstr>
      <vt:lpstr>Award Information </vt:lpstr>
      <vt:lpstr>Timeline</vt:lpstr>
      <vt:lpstr>Recommended Format and Page Limits</vt:lpstr>
      <vt:lpstr>Recommended Format and Page Limits</vt:lpstr>
      <vt:lpstr>Q &amp; A</vt:lpstr>
      <vt:lpstr>General Requirements:</vt:lpstr>
      <vt:lpstr>Administrative &amp; Application Requirements</vt:lpstr>
      <vt:lpstr>Quality of the Project Design</vt:lpstr>
      <vt:lpstr>Quality of Project Design (cont.)</vt:lpstr>
      <vt:lpstr>Quality of Project Design (cont.)</vt:lpstr>
      <vt:lpstr>Quality of Project Design (cont.)</vt:lpstr>
      <vt:lpstr>Quality of Project Design (cont.)</vt:lpstr>
      <vt:lpstr>Quality of the Project Design (cont.)</vt:lpstr>
      <vt:lpstr>Quality of Project Products and Services</vt:lpstr>
      <vt:lpstr>Quality of Products and Services (cont.)</vt:lpstr>
      <vt:lpstr>Quality of Products and Services (cont.)</vt:lpstr>
      <vt:lpstr>Quality of the Evaluation Plan</vt:lpstr>
      <vt:lpstr>Adequacy of Resources</vt:lpstr>
      <vt:lpstr>Adequacy of Resources (cont.)</vt:lpstr>
      <vt:lpstr>Quality of the Management Plan</vt:lpstr>
      <vt:lpstr>Quality of the Management Plan (cont.)</vt:lpstr>
      <vt:lpstr>Quality of the Management Plan (cont.)</vt:lpstr>
      <vt:lpstr>Q &amp; A</vt:lpstr>
      <vt:lpstr>Application Requirements</vt:lpstr>
      <vt:lpstr>Application Requirements (cont.)</vt:lpstr>
      <vt:lpstr>Include in Budget </vt:lpstr>
      <vt:lpstr>Include in Budget</vt:lpstr>
      <vt:lpstr>Q &amp; A</vt:lpstr>
      <vt:lpstr>Selection Criteria </vt:lpstr>
      <vt:lpstr>Quality of Project Design</vt:lpstr>
      <vt:lpstr>Quality of Project Design (cont.)</vt:lpstr>
      <vt:lpstr>Quality of Project Services </vt:lpstr>
      <vt:lpstr>Quality of Project Services (cont.) </vt:lpstr>
      <vt:lpstr>Quality of Project Evaluation </vt:lpstr>
      <vt:lpstr>Adequacy of Project Resources </vt:lpstr>
      <vt:lpstr>Adequacy of Project Resources (cont.) </vt:lpstr>
      <vt:lpstr>Quality of Management Plan </vt:lpstr>
      <vt:lpstr>Quality of Management Plan </vt:lpstr>
      <vt:lpstr>Q &amp; A</vt:lpstr>
      <vt:lpstr> THANK YOU!</vt:lpstr>
    </vt:vector>
  </TitlesOfParts>
  <Company>U.S.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Sarah</dc:creator>
  <cp:lastModifiedBy>Reed, Jennifer</cp:lastModifiedBy>
  <cp:revision>448</cp:revision>
  <cp:lastPrinted>2017-06-08T15:27:44Z</cp:lastPrinted>
  <dcterms:created xsi:type="dcterms:W3CDTF">2016-07-08T13:02:01Z</dcterms:created>
  <dcterms:modified xsi:type="dcterms:W3CDTF">2017-07-07T15:42:55Z</dcterms:modified>
</cp:coreProperties>
</file>