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1"/>
  </p:notesMasterIdLst>
  <p:handoutMasterIdLst>
    <p:handoutMasterId r:id="rId52"/>
  </p:handoutMasterIdLst>
  <p:sldIdLst>
    <p:sldId id="287" r:id="rId2"/>
    <p:sldId id="295" r:id="rId3"/>
    <p:sldId id="297" r:id="rId4"/>
    <p:sldId id="289" r:id="rId5"/>
    <p:sldId id="290" r:id="rId6"/>
    <p:sldId id="291" r:id="rId7"/>
    <p:sldId id="292" r:id="rId8"/>
    <p:sldId id="293" r:id="rId9"/>
    <p:sldId id="294" r:id="rId10"/>
    <p:sldId id="288" r:id="rId11"/>
    <p:sldId id="298" r:id="rId12"/>
    <p:sldId id="257" r:id="rId13"/>
    <p:sldId id="258" r:id="rId14"/>
    <p:sldId id="259" r:id="rId15"/>
    <p:sldId id="261" r:id="rId16"/>
    <p:sldId id="262" r:id="rId17"/>
    <p:sldId id="263" r:id="rId18"/>
    <p:sldId id="264" r:id="rId19"/>
    <p:sldId id="265" r:id="rId20"/>
    <p:sldId id="266" r:id="rId21"/>
    <p:sldId id="267" r:id="rId22"/>
    <p:sldId id="268" r:id="rId23"/>
    <p:sldId id="269" r:id="rId24"/>
    <p:sldId id="270" r:id="rId25"/>
    <p:sldId id="308" r:id="rId26"/>
    <p:sldId id="271" r:id="rId27"/>
    <p:sldId id="272" r:id="rId28"/>
    <p:sldId id="273" r:id="rId29"/>
    <p:sldId id="274" r:id="rId30"/>
    <p:sldId id="275" r:id="rId31"/>
    <p:sldId id="276" r:id="rId32"/>
    <p:sldId id="299" r:id="rId33"/>
    <p:sldId id="277" r:id="rId34"/>
    <p:sldId id="278" r:id="rId35"/>
    <p:sldId id="279" r:id="rId36"/>
    <p:sldId id="280" r:id="rId37"/>
    <p:sldId id="281" r:id="rId38"/>
    <p:sldId id="282" r:id="rId39"/>
    <p:sldId id="283" r:id="rId40"/>
    <p:sldId id="284" r:id="rId41"/>
    <p:sldId id="301" r:id="rId42"/>
    <p:sldId id="285" r:id="rId43"/>
    <p:sldId id="286" r:id="rId44"/>
    <p:sldId id="302" r:id="rId45"/>
    <p:sldId id="303" r:id="rId46"/>
    <p:sldId id="304" r:id="rId47"/>
    <p:sldId id="305" r:id="rId48"/>
    <p:sldId id="306" r:id="rId49"/>
    <p:sldId id="307" r:id="rId5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s, Jill" initials="H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8" autoAdjust="0"/>
  </p:normalViewPr>
  <p:slideViewPr>
    <p:cSldViewPr>
      <p:cViewPr varScale="1">
        <p:scale>
          <a:sx n="110" d="100"/>
          <a:sy n="110" d="100"/>
        </p:scale>
        <p:origin x="1644" y="126"/>
      </p:cViewPr>
      <p:guideLst>
        <p:guide orient="horz" pos="2160"/>
        <p:guide pos="2880"/>
      </p:guideLst>
    </p:cSldViewPr>
  </p:slideViewPr>
  <p:outlineViewPr>
    <p:cViewPr>
      <p:scale>
        <a:sx n="33" d="100"/>
        <a:sy n="33" d="100"/>
      </p:scale>
      <p:origin x="0" y="2962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B4290B5-6C27-4D5D-9D51-F2F82F308A21}" type="datetimeFigureOut">
              <a:rPr lang="en-US" smtClean="0"/>
              <a:t>4/12/2017</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619646EC-72B0-4359-B1E9-6FEB76F87D53}" type="slidenum">
              <a:rPr lang="en-US" smtClean="0"/>
              <a:t>‹#›</a:t>
            </a:fld>
            <a:endParaRPr lang="en-US"/>
          </a:p>
        </p:txBody>
      </p:sp>
    </p:spTree>
    <p:extLst>
      <p:ext uri="{BB962C8B-B14F-4D97-AF65-F5344CB8AC3E}">
        <p14:creationId xmlns:p14="http://schemas.microsoft.com/office/powerpoint/2010/main" val="437201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399285D0-88C2-481C-A78B-8800BDA32663}" type="datetimeFigureOut">
              <a:rPr lang="en-US" smtClean="0"/>
              <a:t>4/12/2017</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3AE5E0AB-A90D-4C33-9E5C-B0816662DE08}" type="slidenum">
              <a:rPr lang="en-US" smtClean="0"/>
              <a:t>‹#›</a:t>
            </a:fld>
            <a:endParaRPr lang="en-US"/>
          </a:p>
        </p:txBody>
      </p:sp>
    </p:spTree>
    <p:extLst>
      <p:ext uri="{BB962C8B-B14F-4D97-AF65-F5344CB8AC3E}">
        <p14:creationId xmlns:p14="http://schemas.microsoft.com/office/powerpoint/2010/main" val="7004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DB28A1BD-0304-473E-9B94-B901FCF62E34}" type="slidenum">
              <a:rPr lang="en-US" smtClean="0"/>
              <a:t>9</a:t>
            </a:fld>
            <a:endParaRPr lang="en-US"/>
          </a:p>
        </p:txBody>
      </p:sp>
    </p:spTree>
    <p:extLst>
      <p:ext uri="{BB962C8B-B14F-4D97-AF65-F5344CB8AC3E}">
        <p14:creationId xmlns:p14="http://schemas.microsoft.com/office/powerpoint/2010/main" val="3515559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772400" cy="1470025"/>
          </a:xfrm>
          <a:prstGeom prst="rect">
            <a:avLst/>
          </a:prstGeom>
        </p:spPr>
        <p:txBody>
          <a:bodyPr/>
          <a:lstStyle>
            <a:lvl1pPr>
              <a:defRPr>
                <a:latin typeface="Cambria" panose="020405030504060302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362200" y="4267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27A63390-456F-48AC-A33F-5D241C2E898A}" type="slidenum">
              <a:rPr lang="en-US" smtClean="0"/>
              <a:t>‹#›</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0"/>
            <a:ext cx="9144000" cy="3861995"/>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6200"/>
            <a:ext cx="9144000" cy="3861995"/>
          </a:xfrm>
          <a:prstGeom prst="rect">
            <a:avLst/>
          </a:prstGeom>
        </p:spPr>
      </p:pic>
    </p:spTree>
    <p:extLst>
      <p:ext uri="{BB962C8B-B14F-4D97-AF65-F5344CB8AC3E}">
        <p14:creationId xmlns:p14="http://schemas.microsoft.com/office/powerpoint/2010/main" val="164322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6274324" y="62484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194775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791200" y="63246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2973520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27A63390-456F-48AC-A33F-5D241C2E898A}" type="slidenum">
              <a:rPr lang="en-US" smtClean="0"/>
              <a:t>‹#›</a:t>
            </a:fld>
            <a:endParaRPr lang="en-US"/>
          </a:p>
        </p:txBody>
      </p:sp>
      <p:sp>
        <p:nvSpPr>
          <p:cNvPr id="7" name="TextBox 6"/>
          <p:cNvSpPr txBox="1"/>
          <p:nvPr/>
        </p:nvSpPr>
        <p:spPr>
          <a:xfrm>
            <a:off x="304800" y="1676400"/>
            <a:ext cx="8534400" cy="646331"/>
          </a:xfrm>
          <a:prstGeom prst="rect">
            <a:avLst/>
          </a:prstGeom>
          <a:noFill/>
        </p:spPr>
        <p:txBody>
          <a:bodyPr wrap="square" rtlCol="0">
            <a:spAutoFit/>
          </a:bodyPr>
          <a:lstStyle/>
          <a:p>
            <a:pPr algn="ctr"/>
            <a:r>
              <a:rPr lang="en-US" sz="3600" dirty="0" smtClean="0">
                <a:latin typeface="Georgia" panose="02040502050405020303" pitchFamily="18" charset="0"/>
              </a:rPr>
              <a:t>Title</a:t>
            </a:r>
            <a:endParaRPr lang="en-US" sz="3600" dirty="0">
              <a:latin typeface="Georgia" panose="02040502050405020303" pitchFamily="18" charset="0"/>
            </a:endParaRPr>
          </a:p>
        </p:txBody>
      </p:sp>
    </p:spTree>
    <p:extLst>
      <p:ext uri="{BB962C8B-B14F-4D97-AF65-F5344CB8AC3E}">
        <p14:creationId xmlns:p14="http://schemas.microsoft.com/office/powerpoint/2010/main" val="3499305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326044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611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27A63390-456F-48AC-A33F-5D241C2E898A}" type="slidenum">
              <a:rPr lang="en-US" smtClean="0"/>
              <a:t>‹#›</a:t>
            </a:fld>
            <a:endParaRPr lang="en-US"/>
          </a:p>
        </p:txBody>
      </p:sp>
      <p:sp>
        <p:nvSpPr>
          <p:cNvPr id="10" name="Title 1"/>
          <p:cNvSpPr>
            <a:spLocks noGrp="1"/>
          </p:cNvSpPr>
          <p:nvPr>
            <p:ph type="title"/>
          </p:nvPr>
        </p:nvSpPr>
        <p:spPr>
          <a:xfrm>
            <a:off x="457200" y="1447800"/>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9930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409172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8229600" cy="1143000"/>
          </a:xfrm>
          <a:prstGeom prst="rect">
            <a:avLst/>
          </a:prstGeom>
        </p:spPr>
        <p:txBody>
          <a:bodyPr/>
          <a:lstStyle>
            <a:lvl1pPr>
              <a:defRPr>
                <a:latin typeface="Georgia" panose="02040502050405020303"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1336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376344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326044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a:prstGeom prst="rect">
            <a:avLst/>
          </a:prstGeo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168350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99434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40080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6093643" y="6318643"/>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1283491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6172200" y="640080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7A63390-456F-48AC-A33F-5D241C2E898A}" type="slidenum">
              <a:rPr lang="en-US" smtClean="0"/>
              <a:t>‹#›</a:t>
            </a:fld>
            <a:endParaRPr lang="en-US"/>
          </a:p>
        </p:txBody>
      </p:sp>
    </p:spTree>
    <p:extLst>
      <p:ext uri="{BB962C8B-B14F-4D97-AF65-F5344CB8AC3E}">
        <p14:creationId xmlns:p14="http://schemas.microsoft.com/office/powerpoint/2010/main" val="105633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514600"/>
            <a:ext cx="8229600" cy="3611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733800" y="64008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7A63390-456F-48AC-A33F-5D241C2E898A}" type="slidenum">
              <a:rPr lang="en-US" smtClean="0"/>
              <a:t>‹#›</a:t>
            </a:fld>
            <a:endParaRPr lang="en-US"/>
          </a:p>
        </p:txBody>
      </p:sp>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25924"/>
            <a:ext cx="9144000" cy="1473724"/>
          </a:xfrm>
          <a:prstGeom prst="rect">
            <a:avLst/>
          </a:prstGeom>
        </p:spPr>
      </p:pic>
      <p:pic>
        <p:nvPicPr>
          <p:cNvPr id="8" name="Picture 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1064" y="6324600"/>
            <a:ext cx="513094" cy="513094"/>
          </a:xfrm>
          <a:prstGeom prst="rect">
            <a:avLst/>
          </a:prstGeom>
        </p:spPr>
      </p:pic>
      <p:pic>
        <p:nvPicPr>
          <p:cNvPr id="9" name="Picture 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346540" y="6324600"/>
            <a:ext cx="797460" cy="533400"/>
          </a:xfrm>
          <a:prstGeom prst="rect">
            <a:avLst/>
          </a:prstGeom>
        </p:spPr>
      </p:pic>
      <p:pic>
        <p:nvPicPr>
          <p:cNvPr id="10" name="Picture 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25924"/>
            <a:ext cx="9144000" cy="1473724"/>
          </a:xfrm>
          <a:prstGeom prst="rect">
            <a:avLst/>
          </a:prstGeom>
        </p:spPr>
      </p:pic>
      <p:pic>
        <p:nvPicPr>
          <p:cNvPr id="11" name="Picture 1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1064" y="6324600"/>
            <a:ext cx="513094" cy="513094"/>
          </a:xfrm>
          <a:prstGeom prst="rect">
            <a:avLst/>
          </a:prstGeom>
        </p:spPr>
      </p:pic>
      <p:pic>
        <p:nvPicPr>
          <p:cNvPr id="12" name="Picture 1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346540" y="6324600"/>
            <a:ext cx="797460" cy="533400"/>
          </a:xfrm>
          <a:prstGeom prst="rect">
            <a:avLst/>
          </a:prstGeom>
        </p:spPr>
      </p:pic>
    </p:spTree>
    <p:extLst>
      <p:ext uri="{BB962C8B-B14F-4D97-AF65-F5344CB8AC3E}">
        <p14:creationId xmlns:p14="http://schemas.microsoft.com/office/powerpoint/2010/main" val="1187085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Clr>
          <a:schemeClr val="accent1"/>
        </a:buClr>
        <a:buFont typeface="Arial" panose="020B0604020202020204" pitchFamily="34" charset="0"/>
        <a:buChar char="–"/>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mailto:significantdisproportionalityrule@ed.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772400" cy="1470025"/>
          </a:xfrm>
        </p:spPr>
        <p:txBody>
          <a:bodyPr/>
          <a:lstStyle/>
          <a:p>
            <a:r>
              <a:rPr lang="en-US" b="1" dirty="0"/>
              <a:t>Equity in IDEA: </a:t>
            </a:r>
            <a:r>
              <a:rPr lang="en-US" b="1" dirty="0" smtClean="0"/>
              <a:t/>
            </a:r>
            <a:br>
              <a:rPr lang="en-US" b="1" dirty="0" smtClean="0"/>
            </a:br>
            <a:r>
              <a:rPr lang="en-US" b="1" dirty="0" smtClean="0"/>
              <a:t>Implementing the Final Rule</a:t>
            </a:r>
            <a:r>
              <a:rPr lang="en-US" dirty="0" smtClean="0"/>
              <a:t/>
            </a:r>
            <a:br>
              <a:rPr lang="en-US" dirty="0" smtClean="0"/>
            </a:br>
            <a:r>
              <a:rPr lang="en-US" sz="2000" dirty="0" smtClean="0"/>
              <a:t/>
            </a:r>
            <a:br>
              <a:rPr lang="en-US" sz="2000" dirty="0" smtClean="0"/>
            </a:br>
            <a:r>
              <a:rPr lang="en-US" sz="2000" dirty="0"/>
              <a:t/>
            </a:r>
            <a:br>
              <a:rPr lang="en-US" sz="2000" dirty="0"/>
            </a:br>
            <a:r>
              <a:rPr lang="en-US" sz="2000" dirty="0" smtClean="0"/>
              <a:t>Presenters: Ruth Ryder, Michael Gross, Richelle Davis</a:t>
            </a:r>
            <a:endParaRPr lang="en-US" sz="2000" dirty="0"/>
          </a:p>
        </p:txBody>
      </p:sp>
      <p:sp>
        <p:nvSpPr>
          <p:cNvPr id="3" name="Slide Number Placeholder 2"/>
          <p:cNvSpPr>
            <a:spLocks noGrp="1"/>
          </p:cNvSpPr>
          <p:nvPr>
            <p:ph type="sldNum" sz="quarter" idx="12"/>
          </p:nvPr>
        </p:nvSpPr>
        <p:spPr/>
        <p:txBody>
          <a:bodyPr/>
          <a:lstStyle/>
          <a:p>
            <a:fld id="{27A63390-456F-48AC-A33F-5D241C2E898A}" type="slidenum">
              <a:rPr lang="en-US" smtClean="0"/>
              <a:t>1</a:t>
            </a:fld>
            <a:endParaRPr lang="en-US"/>
          </a:p>
        </p:txBody>
      </p:sp>
    </p:spTree>
    <p:extLst>
      <p:ext uri="{BB962C8B-B14F-4D97-AF65-F5344CB8AC3E}">
        <p14:creationId xmlns:p14="http://schemas.microsoft.com/office/powerpoint/2010/main" val="2644792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lstStyle/>
          <a:p>
            <a:r>
              <a:rPr lang="en-US" sz="3200" b="1" dirty="0" smtClean="0"/>
              <a:t>Effective Dates</a:t>
            </a:r>
            <a:endParaRPr lang="en-US" sz="3200" b="1" dirty="0"/>
          </a:p>
        </p:txBody>
      </p:sp>
      <p:sp>
        <p:nvSpPr>
          <p:cNvPr id="4" name="Slide Number Placeholder 3"/>
          <p:cNvSpPr>
            <a:spLocks noGrp="1"/>
          </p:cNvSpPr>
          <p:nvPr>
            <p:ph type="sldNum" sz="quarter" idx="12"/>
          </p:nvPr>
        </p:nvSpPr>
        <p:spPr/>
        <p:txBody>
          <a:bodyPr/>
          <a:lstStyle/>
          <a:p>
            <a:fld id="{27C47874-B600-4593-85D3-9D67C78C2D44}" type="slidenum">
              <a:rPr lang="en-US" smtClean="0"/>
              <a:t>10</a:t>
            </a:fld>
            <a:endParaRPr lang="en-US"/>
          </a:p>
        </p:txBody>
      </p:sp>
      <p:sp>
        <p:nvSpPr>
          <p:cNvPr id="5" name="Content Placeholder 4"/>
          <p:cNvSpPr>
            <a:spLocks noGrp="1"/>
          </p:cNvSpPr>
          <p:nvPr>
            <p:ph sz="quarter" idx="1"/>
          </p:nvPr>
        </p:nvSpPr>
        <p:spPr>
          <a:xfrm>
            <a:off x="533400" y="2362200"/>
            <a:ext cx="8229600" cy="4038600"/>
          </a:xfrm>
        </p:spPr>
        <p:txBody>
          <a:bodyPr>
            <a:normAutofit/>
          </a:bodyPr>
          <a:lstStyle/>
          <a:p>
            <a:r>
              <a:rPr lang="en-US" dirty="0" smtClean="0"/>
              <a:t>Final rule is effective 30 days from publication in the Federal Register, BUT</a:t>
            </a:r>
          </a:p>
          <a:p>
            <a:r>
              <a:rPr lang="en-US" dirty="0" smtClean="0"/>
              <a:t>States have 18 months to prepare, work with their State Advisory Panel and make decisions </a:t>
            </a:r>
            <a:r>
              <a:rPr lang="en-US" dirty="0"/>
              <a:t>regarding their </a:t>
            </a:r>
            <a:r>
              <a:rPr lang="en-US" dirty="0" smtClean="0"/>
              <a:t>methodology</a:t>
            </a:r>
          </a:p>
          <a:p>
            <a:r>
              <a:rPr lang="en-US" dirty="0"/>
              <a:t>States must </a:t>
            </a:r>
            <a:r>
              <a:rPr lang="en-US" dirty="0" smtClean="0"/>
              <a:t>comply by </a:t>
            </a:r>
            <a:r>
              <a:rPr lang="en-US" b="1" u="sng" dirty="0"/>
              <a:t>July 1, 2018</a:t>
            </a:r>
            <a:r>
              <a:rPr lang="en-US" dirty="0" smtClean="0"/>
              <a:t>.</a:t>
            </a:r>
            <a:endParaRPr lang="en-US" dirty="0"/>
          </a:p>
        </p:txBody>
      </p:sp>
    </p:spTree>
    <p:extLst>
      <p:ext uri="{BB962C8B-B14F-4D97-AF65-F5344CB8AC3E}">
        <p14:creationId xmlns:p14="http://schemas.microsoft.com/office/powerpoint/2010/main" val="3473886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Part II</a:t>
            </a:r>
            <a:br>
              <a:rPr lang="en-US" b="1" dirty="0" smtClean="0"/>
            </a:br>
            <a:r>
              <a:rPr lang="en-US" b="1" dirty="0"/>
              <a:t/>
            </a:r>
            <a:br>
              <a:rPr lang="en-US" b="1" dirty="0"/>
            </a:br>
            <a:r>
              <a:rPr lang="en-US" b="1" dirty="0" smtClean="0"/>
              <a:t>STANDARD METHODOLOGY</a:t>
            </a:r>
            <a:endParaRPr lang="en-US" b="1" dirty="0"/>
          </a:p>
        </p:txBody>
      </p:sp>
      <p:sp>
        <p:nvSpPr>
          <p:cNvPr id="2" name="Slide Number Placeholder 1"/>
          <p:cNvSpPr>
            <a:spLocks noGrp="1"/>
          </p:cNvSpPr>
          <p:nvPr>
            <p:ph type="sldNum" sz="quarter" idx="12"/>
          </p:nvPr>
        </p:nvSpPr>
        <p:spPr/>
        <p:txBody>
          <a:bodyPr/>
          <a:lstStyle/>
          <a:p>
            <a:fld id="{27A63390-456F-48AC-A33F-5D241C2E898A}" type="slidenum">
              <a:rPr lang="en-US" smtClean="0"/>
              <a:t>11</a:t>
            </a:fld>
            <a:endParaRPr lang="en-US"/>
          </a:p>
        </p:txBody>
      </p:sp>
    </p:spTree>
    <p:extLst>
      <p:ext uri="{BB962C8B-B14F-4D97-AF65-F5344CB8AC3E}">
        <p14:creationId xmlns:p14="http://schemas.microsoft.com/office/powerpoint/2010/main" val="2405534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dirty="0" smtClean="0"/>
              <a:t>RISK</a:t>
            </a:r>
          </a:p>
          <a:p>
            <a:pPr marL="0" indent="0" algn="ctr">
              <a:buNone/>
            </a:pPr>
            <a:r>
              <a:rPr lang="en-US" dirty="0" smtClean="0"/>
              <a:t>A proportion expressing likelihood.</a:t>
            </a:r>
          </a:p>
          <a:p>
            <a:pPr marL="0" indent="0">
              <a:buNone/>
            </a:pPr>
            <a:endParaRPr lang="en-US" sz="1800" dirty="0" smtClean="0"/>
          </a:p>
          <a:p>
            <a:pPr marL="0" indent="0">
              <a:buNone/>
            </a:pPr>
            <a:r>
              <a:rPr lang="en-US" sz="2000" dirty="0" smtClean="0"/>
              <a:t>Example:</a:t>
            </a:r>
            <a:endParaRPr lang="en-US" dirty="0" smtClean="0"/>
          </a:p>
          <a:p>
            <a:pPr marL="0" indent="0" algn="ctr">
              <a:buNone/>
            </a:pPr>
            <a:r>
              <a:rPr lang="en-US" sz="2000" dirty="0" smtClean="0"/>
              <a:t>40 Hispanic children identified</a:t>
            </a:r>
          </a:p>
          <a:p>
            <a:pPr marL="0" indent="0" algn="ctr">
              <a:buNone/>
            </a:pPr>
            <a:endParaRPr lang="en-US" sz="2000" dirty="0" smtClean="0"/>
          </a:p>
          <a:p>
            <a:pPr marL="0" indent="0" algn="ctr">
              <a:buNone/>
            </a:pPr>
            <a:r>
              <a:rPr lang="en-US" sz="2000" dirty="0" smtClean="0"/>
              <a:t>200 total Hispanic children in LEA</a:t>
            </a:r>
          </a:p>
          <a:p>
            <a:pPr marL="0" indent="0">
              <a:buNone/>
            </a:pPr>
            <a:endParaRPr lang="en-US" sz="2000" dirty="0" smtClean="0"/>
          </a:p>
          <a:p>
            <a:pPr marL="0" indent="0">
              <a:buNone/>
            </a:pPr>
            <a:r>
              <a:rPr lang="en-US" sz="2000" dirty="0" smtClean="0"/>
              <a:t>Risk of Hispanic child identified as child with disability = 40/200 or 20%.</a:t>
            </a:r>
          </a:p>
          <a:p>
            <a:pPr marL="0" indent="0" algn="r">
              <a:spcBef>
                <a:spcPts val="1200"/>
              </a:spcBef>
              <a:buNone/>
            </a:pPr>
            <a:r>
              <a:rPr lang="en-US" sz="1400" dirty="0" smtClean="0"/>
              <a:t>Q&amp;A B-2-1</a:t>
            </a:r>
          </a:p>
        </p:txBody>
      </p:sp>
      <p:sp>
        <p:nvSpPr>
          <p:cNvPr id="4" name="Slide Number Placeholder 3"/>
          <p:cNvSpPr>
            <a:spLocks noGrp="1"/>
          </p:cNvSpPr>
          <p:nvPr>
            <p:ph type="sldNum" sz="quarter" idx="12"/>
          </p:nvPr>
        </p:nvSpPr>
        <p:spPr/>
        <p:txBody>
          <a:bodyPr/>
          <a:lstStyle/>
          <a:p>
            <a:fld id="{27A63390-456F-48AC-A33F-5D241C2E898A}" type="slidenum">
              <a:rPr lang="en-US" smtClean="0"/>
              <a:t>12</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cxnSp>
        <p:nvCxnSpPr>
          <p:cNvPr id="5" name="Straight Connector 4"/>
          <p:cNvCxnSpPr/>
          <p:nvPr/>
        </p:nvCxnSpPr>
        <p:spPr>
          <a:xfrm>
            <a:off x="2133600" y="4724400"/>
            <a:ext cx="487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58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992563"/>
          </a:xfrm>
        </p:spPr>
        <p:txBody>
          <a:bodyPr>
            <a:normAutofit fontScale="92500" lnSpcReduction="20000"/>
          </a:bodyPr>
          <a:lstStyle/>
          <a:p>
            <a:pPr marL="0" indent="0" algn="ctr">
              <a:buNone/>
            </a:pPr>
            <a:r>
              <a:rPr lang="en-US" dirty="0" smtClean="0"/>
              <a:t>RISK RATIO</a:t>
            </a:r>
          </a:p>
          <a:p>
            <a:pPr marL="0" indent="0" algn="ctr">
              <a:buNone/>
            </a:pPr>
            <a:r>
              <a:rPr lang="en-US" dirty="0" smtClean="0"/>
              <a:t>A comparison of risks: likelihood of outcome for one group vs. outcome for all others in the LEA</a:t>
            </a:r>
          </a:p>
          <a:p>
            <a:pPr marL="0" indent="0">
              <a:buNone/>
            </a:pPr>
            <a:r>
              <a:rPr lang="en-US" sz="1800" dirty="0" smtClean="0"/>
              <a:t>Example:</a:t>
            </a:r>
          </a:p>
          <a:p>
            <a:pPr marL="0" indent="0" algn="ctr">
              <a:buNone/>
            </a:pPr>
            <a:r>
              <a:rPr lang="en-US" sz="1800" dirty="0" smtClean="0"/>
              <a:t>40 Hispanic children identified out of</a:t>
            </a:r>
          </a:p>
          <a:p>
            <a:pPr marL="0" indent="0" algn="ctr">
              <a:buNone/>
            </a:pPr>
            <a:r>
              <a:rPr lang="en-US" sz="1800" dirty="0" smtClean="0"/>
              <a:t>200 total Hispanic children in LEA</a:t>
            </a:r>
          </a:p>
          <a:p>
            <a:pPr marL="0" indent="0" algn="ctr">
              <a:buNone/>
            </a:pPr>
            <a:endParaRPr lang="en-US" sz="1800" dirty="0" smtClean="0"/>
          </a:p>
          <a:p>
            <a:pPr marL="0" indent="0" algn="ctr">
              <a:buNone/>
            </a:pPr>
            <a:r>
              <a:rPr lang="en-US" sz="1800" dirty="0" smtClean="0"/>
              <a:t>200 of other children identified out of</a:t>
            </a:r>
          </a:p>
          <a:p>
            <a:pPr marL="0" indent="0" algn="ctr">
              <a:buNone/>
            </a:pPr>
            <a:r>
              <a:rPr lang="en-US" sz="1800" dirty="0" smtClean="0"/>
              <a:t>All 2,000 other children in LEA</a:t>
            </a:r>
          </a:p>
          <a:p>
            <a:pPr marL="0" indent="0">
              <a:buNone/>
            </a:pPr>
            <a:endParaRPr lang="en-US" sz="1800" dirty="0" smtClean="0"/>
          </a:p>
          <a:p>
            <a:pPr marL="0" indent="0">
              <a:buNone/>
            </a:pPr>
            <a:r>
              <a:rPr lang="en-US" sz="1800" dirty="0" smtClean="0"/>
              <a:t>Risk ratio: 2.0</a:t>
            </a:r>
          </a:p>
          <a:p>
            <a:pPr marL="0" indent="0">
              <a:buNone/>
            </a:pPr>
            <a:r>
              <a:rPr lang="en-US" sz="1800" dirty="0" smtClean="0"/>
              <a:t>(40/200)  / (200/2000) = 0.2 / 0.1 = 2.0</a:t>
            </a:r>
          </a:p>
          <a:p>
            <a:pPr marL="0" indent="0" algn="r">
              <a:buNone/>
            </a:pPr>
            <a:endParaRPr lang="en-US" sz="1800" dirty="0" smtClean="0"/>
          </a:p>
          <a:p>
            <a:pPr marL="0" indent="0" algn="r">
              <a:buNone/>
            </a:pPr>
            <a:r>
              <a:rPr lang="en-US" sz="1500" dirty="0" smtClean="0"/>
              <a:t>Q&amp;A B-2-2</a:t>
            </a:r>
            <a:endParaRPr lang="en-US" sz="1500" dirty="0"/>
          </a:p>
          <a:p>
            <a:pPr marL="0" indent="0">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13</a:t>
            </a:fld>
            <a:endParaRPr lang="en-US"/>
          </a:p>
        </p:txBody>
      </p:sp>
      <p:cxnSp>
        <p:nvCxnSpPr>
          <p:cNvPr id="10" name="Straight Connector 9"/>
          <p:cNvCxnSpPr/>
          <p:nvPr/>
        </p:nvCxnSpPr>
        <p:spPr>
          <a:xfrm>
            <a:off x="2578100" y="4648200"/>
            <a:ext cx="388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578100" y="3886200"/>
            <a:ext cx="388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78000" y="4267200"/>
            <a:ext cx="54864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560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dirty="0" smtClean="0"/>
              <a:t>RISK RATIO</a:t>
            </a:r>
          </a:p>
          <a:p>
            <a:pPr marL="0" indent="0" algn="ctr">
              <a:buNone/>
            </a:pPr>
            <a:endParaRPr lang="en-US" dirty="0" smtClean="0"/>
          </a:p>
          <a:p>
            <a:pPr marL="0" indent="0" algn="ctr">
              <a:buNone/>
            </a:pPr>
            <a:r>
              <a:rPr lang="en-US" dirty="0" smtClean="0"/>
              <a:t>2.0 = 2x as likely</a:t>
            </a:r>
          </a:p>
          <a:p>
            <a:pPr marL="0" indent="0" algn="ctr">
              <a:buNone/>
            </a:pPr>
            <a:r>
              <a:rPr lang="en-US" dirty="0" smtClean="0"/>
              <a:t>3.0 = 3x as likely</a:t>
            </a:r>
          </a:p>
          <a:p>
            <a:pPr marL="0" indent="0" algn="ctr">
              <a:buNone/>
            </a:pPr>
            <a:r>
              <a:rPr lang="en-US" dirty="0" smtClean="0"/>
              <a:t>Etc.</a:t>
            </a:r>
          </a:p>
          <a:p>
            <a:pPr marL="0" indent="0" algn="ctr">
              <a:buNone/>
            </a:pPr>
            <a:endParaRPr lang="en-US" dirty="0"/>
          </a:p>
          <a:p>
            <a:pPr marL="0" indent="0" algn="r">
              <a:buNone/>
            </a:pPr>
            <a:endParaRPr lang="en-US" dirty="0"/>
          </a:p>
          <a:p>
            <a:pPr marL="0" indent="0" algn="r">
              <a:buNone/>
            </a:pPr>
            <a:r>
              <a:rPr lang="en-US" sz="1300" dirty="0"/>
              <a:t>Q&amp;A B-2-2</a:t>
            </a:r>
          </a:p>
          <a:p>
            <a:pPr marL="0" indent="0" algn="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14</a:t>
            </a:fld>
            <a:endParaRPr lang="en-US"/>
          </a:p>
        </p:txBody>
      </p:sp>
      <p:sp>
        <p:nvSpPr>
          <p:cNvPr id="2" name="Title 1"/>
          <p:cNvSpPr>
            <a:spLocks noGrp="1"/>
          </p:cNvSpPr>
          <p:nvPr>
            <p:ph type="title"/>
          </p:nvPr>
        </p:nvSpPr>
        <p:spPr>
          <a:xfrm>
            <a:off x="457200" y="1524000"/>
            <a:ext cx="8229600" cy="12954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886979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ctr">
              <a:buNone/>
            </a:pPr>
            <a:r>
              <a:rPr lang="en-US" dirty="0" smtClean="0"/>
              <a:t>RISK RATIO THRESHOLD</a:t>
            </a:r>
          </a:p>
          <a:p>
            <a:pPr marL="0" indent="0" algn="ctr">
              <a:buNone/>
            </a:pPr>
            <a:endParaRPr lang="en-US" dirty="0" smtClean="0"/>
          </a:p>
          <a:p>
            <a:pPr marL="0" indent="0" algn="ctr">
              <a:buNone/>
            </a:pPr>
            <a:r>
              <a:rPr lang="en-US" dirty="0" smtClean="0"/>
              <a:t>What is significant disproportionality?</a:t>
            </a:r>
          </a:p>
          <a:p>
            <a:pPr marL="0" indent="0" algn="ctr">
              <a:buNone/>
            </a:pPr>
            <a:endParaRPr lang="en-US" dirty="0" smtClean="0"/>
          </a:p>
          <a:p>
            <a:pPr marL="0" indent="0" algn="ctr">
              <a:buNone/>
            </a:pPr>
            <a:r>
              <a:rPr lang="en-US" dirty="0" smtClean="0"/>
              <a:t>A risk ratio &gt; the risk ratio threshold</a:t>
            </a:r>
          </a:p>
          <a:p>
            <a:pPr marL="0" indent="0" algn="ctr">
              <a:buNone/>
            </a:pPr>
            <a:r>
              <a:rPr lang="en-US" dirty="0" smtClean="0"/>
              <a:t>= significant disproportionality</a:t>
            </a:r>
          </a:p>
          <a:p>
            <a:pPr marL="0" indent="0" algn="ctr">
              <a:buNone/>
            </a:pPr>
            <a:endParaRPr lang="en-US" dirty="0" smtClean="0"/>
          </a:p>
          <a:p>
            <a:pPr marL="0" indent="0" algn="ctr">
              <a:buNone/>
            </a:pPr>
            <a:r>
              <a:rPr lang="en-US" dirty="0" smtClean="0"/>
              <a:t>State must set reasonable risk ratio threshold in consultation with stakeholders, including SAP.</a:t>
            </a:r>
          </a:p>
          <a:p>
            <a:pPr marL="0" indent="0" algn="r">
              <a:buNone/>
            </a:pPr>
            <a:endParaRPr lang="en-US" dirty="0"/>
          </a:p>
          <a:p>
            <a:pPr marL="0" indent="0" algn="r">
              <a:buNone/>
            </a:pPr>
            <a:r>
              <a:rPr lang="en-US" sz="1700" dirty="0"/>
              <a:t>Q&amp;A </a:t>
            </a:r>
            <a:r>
              <a:rPr lang="en-US" sz="1700" dirty="0" smtClean="0"/>
              <a:t>B-3-1 to B-3-3</a:t>
            </a:r>
            <a:endParaRPr lang="en-US" sz="1700" dirty="0"/>
          </a:p>
          <a:p>
            <a:pPr marL="0" indent="0" algn="r">
              <a:buNone/>
            </a:pPr>
            <a:endParaRPr lang="en-US"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15</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865372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RISK RATIO THRESHOLD</a:t>
            </a:r>
          </a:p>
          <a:p>
            <a:pPr marL="0" indent="0" algn="ctr">
              <a:buNone/>
            </a:pPr>
            <a:endParaRPr lang="en-US" dirty="0" smtClean="0"/>
          </a:p>
          <a:p>
            <a:pPr marL="0" indent="0" algn="ctr">
              <a:buNone/>
            </a:pPr>
            <a:r>
              <a:rPr lang="en-US" dirty="0" smtClean="0"/>
              <a:t>How many? 	14</a:t>
            </a:r>
          </a:p>
          <a:p>
            <a:pPr marL="0" indent="0" algn="ctr">
              <a:buNone/>
            </a:pPr>
            <a:r>
              <a:rPr lang="en-US" dirty="0" smtClean="0"/>
              <a:t>One for each category of analysis</a:t>
            </a:r>
          </a:p>
          <a:p>
            <a:pPr marL="0" indent="0" algn="ctr">
              <a:buNone/>
            </a:pPr>
            <a:r>
              <a:rPr lang="en-US" dirty="0" smtClean="0"/>
              <a:t>May set different threshold for each, as reasonable. </a:t>
            </a:r>
          </a:p>
          <a:p>
            <a:pPr marL="0" indent="0" algn="ctr">
              <a:buNone/>
            </a:pPr>
            <a:r>
              <a:rPr lang="en-US" dirty="0" smtClean="0"/>
              <a:t>May not set different thresholds for different racial or ethnic groups.</a:t>
            </a:r>
          </a:p>
          <a:p>
            <a:pPr marL="0" indent="0" algn="ctr">
              <a:buNone/>
            </a:pPr>
            <a:r>
              <a:rPr lang="en-US" dirty="0" smtClean="0"/>
              <a:t>May not set racial quotas for any category of analysis.</a:t>
            </a:r>
          </a:p>
          <a:p>
            <a:pPr marL="0" indent="0" algn="r">
              <a:buNone/>
            </a:pPr>
            <a:endParaRPr lang="en-US" sz="1400" dirty="0"/>
          </a:p>
          <a:p>
            <a:pPr marL="0" indent="0" algn="r">
              <a:buNone/>
            </a:pPr>
            <a:r>
              <a:rPr lang="en-US" sz="1400" dirty="0"/>
              <a:t>Q&amp;A </a:t>
            </a:r>
            <a:r>
              <a:rPr lang="en-US" sz="1400" dirty="0" smtClean="0"/>
              <a:t>B-3-4 to B-3-7</a:t>
            </a:r>
            <a:endParaRPr lang="en-US"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16</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3283686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0"/>
            <a:ext cx="8382000" cy="4191000"/>
          </a:xfrm>
        </p:spPr>
        <p:txBody>
          <a:bodyPr>
            <a:normAutofit fontScale="92500" lnSpcReduction="20000"/>
          </a:bodyPr>
          <a:lstStyle/>
          <a:p>
            <a:pPr marL="0" indent="0" algn="ctr">
              <a:buNone/>
            </a:pPr>
            <a:r>
              <a:rPr lang="en-US" dirty="0" smtClean="0"/>
              <a:t>CATEGORIES OF ANALYSIS:</a:t>
            </a:r>
          </a:p>
          <a:p>
            <a:pPr marL="0" indent="0" algn="ctr">
              <a:buNone/>
            </a:pPr>
            <a:endParaRPr lang="en-US" sz="1300" dirty="0" smtClean="0"/>
          </a:p>
          <a:p>
            <a:pPr>
              <a:buFont typeface="+mj-lt"/>
              <a:buAutoNum type="arabicPeriod"/>
            </a:pPr>
            <a:r>
              <a:rPr lang="en-US" sz="1300" dirty="0" smtClean="0"/>
              <a:t>The </a:t>
            </a:r>
            <a:r>
              <a:rPr lang="en-US" sz="1300" dirty="0"/>
              <a:t>identification of children ages 3 through 21 as children with </a:t>
            </a:r>
            <a:r>
              <a:rPr lang="en-US" sz="1300" dirty="0" smtClean="0"/>
              <a:t>disabilities;</a:t>
            </a:r>
          </a:p>
          <a:p>
            <a:r>
              <a:rPr lang="en-US" sz="1300" dirty="0" smtClean="0"/>
              <a:t>The </a:t>
            </a:r>
            <a:r>
              <a:rPr lang="en-US" sz="1300" dirty="0"/>
              <a:t>identification of children ages 3 through 21 as children with the following impairments</a:t>
            </a:r>
            <a:r>
              <a:rPr lang="en-US" sz="1300" dirty="0" smtClean="0"/>
              <a:t>:</a:t>
            </a:r>
          </a:p>
          <a:p>
            <a:pPr>
              <a:buFont typeface="+mj-lt"/>
              <a:buAutoNum type="arabicPeriod" startAt="2"/>
            </a:pPr>
            <a:r>
              <a:rPr lang="en-US" sz="1300" dirty="0" smtClean="0"/>
              <a:t>	Intellectual </a:t>
            </a:r>
            <a:r>
              <a:rPr lang="en-US" sz="1300" dirty="0"/>
              <a:t>disabilities; </a:t>
            </a:r>
          </a:p>
          <a:p>
            <a:pPr>
              <a:buFont typeface="+mj-lt"/>
              <a:buAutoNum type="arabicPeriod" startAt="2"/>
            </a:pPr>
            <a:r>
              <a:rPr lang="en-US" sz="1300" dirty="0" smtClean="0"/>
              <a:t>	Specific </a:t>
            </a:r>
            <a:r>
              <a:rPr lang="en-US" sz="1300" dirty="0"/>
              <a:t>learning disabilities; </a:t>
            </a:r>
          </a:p>
          <a:p>
            <a:pPr>
              <a:buFont typeface="+mj-lt"/>
              <a:buAutoNum type="arabicPeriod" startAt="2"/>
            </a:pPr>
            <a:r>
              <a:rPr lang="en-US" sz="1300" dirty="0" smtClean="0"/>
              <a:t>	Emotional </a:t>
            </a:r>
            <a:r>
              <a:rPr lang="en-US" sz="1300" dirty="0"/>
              <a:t>disturbance; </a:t>
            </a:r>
          </a:p>
          <a:p>
            <a:pPr>
              <a:buFont typeface="+mj-lt"/>
              <a:buAutoNum type="arabicPeriod" startAt="2"/>
            </a:pPr>
            <a:r>
              <a:rPr lang="en-US" sz="1300" dirty="0" smtClean="0"/>
              <a:t>	Speech </a:t>
            </a:r>
            <a:r>
              <a:rPr lang="en-US" sz="1300" dirty="0"/>
              <a:t>or language impairments;</a:t>
            </a:r>
          </a:p>
          <a:p>
            <a:pPr>
              <a:buFont typeface="+mj-lt"/>
              <a:buAutoNum type="arabicPeriod" startAt="2"/>
            </a:pPr>
            <a:r>
              <a:rPr lang="en-US" sz="1300" dirty="0" smtClean="0"/>
              <a:t>	Other </a:t>
            </a:r>
            <a:r>
              <a:rPr lang="en-US" sz="1300" dirty="0"/>
              <a:t>health impairments; and </a:t>
            </a:r>
          </a:p>
          <a:p>
            <a:pPr>
              <a:buFont typeface="+mj-lt"/>
              <a:buAutoNum type="arabicPeriod" startAt="2"/>
            </a:pPr>
            <a:r>
              <a:rPr lang="en-US" sz="1300" dirty="0" smtClean="0"/>
              <a:t>	Autism</a:t>
            </a:r>
            <a:r>
              <a:rPr lang="en-US" sz="1300" dirty="0"/>
              <a:t>. </a:t>
            </a:r>
          </a:p>
          <a:p>
            <a:pPr>
              <a:buFont typeface="+mj-lt"/>
              <a:buAutoNum type="arabicPeriod" startAt="2"/>
            </a:pPr>
            <a:r>
              <a:rPr lang="en-US" sz="1300" dirty="0" smtClean="0"/>
              <a:t>Placements </a:t>
            </a:r>
            <a:r>
              <a:rPr lang="en-US" sz="1300" dirty="0"/>
              <a:t>of children with disabilities ages 6 through 21, inside a regular class less than 40 percent of the day; </a:t>
            </a:r>
          </a:p>
          <a:p>
            <a:pPr>
              <a:buFont typeface="+mj-lt"/>
              <a:buAutoNum type="arabicPeriod" startAt="2"/>
            </a:pPr>
            <a:r>
              <a:rPr lang="en-US" sz="1300" dirty="0" smtClean="0"/>
              <a:t>Placements </a:t>
            </a:r>
            <a:r>
              <a:rPr lang="en-US" sz="1300" dirty="0"/>
              <a:t>of children with disabilities ages 6 through 21, inside separate schools and residential facilities, not including homebound or hospital settings, correctional facilities, or private </a:t>
            </a:r>
            <a:r>
              <a:rPr lang="en-US" sz="1300" dirty="0" smtClean="0"/>
              <a:t>schools;</a:t>
            </a:r>
          </a:p>
          <a:p>
            <a:pPr>
              <a:buFont typeface="+mj-lt"/>
              <a:buAutoNum type="arabicPeriod" startAt="2"/>
            </a:pPr>
            <a:r>
              <a:rPr lang="en-US" sz="1300" dirty="0" smtClean="0"/>
              <a:t>For children with disabilities ages 3 through 21, out-of-school suspensions and expulsions of 10 days or fewer;</a:t>
            </a:r>
          </a:p>
          <a:p>
            <a:pPr>
              <a:buFont typeface="+mj-lt"/>
              <a:buAutoNum type="arabicPeriod" startAt="2"/>
            </a:pPr>
            <a:r>
              <a:rPr lang="en-US" sz="1300" dirty="0" smtClean="0"/>
              <a:t>For </a:t>
            </a:r>
            <a:r>
              <a:rPr lang="en-US" sz="1300" dirty="0"/>
              <a:t>children with disabilities ages 3 through 21, out-of-school suspensions and expulsions of more than 10 days;</a:t>
            </a:r>
          </a:p>
          <a:p>
            <a:pPr>
              <a:buFont typeface="+mj-lt"/>
              <a:buAutoNum type="arabicPeriod" startAt="2"/>
            </a:pPr>
            <a:r>
              <a:rPr lang="en-US" sz="1300" dirty="0" smtClean="0"/>
              <a:t>For </a:t>
            </a:r>
            <a:r>
              <a:rPr lang="en-US" sz="1300" dirty="0"/>
              <a:t>children with disabilities ages 3 through 21, in-school suspensions of 10 days or fewer;</a:t>
            </a:r>
          </a:p>
          <a:p>
            <a:pPr>
              <a:buFont typeface="+mj-lt"/>
              <a:buAutoNum type="arabicPeriod" startAt="2"/>
            </a:pPr>
            <a:r>
              <a:rPr lang="en-US" sz="1300" dirty="0" smtClean="0"/>
              <a:t>For </a:t>
            </a:r>
            <a:r>
              <a:rPr lang="en-US" sz="1300" dirty="0"/>
              <a:t>children with disabilities ages 3 through 21, in-school suspensions of more than 10 days; and</a:t>
            </a:r>
          </a:p>
          <a:p>
            <a:pPr>
              <a:buFont typeface="+mj-lt"/>
              <a:buAutoNum type="arabicPeriod" startAt="2"/>
            </a:pPr>
            <a:r>
              <a:rPr lang="en-US" sz="1300" dirty="0" smtClean="0"/>
              <a:t>For </a:t>
            </a:r>
            <a:r>
              <a:rPr lang="en-US" sz="1300" dirty="0"/>
              <a:t>children with disabilities ages 3 through 21, disciplinary removals in total, including in-school and out-of-school suspensions, expulsions, removals by school personnel to an interim alternative education setting, and removals by a hearing officer. </a:t>
            </a:r>
            <a:br>
              <a:rPr lang="en-US" sz="1300" dirty="0"/>
            </a:br>
            <a:endParaRPr lang="en-US" sz="1300" dirty="0" smtClean="0"/>
          </a:p>
          <a:p>
            <a:pPr marL="0" indent="0" algn="r">
              <a:buNone/>
            </a:pPr>
            <a:r>
              <a:rPr lang="en-US" sz="1300" dirty="0" smtClean="0"/>
              <a:t>(34 C.F.R. §300.647(b)(3) and (4).) 	</a:t>
            </a:r>
            <a:r>
              <a:rPr lang="en-US" sz="1100" dirty="0" smtClean="0"/>
              <a:t>				Q&amp;A B-4-1 to B-4-2</a:t>
            </a:r>
          </a:p>
          <a:p>
            <a:pPr marL="0" indent="0">
              <a:buNone/>
            </a:pPr>
            <a:endParaRPr lang="en-US" sz="800" dirty="0" smtClean="0"/>
          </a:p>
          <a:p>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17</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331389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sz="4100" dirty="0" smtClean="0"/>
              <a:t>Categories of Analysis are applied to each of 7 racial or ethnic groups</a:t>
            </a:r>
            <a:r>
              <a:rPr lang="en-US" dirty="0" smtClean="0"/>
              <a:t>:</a:t>
            </a:r>
          </a:p>
          <a:p>
            <a:pPr marL="0" indent="0">
              <a:buNone/>
            </a:pPr>
            <a:endParaRPr lang="en-US" sz="2400" dirty="0" smtClean="0"/>
          </a:p>
          <a:p>
            <a:pPr marL="514350" indent="-514350">
              <a:buFont typeface="+mj-lt"/>
              <a:buAutoNum type="arabicPeriod"/>
            </a:pPr>
            <a:r>
              <a:rPr lang="en-US" sz="2600" dirty="0" smtClean="0"/>
              <a:t>Hispanic/Latino </a:t>
            </a:r>
            <a:r>
              <a:rPr lang="en-US" sz="2600" dirty="0"/>
              <a:t>of any race, and for individuals who are </a:t>
            </a:r>
            <a:r>
              <a:rPr lang="en-US" sz="2600" dirty="0" smtClean="0"/>
              <a:t>non-Hispanic/Latino </a:t>
            </a:r>
            <a:r>
              <a:rPr lang="en-US" sz="2600" dirty="0"/>
              <a:t>only;</a:t>
            </a:r>
          </a:p>
          <a:p>
            <a:pPr marL="514350" indent="-514350">
              <a:buFont typeface="+mj-lt"/>
              <a:buAutoNum type="arabicPeriod"/>
            </a:pPr>
            <a:r>
              <a:rPr lang="en-US" sz="2600" dirty="0" smtClean="0"/>
              <a:t>American </a:t>
            </a:r>
            <a:r>
              <a:rPr lang="en-US" sz="2600" dirty="0"/>
              <a:t>Indian or Alaska Native; </a:t>
            </a:r>
          </a:p>
          <a:p>
            <a:pPr marL="514350" indent="-514350">
              <a:buFont typeface="+mj-lt"/>
              <a:buAutoNum type="arabicPeriod"/>
            </a:pPr>
            <a:r>
              <a:rPr lang="en-US" sz="2600" dirty="0" smtClean="0"/>
              <a:t>Asian</a:t>
            </a:r>
            <a:r>
              <a:rPr lang="en-US" sz="2600" dirty="0"/>
              <a:t>; </a:t>
            </a:r>
          </a:p>
          <a:p>
            <a:pPr marL="514350" indent="-514350">
              <a:buFont typeface="+mj-lt"/>
              <a:buAutoNum type="arabicPeriod"/>
            </a:pPr>
            <a:r>
              <a:rPr lang="en-US" sz="2600" dirty="0" smtClean="0"/>
              <a:t>Black </a:t>
            </a:r>
            <a:r>
              <a:rPr lang="en-US" sz="2600" dirty="0"/>
              <a:t>or African American; </a:t>
            </a:r>
          </a:p>
          <a:p>
            <a:pPr marL="514350" indent="-514350">
              <a:buFont typeface="+mj-lt"/>
              <a:buAutoNum type="arabicPeriod"/>
            </a:pPr>
            <a:r>
              <a:rPr lang="en-US" sz="2600" dirty="0"/>
              <a:t> </a:t>
            </a:r>
            <a:r>
              <a:rPr lang="en-US" sz="2600" dirty="0" smtClean="0"/>
              <a:t>Native </a:t>
            </a:r>
            <a:r>
              <a:rPr lang="en-US" sz="2600" dirty="0"/>
              <a:t>Hawaiian or Other Pacific Islander; </a:t>
            </a:r>
          </a:p>
          <a:p>
            <a:pPr marL="514350" indent="-514350">
              <a:buFont typeface="+mj-lt"/>
              <a:buAutoNum type="arabicPeriod"/>
            </a:pPr>
            <a:r>
              <a:rPr lang="en-US" sz="2600" dirty="0"/>
              <a:t> </a:t>
            </a:r>
            <a:r>
              <a:rPr lang="en-US" sz="2600" dirty="0" smtClean="0"/>
              <a:t>White</a:t>
            </a:r>
            <a:r>
              <a:rPr lang="en-US" sz="2600" dirty="0"/>
              <a:t>; and </a:t>
            </a:r>
          </a:p>
          <a:p>
            <a:pPr marL="514350" indent="-514350">
              <a:buFont typeface="+mj-lt"/>
              <a:buAutoNum type="arabicPeriod"/>
            </a:pPr>
            <a:r>
              <a:rPr lang="en-US" sz="2600" dirty="0"/>
              <a:t> </a:t>
            </a:r>
            <a:r>
              <a:rPr lang="en-US" sz="2600" dirty="0" smtClean="0"/>
              <a:t>Two </a:t>
            </a:r>
            <a:r>
              <a:rPr lang="en-US" sz="2600" dirty="0"/>
              <a:t>or more races. </a:t>
            </a:r>
            <a:endParaRPr lang="en-US" sz="2600" dirty="0" smtClean="0"/>
          </a:p>
          <a:p>
            <a:pPr marL="0" indent="0">
              <a:buNone/>
            </a:pPr>
            <a:endParaRPr lang="en-US" sz="2600" dirty="0" smtClean="0"/>
          </a:p>
          <a:p>
            <a:pPr marL="0" indent="0" algn="r">
              <a:buNone/>
            </a:pPr>
            <a:r>
              <a:rPr lang="en-US" sz="1900" dirty="0" smtClean="0"/>
              <a:t>(34 </a:t>
            </a:r>
            <a:r>
              <a:rPr lang="en-US" sz="1900" dirty="0"/>
              <a:t>C.F.R. §300.647(b)(2</a:t>
            </a:r>
            <a:r>
              <a:rPr lang="en-US" sz="1900" dirty="0" smtClean="0"/>
              <a:t>).)						Q&amp;A B-4-1, B-4-3</a:t>
            </a:r>
            <a:endParaRPr lang="en-US" sz="190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18</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4086535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62200"/>
            <a:ext cx="7696200" cy="3916363"/>
          </a:xfrm>
        </p:spPr>
        <p:txBody>
          <a:bodyPr>
            <a:normAutofit fontScale="77500" lnSpcReduction="20000"/>
          </a:bodyPr>
          <a:lstStyle/>
          <a:p>
            <a:pPr marL="0" indent="0" algn="ctr">
              <a:buNone/>
            </a:pPr>
            <a:r>
              <a:rPr lang="en-US" sz="3900" dirty="0" smtClean="0"/>
              <a:t>“SETTINGS” IN STANDARD METHODOLOGY</a:t>
            </a:r>
          </a:p>
          <a:p>
            <a:pPr marL="0" indent="0" algn="ctr">
              <a:buNone/>
            </a:pPr>
            <a:endParaRPr lang="en-US" dirty="0" smtClean="0"/>
          </a:p>
          <a:p>
            <a:pPr marL="0" indent="0" algn="ctr">
              <a:buNone/>
            </a:pPr>
            <a:r>
              <a:rPr lang="en-US" dirty="0" smtClean="0"/>
              <a:t>State must set (in consultation with SAP, etc.)</a:t>
            </a:r>
          </a:p>
          <a:p>
            <a:pPr marL="0" indent="0" algn="ctr">
              <a:buNone/>
            </a:pPr>
            <a:r>
              <a:rPr lang="en-US" dirty="0" smtClean="0"/>
              <a:t>Risk Ratio Threshold and what else?</a:t>
            </a:r>
          </a:p>
          <a:p>
            <a:pPr marL="0" indent="0" algn="ctr">
              <a:buNone/>
            </a:pPr>
            <a:endParaRPr lang="en-US" dirty="0" smtClean="0"/>
          </a:p>
          <a:p>
            <a:r>
              <a:rPr lang="en-US" dirty="0" smtClean="0"/>
              <a:t>Reasonable minimum cell size</a:t>
            </a:r>
          </a:p>
          <a:p>
            <a:r>
              <a:rPr lang="en-US" dirty="0" smtClean="0"/>
              <a:t>Reasonable minimum n-size</a:t>
            </a:r>
          </a:p>
          <a:p>
            <a:r>
              <a:rPr lang="en-US" dirty="0" smtClean="0"/>
              <a:t>Number of years an LEA must exceed risk ratio threshold (Up to 3 years, optional) </a:t>
            </a:r>
          </a:p>
          <a:p>
            <a:r>
              <a:rPr lang="en-US" dirty="0" smtClean="0"/>
              <a:t>Definition of Reasonable Progress (Optional)</a:t>
            </a:r>
          </a:p>
          <a:p>
            <a:pPr marL="0" indent="0" algn="r">
              <a:buNone/>
            </a:pPr>
            <a:endParaRPr lang="en-US" sz="1500" dirty="0"/>
          </a:p>
          <a:p>
            <a:pPr marL="0" indent="0" algn="r">
              <a:buNone/>
            </a:pPr>
            <a:r>
              <a:rPr lang="en-US" sz="1500" dirty="0"/>
              <a:t>Q&amp;A </a:t>
            </a:r>
            <a:r>
              <a:rPr lang="en-US" sz="1500" dirty="0" smtClean="0"/>
              <a:t>sections B-5 and B-6</a:t>
            </a:r>
            <a:endParaRPr lang="en-US" sz="1500" dirty="0"/>
          </a:p>
          <a:p>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19</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384756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Agenda</a:t>
            </a:r>
            <a:endParaRPr lang="en-US" sz="3200" b="1" dirty="0"/>
          </a:p>
        </p:txBody>
      </p:sp>
      <p:sp>
        <p:nvSpPr>
          <p:cNvPr id="3" name="Content Placeholder 2"/>
          <p:cNvSpPr>
            <a:spLocks noGrp="1"/>
          </p:cNvSpPr>
          <p:nvPr>
            <p:ph sz="quarter" idx="1"/>
          </p:nvPr>
        </p:nvSpPr>
        <p:spPr>
          <a:xfrm>
            <a:off x="1219200" y="2286000"/>
            <a:ext cx="6522720" cy="4797552"/>
          </a:xfrm>
        </p:spPr>
        <p:txBody>
          <a:bodyPr>
            <a:noAutofit/>
          </a:bodyPr>
          <a:lstStyle/>
          <a:p>
            <a:pPr marL="1033463" indent="-1033463">
              <a:buNone/>
            </a:pPr>
            <a:r>
              <a:rPr lang="en-US" sz="2200" b="1" dirty="0" smtClean="0"/>
              <a:t>Part I 	Recap of the Final Rule</a:t>
            </a:r>
          </a:p>
          <a:p>
            <a:pPr marL="1033463" indent="-1033463">
              <a:buNone/>
            </a:pPr>
            <a:endParaRPr lang="en-US" sz="2100" dirty="0"/>
          </a:p>
          <a:p>
            <a:pPr marL="1033463" indent="-1033463">
              <a:buNone/>
            </a:pPr>
            <a:r>
              <a:rPr lang="en-US" sz="2200" b="1" dirty="0" smtClean="0"/>
              <a:t>Part II </a:t>
            </a:r>
            <a:r>
              <a:rPr lang="en-US" sz="2200" b="1" dirty="0"/>
              <a:t>	</a:t>
            </a:r>
            <a:r>
              <a:rPr lang="en-US" sz="2200" b="1" dirty="0" smtClean="0"/>
              <a:t>Standard Methodology </a:t>
            </a:r>
          </a:p>
          <a:p>
            <a:pPr marL="1033463" indent="-1033463">
              <a:buNone/>
            </a:pPr>
            <a:endParaRPr lang="en-US" sz="2200" b="1" dirty="0" smtClean="0"/>
          </a:p>
          <a:p>
            <a:pPr marL="1033463" indent="-1033463">
              <a:buNone/>
            </a:pPr>
            <a:r>
              <a:rPr lang="en-US" sz="2200" b="1" dirty="0" smtClean="0"/>
              <a:t>Part III 	Remedies</a:t>
            </a:r>
          </a:p>
          <a:p>
            <a:pPr marL="1033463" indent="-1033463">
              <a:buNone/>
            </a:pPr>
            <a:endParaRPr lang="en-US" sz="2200" b="1" dirty="0"/>
          </a:p>
          <a:p>
            <a:pPr marL="1033463" indent="-1033463">
              <a:buNone/>
            </a:pPr>
            <a:r>
              <a:rPr lang="en-US" sz="2200" b="1" dirty="0" smtClean="0"/>
              <a:t>Part IV 	Dates</a:t>
            </a:r>
          </a:p>
          <a:p>
            <a:pPr marL="1033463" indent="-1033463">
              <a:buNone/>
            </a:pPr>
            <a:endParaRPr lang="en-US" sz="2200" b="1" dirty="0"/>
          </a:p>
          <a:p>
            <a:pPr marL="1033463" indent="-1033463">
              <a:buNone/>
            </a:pPr>
            <a:r>
              <a:rPr lang="en-US" sz="2200" b="1" dirty="0" smtClean="0"/>
              <a:t>Part V	Questions</a:t>
            </a:r>
            <a:endParaRPr lang="en-US" sz="2200" b="1" dirty="0"/>
          </a:p>
        </p:txBody>
      </p:sp>
      <p:sp>
        <p:nvSpPr>
          <p:cNvPr id="5" name="Slide Number Placeholder 4"/>
          <p:cNvSpPr>
            <a:spLocks noGrp="1"/>
          </p:cNvSpPr>
          <p:nvPr>
            <p:ph type="sldNum" sz="quarter" idx="12"/>
          </p:nvPr>
        </p:nvSpPr>
        <p:spPr/>
        <p:txBody>
          <a:bodyPr/>
          <a:lstStyle/>
          <a:p>
            <a:fld id="{27C47874-B600-4593-85D3-9D67C78C2D44}" type="slidenum">
              <a:rPr lang="en-US" smtClean="0"/>
              <a:t>2</a:t>
            </a:fld>
            <a:endParaRPr lang="en-US"/>
          </a:p>
        </p:txBody>
      </p:sp>
    </p:spTree>
    <p:extLst>
      <p:ext uri="{BB962C8B-B14F-4D97-AF65-F5344CB8AC3E}">
        <p14:creationId xmlns:p14="http://schemas.microsoft.com/office/powerpoint/2010/main" val="1427237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916363"/>
          </a:xfrm>
        </p:spPr>
        <p:txBody>
          <a:bodyPr>
            <a:normAutofit fontScale="92500" lnSpcReduction="20000"/>
          </a:bodyPr>
          <a:lstStyle/>
          <a:p>
            <a:pPr marL="0" indent="0" algn="ctr">
              <a:buNone/>
            </a:pPr>
            <a:r>
              <a:rPr lang="en-US" sz="3600" dirty="0" smtClean="0"/>
              <a:t>CELL SIZES AND N-SIZES</a:t>
            </a:r>
          </a:p>
          <a:p>
            <a:pPr marL="0" indent="0">
              <a:buNone/>
            </a:pPr>
            <a:r>
              <a:rPr lang="en-US" sz="2200" dirty="0" smtClean="0"/>
              <a:t>Example:</a:t>
            </a:r>
          </a:p>
          <a:p>
            <a:pPr marL="0" indent="0" algn="ctr">
              <a:buNone/>
            </a:pPr>
            <a:r>
              <a:rPr lang="en-US" sz="2200" dirty="0" smtClean="0"/>
              <a:t>40 Hispanic children identified out of	</a:t>
            </a:r>
            <a:r>
              <a:rPr lang="en-US" sz="2200" dirty="0" smtClean="0">
                <a:solidFill>
                  <a:srgbClr val="FF0000"/>
                </a:solidFill>
              </a:rPr>
              <a:t>[cell size]</a:t>
            </a:r>
          </a:p>
          <a:p>
            <a:pPr marL="0" indent="0" algn="ctr">
              <a:buNone/>
            </a:pPr>
            <a:r>
              <a:rPr lang="en-US" sz="2200" dirty="0" smtClean="0"/>
              <a:t>200 total Hispanic children in LEA 	</a:t>
            </a:r>
            <a:r>
              <a:rPr lang="en-US" sz="2200" dirty="0" smtClean="0">
                <a:solidFill>
                  <a:srgbClr val="FF0000"/>
                </a:solidFill>
              </a:rPr>
              <a:t>[n-size]</a:t>
            </a:r>
          </a:p>
          <a:p>
            <a:pPr marL="0" indent="0" algn="ctr">
              <a:buNone/>
            </a:pPr>
            <a:endParaRPr lang="en-US" sz="2200" dirty="0" smtClean="0"/>
          </a:p>
          <a:p>
            <a:pPr marL="0" indent="0" algn="ctr">
              <a:buNone/>
            </a:pPr>
            <a:r>
              <a:rPr lang="en-US" sz="2200" dirty="0" smtClean="0"/>
              <a:t>200 of other children identified out of	</a:t>
            </a:r>
            <a:r>
              <a:rPr lang="en-US" sz="2200" dirty="0" smtClean="0">
                <a:solidFill>
                  <a:srgbClr val="FF0000"/>
                </a:solidFill>
              </a:rPr>
              <a:t>[cell size]</a:t>
            </a:r>
          </a:p>
          <a:p>
            <a:pPr marL="0" indent="0" algn="ctr">
              <a:buNone/>
            </a:pPr>
            <a:r>
              <a:rPr lang="en-US" sz="2200" dirty="0" smtClean="0"/>
              <a:t>All 2,000 other children in LEA		</a:t>
            </a:r>
            <a:r>
              <a:rPr lang="en-US" sz="2200" dirty="0" smtClean="0">
                <a:solidFill>
                  <a:srgbClr val="FF0000"/>
                </a:solidFill>
              </a:rPr>
              <a:t>[n-size]</a:t>
            </a:r>
          </a:p>
          <a:p>
            <a:pPr marL="0" indent="0">
              <a:buNone/>
            </a:pPr>
            <a:endParaRPr lang="en-US" sz="2200" dirty="0" smtClean="0"/>
          </a:p>
          <a:p>
            <a:pPr marL="0" indent="0">
              <a:buNone/>
            </a:pPr>
            <a:r>
              <a:rPr lang="en-US" sz="2200" dirty="0" smtClean="0"/>
              <a:t>Risk ratio: 2.0</a:t>
            </a:r>
          </a:p>
          <a:p>
            <a:pPr marL="0" indent="0">
              <a:buNone/>
            </a:pPr>
            <a:r>
              <a:rPr lang="en-US" sz="2200" dirty="0" smtClean="0"/>
              <a:t>(40/200)  / (200/2000) = 0.2 / 0.1 = 2.0</a:t>
            </a:r>
          </a:p>
          <a:p>
            <a:pPr marL="0" indent="0" algn="r">
              <a:buNone/>
            </a:pPr>
            <a:endParaRPr lang="en-US" sz="1400" dirty="0"/>
          </a:p>
          <a:p>
            <a:pPr marL="0" indent="0" algn="r">
              <a:buNone/>
            </a:pPr>
            <a:r>
              <a:rPr lang="en-US" sz="1400" dirty="0"/>
              <a:t>Q&amp;A </a:t>
            </a:r>
            <a:r>
              <a:rPr lang="en-US" sz="1400" dirty="0" smtClean="0"/>
              <a:t>B-5-2 to B-5-3</a:t>
            </a:r>
            <a:endParaRPr lang="en-US" sz="1400" dirty="0"/>
          </a:p>
          <a:p>
            <a:endParaRPr lang="en-US" sz="2400" dirty="0"/>
          </a:p>
          <a:p>
            <a:pPr marL="0" indent="0">
              <a:buNone/>
            </a:pPr>
            <a:endParaRPr lang="en-US" sz="2200"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20</a:t>
            </a:fld>
            <a:endParaRPr lang="en-US"/>
          </a:p>
        </p:txBody>
      </p:sp>
      <p:sp>
        <p:nvSpPr>
          <p:cNvPr id="2" name="Title 1"/>
          <p:cNvSpPr>
            <a:spLocks noGrp="1"/>
          </p:cNvSpPr>
          <p:nvPr>
            <p:ph type="title"/>
          </p:nvPr>
        </p:nvSpPr>
        <p:spPr>
          <a:xfrm>
            <a:off x="381000" y="1600200"/>
            <a:ext cx="8229600" cy="1143000"/>
          </a:xfrm>
        </p:spPr>
        <p:txBody>
          <a:bodyPr/>
          <a:lstStyle/>
          <a:p>
            <a:r>
              <a:rPr lang="en-US" sz="3200" b="1" dirty="0" smtClean="0"/>
              <a:t>Standard Methodology</a:t>
            </a:r>
            <a:endParaRPr lang="en-US" sz="3200" b="1" dirty="0"/>
          </a:p>
        </p:txBody>
      </p:sp>
      <p:cxnSp>
        <p:nvCxnSpPr>
          <p:cNvPr id="7" name="Straight Connector 6"/>
          <p:cNvCxnSpPr/>
          <p:nvPr/>
        </p:nvCxnSpPr>
        <p:spPr>
          <a:xfrm>
            <a:off x="1600200" y="3429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4343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3886200"/>
            <a:ext cx="655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06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WHY MINIMUM CELL SIZES AND N-SIZES?</a:t>
            </a:r>
          </a:p>
          <a:p>
            <a:pPr marL="0" indent="0" algn="ctr">
              <a:buNone/>
            </a:pPr>
            <a:endParaRPr lang="en-US" dirty="0" smtClean="0"/>
          </a:p>
          <a:p>
            <a:pPr marL="0" indent="0" algn="ctr">
              <a:buNone/>
            </a:pPr>
            <a:r>
              <a:rPr lang="en-US" dirty="0" smtClean="0"/>
              <a:t>Risk ratios can produce unreliable or volatile numbers when applied to small populations.</a:t>
            </a:r>
          </a:p>
          <a:p>
            <a:pPr marL="0" indent="0" algn="ctr">
              <a:buNone/>
            </a:pPr>
            <a:endParaRPr lang="en-US" dirty="0"/>
          </a:p>
          <a:p>
            <a:pPr marL="0" indent="0" algn="ctr">
              <a:buNone/>
            </a:pPr>
            <a:r>
              <a:rPr lang="en-US" dirty="0" smtClean="0"/>
              <a:t>Determinations of significant disproportionality should not turn on small demographic changes.</a:t>
            </a:r>
          </a:p>
          <a:p>
            <a:pPr marL="0" indent="0" algn="r">
              <a:buNone/>
            </a:pPr>
            <a:endParaRPr lang="en-US" sz="1300" dirty="0"/>
          </a:p>
          <a:p>
            <a:pPr marL="0" indent="0" algn="r">
              <a:buNone/>
            </a:pPr>
            <a:r>
              <a:rPr lang="en-US" sz="1300" dirty="0"/>
              <a:t>Q&amp;A </a:t>
            </a:r>
            <a:r>
              <a:rPr lang="en-US" sz="1300" dirty="0" smtClean="0"/>
              <a:t>B-5-4</a:t>
            </a:r>
            <a:endParaRPr lang="en-US" sz="1300" dirty="0"/>
          </a:p>
          <a:p>
            <a:endParaRPr lang="en-US" dirty="0"/>
          </a:p>
          <a:p>
            <a:pPr marL="0" indent="0" algn="ctr">
              <a:buNone/>
            </a:pPr>
            <a:endParaRPr lang="en-US"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21</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997615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916363"/>
          </a:xfrm>
        </p:spPr>
        <p:txBody>
          <a:bodyPr>
            <a:normAutofit fontScale="92500" lnSpcReduction="20000"/>
          </a:bodyPr>
          <a:lstStyle/>
          <a:p>
            <a:pPr marL="0" indent="0" algn="ctr">
              <a:buNone/>
            </a:pPr>
            <a:r>
              <a:rPr lang="en-US" dirty="0" smtClean="0"/>
              <a:t>WHY MINIMUM CELL SIZES AND N-SIZES?</a:t>
            </a:r>
          </a:p>
          <a:p>
            <a:pPr marL="0" indent="0">
              <a:buNone/>
            </a:pPr>
            <a:r>
              <a:rPr lang="en-US" sz="2400" dirty="0" smtClean="0"/>
              <a:t>Example :</a:t>
            </a:r>
          </a:p>
          <a:p>
            <a:pPr marL="0" indent="0">
              <a:buNone/>
            </a:pPr>
            <a:r>
              <a:rPr lang="en-US" sz="2400" dirty="0" smtClean="0"/>
              <a:t>In a small LEA, the ratio threshold for Native students identified as CWD = 3.0</a:t>
            </a:r>
          </a:p>
          <a:p>
            <a:pPr marL="0" indent="0" algn="ctr">
              <a:buNone/>
            </a:pPr>
            <a:r>
              <a:rPr lang="en-US" sz="2400" dirty="0" smtClean="0"/>
              <a:t>4 Native children identified out of	</a:t>
            </a:r>
            <a:r>
              <a:rPr lang="en-US" sz="2400" dirty="0" smtClean="0">
                <a:solidFill>
                  <a:srgbClr val="FF0000"/>
                </a:solidFill>
              </a:rPr>
              <a:t>[cell size]</a:t>
            </a:r>
          </a:p>
          <a:p>
            <a:pPr marL="0" indent="0" algn="ctr">
              <a:buNone/>
            </a:pPr>
            <a:r>
              <a:rPr lang="en-US" sz="2400" dirty="0"/>
              <a:t>8</a:t>
            </a:r>
            <a:r>
              <a:rPr lang="en-US" sz="2400" dirty="0" smtClean="0"/>
              <a:t> total Native children in LEA 		</a:t>
            </a:r>
            <a:r>
              <a:rPr lang="en-US" sz="2400" dirty="0" smtClean="0">
                <a:solidFill>
                  <a:srgbClr val="FF0000"/>
                </a:solidFill>
              </a:rPr>
              <a:t>[n-size]</a:t>
            </a:r>
          </a:p>
          <a:p>
            <a:pPr marL="0" indent="0" algn="ctr">
              <a:buNone/>
            </a:pPr>
            <a:endParaRPr lang="en-US" sz="1400" dirty="0" smtClean="0"/>
          </a:p>
          <a:p>
            <a:pPr marL="0" indent="0" algn="ctr">
              <a:buNone/>
            </a:pPr>
            <a:r>
              <a:rPr lang="en-US" sz="2400" dirty="0" smtClean="0"/>
              <a:t>10 children identified out of		</a:t>
            </a:r>
            <a:r>
              <a:rPr lang="en-US" sz="2400" dirty="0" smtClean="0">
                <a:solidFill>
                  <a:srgbClr val="FF0000"/>
                </a:solidFill>
              </a:rPr>
              <a:t>[cell size]</a:t>
            </a:r>
          </a:p>
          <a:p>
            <a:pPr marL="0" indent="0" algn="ctr">
              <a:buNone/>
            </a:pPr>
            <a:r>
              <a:rPr lang="en-US" sz="2400" dirty="0" smtClean="0"/>
              <a:t>All 50 other children in LEA		</a:t>
            </a:r>
            <a:r>
              <a:rPr lang="en-US" sz="2400" dirty="0" smtClean="0">
                <a:solidFill>
                  <a:srgbClr val="FF0000"/>
                </a:solidFill>
              </a:rPr>
              <a:t>[n-size]</a:t>
            </a:r>
          </a:p>
          <a:p>
            <a:pPr marL="0" indent="0">
              <a:buNone/>
            </a:pPr>
            <a:endParaRPr lang="en-US" sz="2000" dirty="0" smtClean="0"/>
          </a:p>
          <a:p>
            <a:pPr marL="0" indent="0">
              <a:buNone/>
            </a:pPr>
            <a:r>
              <a:rPr lang="en-US" sz="2000" dirty="0" smtClean="0"/>
              <a:t>Risk ratio: (4/8) / (10/50) = 0.5 / 0.2 = 2.5</a:t>
            </a:r>
          </a:p>
          <a:p>
            <a:pPr marL="0" indent="0" algn="r">
              <a:buNone/>
            </a:pPr>
            <a:endParaRPr lang="en-US" sz="1400" dirty="0"/>
          </a:p>
          <a:p>
            <a:pPr marL="0" indent="0" algn="r">
              <a:buNone/>
            </a:pPr>
            <a:r>
              <a:rPr lang="en-US" sz="1400" dirty="0"/>
              <a:t>Q&amp;A B-5-4</a:t>
            </a:r>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22</a:t>
            </a:fld>
            <a:endParaRPr lang="en-US"/>
          </a:p>
        </p:txBody>
      </p:sp>
      <p:sp>
        <p:nvSpPr>
          <p:cNvPr id="2" name="Title 1"/>
          <p:cNvSpPr>
            <a:spLocks noGrp="1"/>
          </p:cNvSpPr>
          <p:nvPr>
            <p:ph type="title"/>
          </p:nvPr>
        </p:nvSpPr>
        <p:spPr>
          <a:xfrm>
            <a:off x="495300" y="1600200"/>
            <a:ext cx="8229600" cy="1143000"/>
          </a:xfrm>
        </p:spPr>
        <p:txBody>
          <a:bodyPr/>
          <a:lstStyle/>
          <a:p>
            <a:r>
              <a:rPr lang="en-US" sz="3200" b="1" dirty="0" smtClean="0"/>
              <a:t>Standard Methodology</a:t>
            </a:r>
            <a:endParaRPr lang="en-US" sz="3200" b="1" dirty="0"/>
          </a:p>
        </p:txBody>
      </p:sp>
      <p:cxnSp>
        <p:nvCxnSpPr>
          <p:cNvPr id="15" name="Straight Connector 14"/>
          <p:cNvCxnSpPr/>
          <p:nvPr/>
        </p:nvCxnSpPr>
        <p:spPr>
          <a:xfrm>
            <a:off x="1676400" y="4038600"/>
            <a:ext cx="411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0" y="4419600"/>
            <a:ext cx="594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00200" y="4876800"/>
            <a:ext cx="3657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234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305800" cy="4068763"/>
          </a:xfrm>
        </p:spPr>
        <p:txBody>
          <a:bodyPr>
            <a:normAutofit fontScale="55000" lnSpcReduction="20000"/>
          </a:bodyPr>
          <a:lstStyle/>
          <a:p>
            <a:pPr marL="0" indent="0" algn="ctr">
              <a:buNone/>
            </a:pPr>
            <a:r>
              <a:rPr lang="en-US" sz="4600" dirty="0" smtClean="0"/>
              <a:t>WHY MINIMUM CELL SIZES AND N-SIZES?</a:t>
            </a:r>
          </a:p>
          <a:p>
            <a:pPr marL="0" indent="0" algn="ctr">
              <a:buNone/>
            </a:pPr>
            <a:endParaRPr lang="en-US" sz="1800" dirty="0" smtClean="0"/>
          </a:p>
          <a:p>
            <a:pPr marL="0" indent="0">
              <a:buNone/>
            </a:pPr>
            <a:r>
              <a:rPr lang="en-US" sz="3100" dirty="0" smtClean="0"/>
              <a:t>Example cont’d:</a:t>
            </a:r>
          </a:p>
          <a:p>
            <a:pPr marL="0" indent="0">
              <a:buNone/>
            </a:pPr>
            <a:endParaRPr lang="en-US" sz="3100" dirty="0" smtClean="0"/>
          </a:p>
          <a:p>
            <a:pPr marL="0" indent="0">
              <a:buNone/>
            </a:pPr>
            <a:r>
              <a:rPr lang="en-US" sz="3100" dirty="0" smtClean="0"/>
              <a:t>Next year, 2 Native students with disabilities moved into the LEA:</a:t>
            </a:r>
          </a:p>
          <a:p>
            <a:pPr marL="0" indent="0">
              <a:buNone/>
            </a:pPr>
            <a:endParaRPr lang="en-US" sz="3100" dirty="0" smtClean="0"/>
          </a:p>
          <a:p>
            <a:pPr marL="0" indent="0" algn="ctr">
              <a:buNone/>
            </a:pPr>
            <a:r>
              <a:rPr lang="en-US" sz="3100" dirty="0" smtClean="0"/>
              <a:t>6 Native children identified out of 	</a:t>
            </a:r>
            <a:r>
              <a:rPr lang="en-US" sz="3100" dirty="0" smtClean="0">
                <a:solidFill>
                  <a:srgbClr val="FF0000"/>
                </a:solidFill>
              </a:rPr>
              <a:t>[cell size]</a:t>
            </a:r>
          </a:p>
          <a:p>
            <a:pPr marL="0" indent="0" algn="ctr">
              <a:buNone/>
            </a:pPr>
            <a:r>
              <a:rPr lang="en-US" sz="3100" dirty="0" smtClean="0"/>
              <a:t>10 total Native children in LEA 	</a:t>
            </a:r>
            <a:r>
              <a:rPr lang="en-US" sz="3100" dirty="0" smtClean="0">
                <a:solidFill>
                  <a:srgbClr val="FF0000"/>
                </a:solidFill>
              </a:rPr>
              <a:t>[n-size]</a:t>
            </a:r>
          </a:p>
          <a:p>
            <a:pPr marL="0" indent="0" algn="ctr">
              <a:buNone/>
            </a:pPr>
            <a:endParaRPr lang="en-US" sz="1800" dirty="0" smtClean="0"/>
          </a:p>
          <a:p>
            <a:pPr marL="0" indent="0" algn="ctr">
              <a:buNone/>
            </a:pPr>
            <a:r>
              <a:rPr lang="en-US" sz="3100" dirty="0" smtClean="0"/>
              <a:t>10 children identified out of		</a:t>
            </a:r>
            <a:r>
              <a:rPr lang="en-US" sz="3100" dirty="0" smtClean="0">
                <a:solidFill>
                  <a:srgbClr val="FF0000"/>
                </a:solidFill>
              </a:rPr>
              <a:t>[cell size]</a:t>
            </a:r>
          </a:p>
          <a:p>
            <a:pPr marL="0" indent="0" algn="ctr">
              <a:buNone/>
            </a:pPr>
            <a:r>
              <a:rPr lang="en-US" sz="3100" dirty="0" smtClean="0"/>
              <a:t>All 50 other children in LEA		</a:t>
            </a:r>
            <a:r>
              <a:rPr lang="en-US" sz="3100" dirty="0" smtClean="0">
                <a:solidFill>
                  <a:srgbClr val="FF0000"/>
                </a:solidFill>
              </a:rPr>
              <a:t>[n-size]</a:t>
            </a:r>
          </a:p>
          <a:p>
            <a:pPr marL="0" indent="0">
              <a:buNone/>
            </a:pPr>
            <a:endParaRPr lang="en-US" sz="3100" dirty="0" smtClean="0"/>
          </a:p>
          <a:p>
            <a:pPr marL="0" indent="0">
              <a:buNone/>
            </a:pPr>
            <a:r>
              <a:rPr lang="en-US" sz="3100" dirty="0" smtClean="0"/>
              <a:t>Risk ratio: (6/10) / (10/50) = 0.6 / 0.2 = 3.0 the </a:t>
            </a:r>
            <a:r>
              <a:rPr lang="en-US" sz="3100" dirty="0"/>
              <a:t>significant </a:t>
            </a:r>
            <a:r>
              <a:rPr lang="en-US" sz="3100" dirty="0" smtClean="0"/>
              <a:t>disproportionality  threshold</a:t>
            </a:r>
          </a:p>
          <a:p>
            <a:pPr marL="0" indent="0" algn="r">
              <a:buNone/>
            </a:pPr>
            <a:endParaRPr lang="en-US" dirty="0"/>
          </a:p>
          <a:p>
            <a:pPr marL="0" indent="0" algn="r">
              <a:buNone/>
            </a:pPr>
            <a:r>
              <a:rPr lang="en-US" dirty="0"/>
              <a:t>Q&amp;A </a:t>
            </a:r>
            <a:r>
              <a:rPr lang="en-US" dirty="0" smtClean="0"/>
              <a:t>B-5-4</a:t>
            </a: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23</a:t>
            </a:fld>
            <a:endParaRPr lang="en-US"/>
          </a:p>
        </p:txBody>
      </p:sp>
      <p:sp>
        <p:nvSpPr>
          <p:cNvPr id="2" name="Title 1"/>
          <p:cNvSpPr>
            <a:spLocks noGrp="1"/>
          </p:cNvSpPr>
          <p:nvPr>
            <p:ph type="title"/>
          </p:nvPr>
        </p:nvSpPr>
        <p:spPr>
          <a:xfrm>
            <a:off x="495300" y="1524000"/>
            <a:ext cx="8229600" cy="1143000"/>
          </a:xfrm>
        </p:spPr>
        <p:txBody>
          <a:bodyPr/>
          <a:lstStyle/>
          <a:p>
            <a:r>
              <a:rPr lang="en-US" sz="3200" b="1" dirty="0" smtClean="0"/>
              <a:t>Standard Methodology</a:t>
            </a:r>
            <a:endParaRPr lang="en-US" sz="3200" b="1" dirty="0"/>
          </a:p>
        </p:txBody>
      </p:sp>
      <p:cxnSp>
        <p:nvCxnSpPr>
          <p:cNvPr id="5" name="Straight Connector 4"/>
          <p:cNvCxnSpPr/>
          <p:nvPr/>
        </p:nvCxnSpPr>
        <p:spPr>
          <a:xfrm>
            <a:off x="1295400" y="4495800"/>
            <a:ext cx="594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41910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81200" y="4851400"/>
            <a:ext cx="3200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996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r>
              <a:rPr lang="en-US" dirty="0" smtClean="0"/>
              <a:t>MINIMUM CELL SIZES AND N-SIZES</a:t>
            </a:r>
          </a:p>
          <a:p>
            <a:pPr marL="0" indent="0" algn="ctr">
              <a:buNone/>
            </a:pPr>
            <a:endParaRPr lang="en-US" dirty="0" smtClean="0"/>
          </a:p>
          <a:p>
            <a:pPr marL="0" indent="0" algn="ctr">
              <a:buNone/>
            </a:pPr>
            <a:r>
              <a:rPr lang="en-US" dirty="0" smtClean="0"/>
              <a:t>Must be reasonable and based upon advice of stakeholders.</a:t>
            </a:r>
          </a:p>
          <a:p>
            <a:pPr marL="0" indent="0" algn="ctr">
              <a:buNone/>
            </a:pPr>
            <a:endParaRPr lang="en-US" dirty="0" smtClean="0"/>
          </a:p>
          <a:p>
            <a:pPr algn="ctr"/>
            <a:r>
              <a:rPr lang="en-US" dirty="0" smtClean="0"/>
              <a:t>Minimum cell sizes </a:t>
            </a:r>
            <a:r>
              <a:rPr lang="en-US" b="1" dirty="0"/>
              <a:t>≤</a:t>
            </a:r>
            <a:r>
              <a:rPr lang="en-US" dirty="0" smtClean="0"/>
              <a:t> 10</a:t>
            </a:r>
          </a:p>
          <a:p>
            <a:pPr algn="ctr"/>
            <a:r>
              <a:rPr lang="en-US" dirty="0" smtClean="0"/>
              <a:t>Minimum n-sizes </a:t>
            </a:r>
            <a:r>
              <a:rPr lang="en-US" b="1" dirty="0"/>
              <a:t>≤</a:t>
            </a:r>
            <a:r>
              <a:rPr lang="en-US" dirty="0" smtClean="0"/>
              <a:t> 30</a:t>
            </a:r>
          </a:p>
          <a:p>
            <a:pPr marL="0" indent="0" algn="ctr">
              <a:buNone/>
            </a:pPr>
            <a:endParaRPr lang="en-US" dirty="0" smtClean="0"/>
          </a:p>
          <a:p>
            <a:pPr marL="0" indent="0" algn="ctr">
              <a:buNone/>
            </a:pPr>
            <a:r>
              <a:rPr lang="en-US" dirty="0" smtClean="0"/>
              <a:t>Are presumptively reasonable</a:t>
            </a:r>
          </a:p>
          <a:p>
            <a:pPr marL="0" indent="0" algn="r">
              <a:buNone/>
            </a:pPr>
            <a:endParaRPr lang="en-US" sz="1500" dirty="0"/>
          </a:p>
          <a:p>
            <a:pPr marL="0" indent="0" algn="r">
              <a:buNone/>
            </a:pPr>
            <a:r>
              <a:rPr lang="en-US" sz="1500" dirty="0"/>
              <a:t>Q&amp;A </a:t>
            </a:r>
            <a:r>
              <a:rPr lang="en-US" sz="1500" dirty="0" smtClean="0"/>
              <a:t>B-5-5 to B-5-6</a:t>
            </a:r>
            <a:endParaRPr lang="en-US" dirty="0" smtClean="0"/>
          </a:p>
          <a:p>
            <a:pPr marL="0" indent="0" algn="ctr">
              <a:buNone/>
            </a:pPr>
            <a:endParaRPr lang="en-US"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24</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006837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ctr">
              <a:buNone/>
            </a:pPr>
            <a:r>
              <a:rPr lang="en-US" dirty="0" smtClean="0"/>
              <a:t>MINIMUM CELL SIZES AND N-SIZES</a:t>
            </a:r>
          </a:p>
          <a:p>
            <a:pPr marL="0" indent="0" algn="ctr">
              <a:buNone/>
            </a:pPr>
            <a:endParaRPr lang="en-US" dirty="0" smtClean="0"/>
          </a:p>
          <a:p>
            <a:pPr marL="0" indent="0" algn="ctr">
              <a:buNone/>
            </a:pPr>
            <a:r>
              <a:rPr lang="en-US" dirty="0" smtClean="0"/>
              <a:t>Must be set, though cell sizes of 0 or 1 and n-sizes of 1 okay.</a:t>
            </a:r>
          </a:p>
          <a:p>
            <a:pPr marL="0" indent="0" algn="ctr">
              <a:buNone/>
            </a:pPr>
            <a:endParaRPr lang="en-US" dirty="0" smtClean="0"/>
          </a:p>
          <a:p>
            <a:pPr marL="0" indent="0" algn="ctr">
              <a:buNone/>
            </a:pPr>
            <a:r>
              <a:rPr lang="en-US" dirty="0" smtClean="0"/>
              <a:t>May set different minimum cell and n-sizes for different categories of analysis.</a:t>
            </a:r>
          </a:p>
          <a:p>
            <a:pPr marL="0" indent="0" algn="ctr">
              <a:buNone/>
            </a:pPr>
            <a:endParaRPr lang="en-US" dirty="0"/>
          </a:p>
          <a:p>
            <a:pPr marL="0" indent="0" algn="ctr">
              <a:buNone/>
            </a:pPr>
            <a:r>
              <a:rPr lang="en-US" dirty="0" smtClean="0"/>
              <a:t>May not set different minimum cell sizes and n-sizes for different racial or ethnic groups.</a:t>
            </a:r>
          </a:p>
          <a:p>
            <a:pPr marL="0" indent="0" algn="ctr">
              <a:buNone/>
            </a:pPr>
            <a:endParaRPr lang="en-US" dirty="0" smtClean="0"/>
          </a:p>
          <a:p>
            <a:pPr marL="0" indent="0" algn="r">
              <a:buNone/>
            </a:pPr>
            <a:endParaRPr lang="en-US" sz="1500" dirty="0"/>
          </a:p>
          <a:p>
            <a:pPr marL="0" indent="0" algn="r">
              <a:buNone/>
            </a:pPr>
            <a:r>
              <a:rPr lang="en-US" sz="1500" dirty="0"/>
              <a:t>Q&amp;A </a:t>
            </a:r>
            <a:r>
              <a:rPr lang="en-US" sz="1500" dirty="0" smtClean="0"/>
              <a:t>B-5-7 to B-5-9</a:t>
            </a:r>
            <a:endParaRPr lang="en-US" dirty="0" smtClean="0"/>
          </a:p>
          <a:p>
            <a:pPr marL="0" indent="0" algn="ctr">
              <a:buNone/>
            </a:pPr>
            <a:endParaRPr lang="en-US"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25</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11817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763963"/>
          </a:xfrm>
        </p:spPr>
        <p:txBody>
          <a:bodyPr>
            <a:normAutofit lnSpcReduction="10000"/>
          </a:bodyPr>
          <a:lstStyle/>
          <a:p>
            <a:pPr marL="0" indent="0" algn="ctr">
              <a:buNone/>
            </a:pPr>
            <a:r>
              <a:rPr lang="en-US" dirty="0" smtClean="0"/>
              <a:t>ALTERNATE RISK RATIO</a:t>
            </a:r>
          </a:p>
          <a:p>
            <a:pPr marL="0" indent="0" algn="ctr">
              <a:buNone/>
            </a:pPr>
            <a:endParaRPr lang="en-US" dirty="0" smtClean="0"/>
          </a:p>
          <a:p>
            <a:pPr marL="0" indent="0" algn="ctr">
              <a:buNone/>
            </a:pPr>
            <a:r>
              <a:rPr lang="en-US" dirty="0" smtClean="0"/>
              <a:t>A comparison of risks: likelihood of outcome for one group vs. outcome for all others in the </a:t>
            </a:r>
            <a:r>
              <a:rPr lang="en-US" dirty="0" smtClean="0">
                <a:solidFill>
                  <a:srgbClr val="FF0000"/>
                </a:solidFill>
              </a:rPr>
              <a:t>State</a:t>
            </a:r>
          </a:p>
          <a:p>
            <a:pPr marL="0" indent="0" algn="ctr">
              <a:buNone/>
            </a:pPr>
            <a:endParaRPr lang="en-US" dirty="0" smtClean="0"/>
          </a:p>
          <a:p>
            <a:pPr marL="0" indent="0" algn="ctr">
              <a:buNone/>
            </a:pPr>
            <a:r>
              <a:rPr lang="en-US" dirty="0" smtClean="0"/>
              <a:t>Because sometimes the comparison group won’t meet the minimum cell or n-size.</a:t>
            </a:r>
          </a:p>
          <a:p>
            <a:pPr marL="0" indent="0" algn="r">
              <a:buNone/>
            </a:pPr>
            <a:endParaRPr lang="en-US" sz="1300" dirty="0"/>
          </a:p>
          <a:p>
            <a:pPr marL="0" indent="0" algn="r">
              <a:buNone/>
            </a:pPr>
            <a:r>
              <a:rPr lang="en-US" sz="1300" dirty="0"/>
              <a:t>Q&amp;A </a:t>
            </a:r>
            <a:r>
              <a:rPr lang="en-US" sz="1300" dirty="0" smtClean="0"/>
              <a:t>B-5-11</a:t>
            </a:r>
            <a:endParaRPr lang="en-US" sz="1300" dirty="0"/>
          </a:p>
          <a:p>
            <a:pPr marL="0" indent="0" algn="ctr">
              <a:buNone/>
            </a:pPr>
            <a:endParaRPr lang="en-US" dirty="0" smtClean="0"/>
          </a:p>
          <a:p>
            <a:pPr marL="0" indent="0">
              <a:buNone/>
            </a:pPr>
            <a:endParaRPr lang="en-US" sz="1800"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26</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3295473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191000"/>
          </a:xfrm>
        </p:spPr>
        <p:txBody>
          <a:bodyPr>
            <a:normAutofit fontScale="85000" lnSpcReduction="20000"/>
          </a:bodyPr>
          <a:lstStyle/>
          <a:p>
            <a:pPr marL="0" indent="0" algn="ctr">
              <a:buNone/>
            </a:pPr>
            <a:r>
              <a:rPr lang="en-US" dirty="0" smtClean="0"/>
              <a:t>ALTERNATE RISK RATIO</a:t>
            </a:r>
          </a:p>
          <a:p>
            <a:pPr marL="0" indent="0">
              <a:buNone/>
            </a:pPr>
            <a:r>
              <a:rPr lang="en-US" sz="1900" dirty="0" smtClean="0"/>
              <a:t>Example:</a:t>
            </a:r>
          </a:p>
          <a:p>
            <a:pPr marL="0" indent="0">
              <a:buNone/>
            </a:pPr>
            <a:r>
              <a:rPr lang="en-US" sz="1900" dirty="0" smtClean="0"/>
              <a:t>	Minimum cell size = 5</a:t>
            </a:r>
          </a:p>
          <a:p>
            <a:pPr marL="0" indent="0">
              <a:buNone/>
            </a:pPr>
            <a:r>
              <a:rPr lang="en-US" sz="1900" dirty="0" smtClean="0"/>
              <a:t>	Minimum n-size  =  30</a:t>
            </a:r>
          </a:p>
          <a:p>
            <a:pPr marL="0" indent="0">
              <a:buNone/>
            </a:pPr>
            <a:r>
              <a:rPr lang="en-US" sz="1900" dirty="0" smtClean="0"/>
              <a:t>	490 out of 500 students in the LEA are Native American / Alaska Native</a:t>
            </a:r>
          </a:p>
          <a:p>
            <a:pPr marL="0" indent="0">
              <a:buNone/>
            </a:pPr>
            <a:r>
              <a:rPr lang="en-US" sz="1900" dirty="0"/>
              <a:t>	</a:t>
            </a:r>
            <a:r>
              <a:rPr lang="en-US" sz="1900" dirty="0" smtClean="0"/>
              <a:t>Number of other students in comparison group = 10, so:</a:t>
            </a:r>
          </a:p>
          <a:p>
            <a:pPr marL="0" indent="0">
              <a:buNone/>
            </a:pPr>
            <a:endParaRPr lang="en-US" sz="1200" dirty="0" smtClean="0"/>
          </a:p>
          <a:p>
            <a:pPr marL="0" indent="0" algn="ctr">
              <a:buNone/>
            </a:pPr>
            <a:r>
              <a:rPr lang="en-US" sz="1800" dirty="0" smtClean="0"/>
              <a:t>70 Native American / Alaska Native children identified  as CWD out of</a:t>
            </a:r>
          </a:p>
          <a:p>
            <a:pPr marL="0" indent="0" algn="ctr">
              <a:buNone/>
            </a:pPr>
            <a:r>
              <a:rPr lang="en-US" sz="1800" dirty="0" smtClean="0"/>
              <a:t>490 total NA / AN children in the LEA</a:t>
            </a:r>
          </a:p>
          <a:p>
            <a:pPr marL="0" indent="0" algn="ctr">
              <a:buNone/>
            </a:pPr>
            <a:endParaRPr lang="en-US" sz="800" dirty="0"/>
          </a:p>
          <a:p>
            <a:pPr marL="0" indent="0" algn="ctr">
              <a:buNone/>
            </a:pPr>
            <a:endParaRPr lang="en-US" sz="1800" dirty="0" smtClean="0"/>
          </a:p>
          <a:p>
            <a:pPr marL="0" indent="0" algn="ctr">
              <a:buNone/>
            </a:pPr>
            <a:r>
              <a:rPr lang="en-US" sz="1800" dirty="0" smtClean="0"/>
              <a:t>520,000 children identified as CWD out of</a:t>
            </a:r>
          </a:p>
          <a:p>
            <a:pPr marL="0" indent="0" algn="ctr">
              <a:buNone/>
            </a:pPr>
            <a:r>
              <a:rPr lang="en-US" sz="1800" dirty="0" smtClean="0"/>
              <a:t>3,640,000 </a:t>
            </a:r>
            <a:r>
              <a:rPr lang="en-US" sz="1800" dirty="0" smtClean="0">
                <a:solidFill>
                  <a:srgbClr val="FF0000"/>
                </a:solidFill>
              </a:rPr>
              <a:t> </a:t>
            </a:r>
            <a:r>
              <a:rPr lang="en-US" sz="1800" dirty="0" smtClean="0"/>
              <a:t>all other children in the </a:t>
            </a:r>
            <a:r>
              <a:rPr lang="en-US" sz="1800" dirty="0" smtClean="0">
                <a:solidFill>
                  <a:srgbClr val="FF0000"/>
                </a:solidFill>
              </a:rPr>
              <a:t>State</a:t>
            </a:r>
          </a:p>
          <a:p>
            <a:pPr marL="0" indent="0" algn="ctr">
              <a:buNone/>
            </a:pPr>
            <a:endParaRPr lang="en-US" sz="1800" dirty="0" smtClean="0">
              <a:solidFill>
                <a:srgbClr val="FF0000"/>
              </a:solidFill>
            </a:endParaRPr>
          </a:p>
          <a:p>
            <a:pPr marL="0" indent="0">
              <a:buNone/>
            </a:pPr>
            <a:r>
              <a:rPr lang="en-US" sz="1800" dirty="0" smtClean="0"/>
              <a:t>Alternate risk ratio: (70 / 490) / (520,000 / 3,640,000) = 1.43 / 1.43 = </a:t>
            </a:r>
            <a:r>
              <a:rPr lang="en-US" sz="1800" dirty="0"/>
              <a:t>1.0</a:t>
            </a:r>
          </a:p>
          <a:p>
            <a:pPr marL="0" indent="0" algn="r">
              <a:buNone/>
            </a:pPr>
            <a:endParaRPr lang="en-US" sz="1800" dirty="0" smtClean="0"/>
          </a:p>
          <a:p>
            <a:pPr marL="0" indent="0" algn="r">
              <a:buNone/>
            </a:pPr>
            <a:r>
              <a:rPr lang="en-US" sz="1500" dirty="0" smtClean="0"/>
              <a:t>Q&amp;A B-5-12 to B-5-13</a:t>
            </a:r>
            <a:endParaRPr lang="en-US" sz="1500" dirty="0"/>
          </a:p>
          <a:p>
            <a:pPr marL="0" indent="0">
              <a:buNone/>
            </a:pPr>
            <a:endParaRPr lang="en-US" sz="1800" dirty="0" smtClean="0"/>
          </a:p>
          <a:p>
            <a:pPr marL="0" indent="0" algn="ctr">
              <a:buNone/>
            </a:pPr>
            <a:endParaRPr lang="en-US" sz="1900" dirty="0" smtClean="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27</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cxnSp>
        <p:nvCxnSpPr>
          <p:cNvPr id="5" name="Straight Connector 4"/>
          <p:cNvCxnSpPr/>
          <p:nvPr/>
        </p:nvCxnSpPr>
        <p:spPr>
          <a:xfrm>
            <a:off x="1676400" y="4254500"/>
            <a:ext cx="571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19400" y="50292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4597400"/>
            <a:ext cx="6096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253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916363"/>
          </a:xfrm>
        </p:spPr>
        <p:txBody>
          <a:bodyPr>
            <a:normAutofit fontScale="92500"/>
          </a:bodyPr>
          <a:lstStyle/>
          <a:p>
            <a:pPr marL="0" indent="0" algn="ctr">
              <a:buNone/>
            </a:pPr>
            <a:r>
              <a:rPr lang="en-US" dirty="0" smtClean="0"/>
              <a:t>“MULTI-YEAR” FLEXIBILTY</a:t>
            </a:r>
          </a:p>
          <a:p>
            <a:pPr marL="0" indent="0" algn="ctr">
              <a:buNone/>
            </a:pPr>
            <a:r>
              <a:rPr lang="en-US" sz="2000" dirty="0" smtClean="0"/>
              <a:t>or</a:t>
            </a:r>
            <a:r>
              <a:rPr lang="en-US" dirty="0" smtClean="0"/>
              <a:t> USE “MULTIPLE YEARS OF DATA”</a:t>
            </a:r>
          </a:p>
          <a:p>
            <a:pPr marL="0" indent="0" algn="ctr">
              <a:buNone/>
            </a:pPr>
            <a:endParaRPr lang="en-US" dirty="0" smtClean="0"/>
          </a:p>
          <a:p>
            <a:pPr marL="0" indent="0" algn="ctr">
              <a:buNone/>
            </a:pPr>
            <a:r>
              <a:rPr lang="en-US" dirty="0" smtClean="0"/>
              <a:t>States may choose to </a:t>
            </a:r>
            <a:r>
              <a:rPr lang="en-US" smtClean="0"/>
              <a:t>use up </a:t>
            </a:r>
            <a:r>
              <a:rPr lang="en-US" dirty="0" smtClean="0"/>
              <a:t>to three years of data to make determinations of significant disproportionality</a:t>
            </a:r>
          </a:p>
          <a:p>
            <a:pPr marL="0" indent="0" algn="ctr">
              <a:buNone/>
            </a:pPr>
            <a:endParaRPr lang="en-US" dirty="0" smtClean="0"/>
          </a:p>
          <a:p>
            <a:pPr marL="0" indent="0" algn="ctr">
              <a:buNone/>
            </a:pPr>
            <a:r>
              <a:rPr lang="en-US" sz="1800" dirty="0" smtClean="0"/>
              <a:t>Because risk ratios can be volatile and because systematic change can take time.</a:t>
            </a:r>
          </a:p>
          <a:p>
            <a:pPr marL="0" indent="0" algn="ctr">
              <a:buNone/>
            </a:pPr>
            <a:endParaRPr lang="en-US" sz="1800" dirty="0"/>
          </a:p>
          <a:p>
            <a:pPr marL="0" indent="0" algn="r">
              <a:buNone/>
            </a:pPr>
            <a:r>
              <a:rPr lang="en-US" sz="1500" dirty="0"/>
              <a:t>Q&amp;A </a:t>
            </a:r>
            <a:r>
              <a:rPr lang="en-US" sz="1500" dirty="0" smtClean="0"/>
              <a:t>B-6-1</a:t>
            </a:r>
            <a:endParaRPr lang="en-US" sz="1800"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28</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1353177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886201"/>
          </a:xfrm>
        </p:spPr>
        <p:txBody>
          <a:bodyPr>
            <a:normAutofit lnSpcReduction="10000"/>
          </a:bodyPr>
          <a:lstStyle/>
          <a:p>
            <a:pPr marL="0" indent="0" algn="ctr">
              <a:buNone/>
            </a:pPr>
            <a:r>
              <a:rPr lang="en-US" dirty="0" smtClean="0"/>
              <a:t>“MULTI-YEAR” FLEXIBILTY</a:t>
            </a:r>
          </a:p>
          <a:p>
            <a:pPr marL="0" indent="0" algn="ctr">
              <a:buNone/>
            </a:pPr>
            <a:r>
              <a:rPr lang="en-US" sz="2000" dirty="0" smtClean="0"/>
              <a:t>or</a:t>
            </a:r>
            <a:r>
              <a:rPr lang="en-US" dirty="0" smtClean="0"/>
              <a:t> USE “MULTIPLE YEARS OF DATA”</a:t>
            </a:r>
          </a:p>
          <a:p>
            <a:pPr marL="0" indent="0">
              <a:buNone/>
            </a:pPr>
            <a:endParaRPr lang="en-US" sz="1800" dirty="0" smtClean="0"/>
          </a:p>
          <a:p>
            <a:pPr marL="0" indent="0">
              <a:buNone/>
            </a:pPr>
            <a:r>
              <a:rPr lang="en-US" sz="1800" dirty="0" smtClean="0"/>
              <a:t>Example: </a:t>
            </a:r>
          </a:p>
          <a:p>
            <a:pPr marL="0" indent="0">
              <a:buNone/>
            </a:pPr>
            <a:r>
              <a:rPr lang="en-US" sz="1800" dirty="0" smtClean="0"/>
              <a:t>In school year 2019-2020, a State has set a risk ratio threshold for identification of 3.0 and requires an LEA to exceed the threshold for three consecutive years:</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smtClean="0"/>
              <a:t>Only LEA 2 will be determined to have significant disproportionality in identification, despite the risk ratio of 3.3 for LEA 1 in 2016-17</a:t>
            </a:r>
            <a:r>
              <a:rPr lang="en-US" sz="1800" dirty="0"/>
              <a:t>. </a:t>
            </a:r>
            <a:endParaRPr lang="en-US" sz="1800" dirty="0" smtClean="0"/>
          </a:p>
          <a:p>
            <a:pPr marL="0" indent="0" algn="r">
              <a:buNone/>
            </a:pPr>
            <a:r>
              <a:rPr lang="en-US" sz="1200" dirty="0" smtClean="0"/>
              <a:t>Q&amp;A B-6-2 to B-6-3</a:t>
            </a:r>
            <a:endParaRPr lang="en-US" sz="1200" dirty="0"/>
          </a:p>
          <a:p>
            <a:pPr marL="0" indent="0">
              <a:buNone/>
            </a:pPr>
            <a:endParaRPr lang="en-US" sz="1800" dirty="0"/>
          </a:p>
          <a:p>
            <a:pPr marL="0" indent="0">
              <a:buNone/>
            </a:pPr>
            <a:endParaRPr lang="en-US" sz="1800" dirty="0"/>
          </a:p>
        </p:txBody>
      </p:sp>
      <p:sp>
        <p:nvSpPr>
          <p:cNvPr id="4" name="Slide Number Placeholder 3"/>
          <p:cNvSpPr>
            <a:spLocks noGrp="1"/>
          </p:cNvSpPr>
          <p:nvPr>
            <p:ph type="sldNum" sz="quarter" idx="12"/>
          </p:nvPr>
        </p:nvSpPr>
        <p:spPr/>
        <p:txBody>
          <a:bodyPr/>
          <a:lstStyle/>
          <a:p>
            <a:fld id="{27A63390-456F-48AC-A33F-5D241C2E898A}" type="slidenum">
              <a:rPr lang="en-US" smtClean="0"/>
              <a:t>29</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graphicFrame>
        <p:nvGraphicFramePr>
          <p:cNvPr id="9" name="Table 8"/>
          <p:cNvGraphicFramePr>
            <a:graphicFrameLocks noGrp="1"/>
          </p:cNvGraphicFramePr>
          <p:nvPr>
            <p:extLst>
              <p:ext uri="{D42A27DB-BD31-4B8C-83A1-F6EECF244321}">
                <p14:modId xmlns:p14="http://schemas.microsoft.com/office/powerpoint/2010/main" val="3190012606"/>
              </p:ext>
            </p:extLst>
          </p:nvPr>
        </p:nvGraphicFramePr>
        <p:xfrm>
          <a:off x="2819400" y="4495800"/>
          <a:ext cx="3352799" cy="838200"/>
        </p:xfrm>
        <a:graphic>
          <a:graphicData uri="http://schemas.openxmlformats.org/drawingml/2006/table">
            <a:tbl>
              <a:tblPr firstRow="1" firstCol="1" bandRow="1">
                <a:tableStyleId>{5C22544A-7EE6-4342-B048-85BDC9FD1C3A}</a:tableStyleId>
              </a:tblPr>
              <a:tblGrid>
                <a:gridCol w="706483"/>
                <a:gridCol w="898071"/>
                <a:gridCol w="898071"/>
                <a:gridCol w="850174"/>
              </a:tblGrid>
              <a:tr h="279400">
                <a:tc>
                  <a:txBody>
                    <a:bodyPr/>
                    <a:lstStyle/>
                    <a:p>
                      <a:pPr marL="1371600" marR="0" indent="-1371600" algn="l">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1371600" marR="0" indent="-1371600" algn="ctr">
                        <a:spcBef>
                          <a:spcPts val="0"/>
                        </a:spcBef>
                        <a:spcAft>
                          <a:spcPts val="0"/>
                        </a:spcAft>
                      </a:pPr>
                      <a:r>
                        <a:rPr lang="en-US" sz="1200">
                          <a:effectLst/>
                        </a:rPr>
                        <a:t>2015-16</a:t>
                      </a:r>
                      <a:endParaRPr lang="en-US" sz="1100">
                        <a:effectLst/>
                        <a:latin typeface="Calibri"/>
                        <a:ea typeface="Calibri"/>
                        <a:cs typeface="Times New Roman"/>
                      </a:endParaRPr>
                    </a:p>
                  </a:txBody>
                  <a:tcPr marL="68580" marR="68580" marT="0" marB="0"/>
                </a:tc>
                <a:tc>
                  <a:txBody>
                    <a:bodyPr/>
                    <a:lstStyle/>
                    <a:p>
                      <a:pPr marL="1371600" marR="0" indent="-1371600" algn="l">
                        <a:spcBef>
                          <a:spcPts val="0"/>
                        </a:spcBef>
                        <a:spcAft>
                          <a:spcPts val="0"/>
                        </a:spcAft>
                      </a:pPr>
                      <a:r>
                        <a:rPr lang="en-US" sz="1200">
                          <a:effectLst/>
                        </a:rPr>
                        <a:t>2016-17</a:t>
                      </a:r>
                      <a:endParaRPr lang="en-US" sz="1100">
                        <a:effectLst/>
                        <a:latin typeface="Calibri"/>
                        <a:ea typeface="Calibri"/>
                        <a:cs typeface="Times New Roman"/>
                      </a:endParaRPr>
                    </a:p>
                  </a:txBody>
                  <a:tcPr marL="68580" marR="68580" marT="0" marB="0"/>
                </a:tc>
                <a:tc>
                  <a:txBody>
                    <a:bodyPr/>
                    <a:lstStyle/>
                    <a:p>
                      <a:pPr marL="1371600" marR="0" indent="-1371600" algn="l">
                        <a:spcBef>
                          <a:spcPts val="0"/>
                        </a:spcBef>
                        <a:spcAft>
                          <a:spcPts val="0"/>
                        </a:spcAft>
                      </a:pPr>
                      <a:r>
                        <a:rPr lang="en-US" sz="1200">
                          <a:effectLst/>
                        </a:rPr>
                        <a:t>2017-18</a:t>
                      </a:r>
                      <a:endParaRPr lang="en-US" sz="1100">
                        <a:effectLst/>
                        <a:latin typeface="Calibri"/>
                        <a:ea typeface="Calibri"/>
                        <a:cs typeface="Times New Roman"/>
                      </a:endParaRPr>
                    </a:p>
                  </a:txBody>
                  <a:tcPr marL="68580" marR="68580" marT="0" marB="0"/>
                </a:tc>
              </a:tr>
              <a:tr h="279400">
                <a:tc>
                  <a:txBody>
                    <a:bodyPr/>
                    <a:lstStyle/>
                    <a:p>
                      <a:pPr marL="1371600" marR="0" indent="-1371600" algn="ctr">
                        <a:spcBef>
                          <a:spcPts val="0"/>
                        </a:spcBef>
                        <a:spcAft>
                          <a:spcPts val="0"/>
                        </a:spcAft>
                      </a:pPr>
                      <a:r>
                        <a:rPr lang="en-US" sz="1200" dirty="0">
                          <a:effectLst/>
                        </a:rPr>
                        <a:t>LEA 1</a:t>
                      </a:r>
                      <a:endParaRPr lang="en-US" sz="1100" dirty="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2.7</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3.3</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2.6</a:t>
                      </a:r>
                      <a:endParaRPr lang="en-US" sz="1100">
                        <a:effectLst/>
                        <a:latin typeface="Calibri"/>
                        <a:ea typeface="Calibri"/>
                        <a:cs typeface="Times New Roman"/>
                      </a:endParaRPr>
                    </a:p>
                  </a:txBody>
                  <a:tcPr marL="68580" marR="68580" marT="0" marB="0" anchor="ctr"/>
                </a:tc>
              </a:tr>
              <a:tr h="279400">
                <a:tc>
                  <a:txBody>
                    <a:bodyPr/>
                    <a:lstStyle/>
                    <a:p>
                      <a:pPr marL="1371600" marR="0" indent="-1371600" algn="ctr">
                        <a:spcBef>
                          <a:spcPts val="0"/>
                        </a:spcBef>
                        <a:spcAft>
                          <a:spcPts val="0"/>
                        </a:spcAft>
                      </a:pPr>
                      <a:r>
                        <a:rPr lang="en-US" sz="1200" dirty="0">
                          <a:effectLst/>
                        </a:rPr>
                        <a:t>LEA 2</a:t>
                      </a:r>
                      <a:endParaRPr lang="en-US" sz="1100" dirty="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3.1</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3.3</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dirty="0">
                          <a:effectLst/>
                        </a:rPr>
                        <a:t>3.3</a:t>
                      </a:r>
                      <a:endParaRPr lang="en-US"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752517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47874-B600-4593-85D3-9D67C78C2D44}" type="slidenum">
              <a:rPr lang="en-US" smtClean="0">
                <a:solidFill>
                  <a:srgbClr val="8CADAE">
                    <a:shade val="75000"/>
                  </a:srgbClr>
                </a:solidFill>
              </a:rPr>
              <a:pPr/>
              <a:t>3</a:t>
            </a:fld>
            <a:endParaRPr lang="en-US">
              <a:solidFill>
                <a:srgbClr val="8CADAE">
                  <a:shade val="75000"/>
                </a:srgbClr>
              </a:solidFill>
            </a:endParaRPr>
          </a:p>
        </p:txBody>
      </p:sp>
      <p:sp>
        <p:nvSpPr>
          <p:cNvPr id="5" name="Content Placeholder 4"/>
          <p:cNvSpPr>
            <a:spLocks noGrp="1"/>
          </p:cNvSpPr>
          <p:nvPr>
            <p:ph sz="quarter" idx="1"/>
          </p:nvPr>
        </p:nvSpPr>
        <p:spPr>
          <a:xfrm>
            <a:off x="609600" y="2209800"/>
            <a:ext cx="8229600" cy="3611563"/>
          </a:xfrm>
        </p:spPr>
        <p:txBody>
          <a:bodyPr anchor="ctr">
            <a:normAutofit fontScale="92500" lnSpcReduction="10000"/>
          </a:bodyPr>
          <a:lstStyle/>
          <a:p>
            <a:pPr marL="0" indent="0" algn="ctr">
              <a:buNone/>
            </a:pPr>
            <a:r>
              <a:rPr lang="en-US" sz="4400" b="1" dirty="0" smtClean="0"/>
              <a:t>Part I </a:t>
            </a:r>
          </a:p>
          <a:p>
            <a:pPr marL="0" indent="0" algn="ctr">
              <a:buNone/>
            </a:pPr>
            <a:endParaRPr lang="en-US" sz="4400" b="1" dirty="0" smtClean="0"/>
          </a:p>
          <a:p>
            <a:pPr marL="0" indent="0" algn="ctr">
              <a:buNone/>
            </a:pPr>
            <a:r>
              <a:rPr lang="en-US" sz="4400" b="1" dirty="0" smtClean="0"/>
              <a:t>RECAP:</a:t>
            </a:r>
          </a:p>
          <a:p>
            <a:pPr marL="0" indent="0" algn="ctr">
              <a:buNone/>
            </a:pPr>
            <a:r>
              <a:rPr lang="en-US" sz="4400" b="1" dirty="0" smtClean="0"/>
              <a:t>EQUITY IN IDEA </a:t>
            </a:r>
          </a:p>
          <a:p>
            <a:pPr marL="0" indent="0" algn="ctr">
              <a:buNone/>
            </a:pPr>
            <a:r>
              <a:rPr lang="en-US" sz="4400" b="1" dirty="0" smtClean="0"/>
              <a:t>FINAL RULE</a:t>
            </a:r>
            <a:endParaRPr lang="en-US" sz="4400" b="1" dirty="0"/>
          </a:p>
        </p:txBody>
      </p:sp>
    </p:spTree>
    <p:extLst>
      <p:ext uri="{BB962C8B-B14F-4D97-AF65-F5344CB8AC3E}">
        <p14:creationId xmlns:p14="http://schemas.microsoft.com/office/powerpoint/2010/main" val="1035809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916363"/>
          </a:xfrm>
        </p:spPr>
        <p:txBody>
          <a:bodyPr>
            <a:normAutofit lnSpcReduction="10000"/>
          </a:bodyPr>
          <a:lstStyle/>
          <a:p>
            <a:pPr marL="0" indent="0" algn="ctr">
              <a:buNone/>
            </a:pPr>
            <a:r>
              <a:rPr lang="en-US" dirty="0" smtClean="0"/>
              <a:t>“REASONABLE PROGRESS” FLEXIBILITY</a:t>
            </a:r>
          </a:p>
          <a:p>
            <a:r>
              <a:rPr lang="en-US" sz="2400" dirty="0" smtClean="0"/>
              <a:t>Optional</a:t>
            </a:r>
          </a:p>
          <a:p>
            <a:r>
              <a:rPr lang="en-US" sz="2400" dirty="0" smtClean="0"/>
              <a:t>If LEA above risk ratio threshold but lowering risk ratio for the two prior consecutive years, State need not find significant disproportionality</a:t>
            </a:r>
          </a:p>
          <a:p>
            <a:r>
              <a:rPr lang="en-US" sz="2400" dirty="0" smtClean="0"/>
              <a:t>Specific details of how much risk ratio must be lowered is determined by State in consultation with stakeholders, including SAP</a:t>
            </a:r>
          </a:p>
          <a:p>
            <a:pPr marL="0" indent="0">
              <a:buNone/>
            </a:pPr>
            <a:r>
              <a:rPr lang="en-US" sz="1800" dirty="0" smtClean="0"/>
              <a:t>Given the time it takes to make systematic change, why interrupt something that is working?</a:t>
            </a:r>
          </a:p>
          <a:p>
            <a:pPr marL="0" indent="0" algn="r">
              <a:buNone/>
            </a:pPr>
            <a:r>
              <a:rPr lang="en-US" sz="1300" dirty="0"/>
              <a:t>Q&amp;A B-6-1</a:t>
            </a:r>
          </a:p>
          <a:p>
            <a:pPr marL="0" indent="0">
              <a:buNone/>
            </a:pPr>
            <a:endParaRPr lang="en-US" sz="1800" dirty="0" smtClean="0"/>
          </a:p>
          <a:p>
            <a:pPr marL="0" indent="0" algn="ctr">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30</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Standard Methodology</a:t>
            </a:r>
            <a:endParaRPr lang="en-US" sz="3200" b="1" dirty="0"/>
          </a:p>
        </p:txBody>
      </p:sp>
    </p:spTree>
    <p:extLst>
      <p:ext uri="{BB962C8B-B14F-4D97-AF65-F5344CB8AC3E}">
        <p14:creationId xmlns:p14="http://schemas.microsoft.com/office/powerpoint/2010/main" val="3254268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“REASONABLE PROGRESS” FLEXIBILITY</a:t>
            </a:r>
          </a:p>
          <a:p>
            <a:pPr marL="0" indent="0">
              <a:buNone/>
            </a:pPr>
            <a:r>
              <a:rPr lang="en-US" sz="2000" dirty="0" smtClean="0"/>
              <a:t>Example:</a:t>
            </a:r>
          </a:p>
          <a:p>
            <a:pPr marL="0" indent="0">
              <a:buNone/>
            </a:pPr>
            <a:r>
              <a:rPr lang="en-US" sz="2000" dirty="0" smtClean="0"/>
              <a:t>State has set a risk ratio threshold for identification.</a:t>
            </a:r>
          </a:p>
          <a:p>
            <a:pPr marL="0" indent="0">
              <a:buNone/>
            </a:pPr>
            <a:r>
              <a:rPr lang="en-US" sz="2000" dirty="0" smtClean="0"/>
              <a:t>State has defined “reasonable progress” to mean a year-to-year decline in risk ratio of 0.5.</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In school year 2021-2022, the State need not find significant disproportionality for identification in LEA 1.  </a:t>
            </a:r>
          </a:p>
          <a:p>
            <a:pPr marL="0" indent="0" algn="r">
              <a:buNone/>
            </a:pPr>
            <a:endParaRPr lang="en-US" sz="1300" dirty="0" smtClean="0"/>
          </a:p>
          <a:p>
            <a:pPr marL="0" indent="0" algn="r">
              <a:buNone/>
            </a:pPr>
            <a:r>
              <a:rPr lang="en-US" sz="1300" dirty="0" smtClean="0"/>
              <a:t>Q&amp;A B-6-4 to B-6-5</a:t>
            </a:r>
            <a:endParaRPr lang="en-US" sz="1300" dirty="0"/>
          </a:p>
          <a:p>
            <a:pPr marL="0" indent="0">
              <a:buNone/>
            </a:pPr>
            <a:endParaRPr lang="en-US" sz="2000" dirty="0"/>
          </a:p>
        </p:txBody>
      </p:sp>
      <p:sp>
        <p:nvSpPr>
          <p:cNvPr id="5" name="Slide Number Placeholder 4"/>
          <p:cNvSpPr>
            <a:spLocks noGrp="1"/>
          </p:cNvSpPr>
          <p:nvPr>
            <p:ph type="sldNum" sz="quarter" idx="12"/>
          </p:nvPr>
        </p:nvSpPr>
        <p:spPr/>
        <p:txBody>
          <a:bodyPr/>
          <a:lstStyle/>
          <a:p>
            <a:fld id="{27A63390-456F-48AC-A33F-5D241C2E898A}" type="slidenum">
              <a:rPr lang="en-US" smtClean="0"/>
              <a:t>31</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Standard Methodology</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3526149062"/>
              </p:ext>
            </p:extLst>
          </p:nvPr>
        </p:nvGraphicFramePr>
        <p:xfrm>
          <a:off x="1524000" y="4419600"/>
          <a:ext cx="5937250" cy="685800"/>
        </p:xfrm>
        <a:graphic>
          <a:graphicData uri="http://schemas.openxmlformats.org/drawingml/2006/table">
            <a:tbl>
              <a:tblPr firstRow="1" firstCol="1" bandRow="1">
                <a:tableStyleId>{5C22544A-7EE6-4342-B048-85BDC9FD1C3A}</a:tableStyleId>
              </a:tblPr>
              <a:tblGrid>
                <a:gridCol w="739775"/>
                <a:gridCol w="2195195"/>
                <a:gridCol w="1501140"/>
                <a:gridCol w="1501140"/>
              </a:tblGrid>
              <a:tr h="228600">
                <a:tc>
                  <a:txBody>
                    <a:bodyPr/>
                    <a:lstStyle/>
                    <a:p>
                      <a:pPr marL="1371600" marR="0" indent="-1371600" algn="l">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1371600" marR="0" indent="-1371600" algn="ctr">
                        <a:spcBef>
                          <a:spcPts val="0"/>
                        </a:spcBef>
                        <a:spcAft>
                          <a:spcPts val="0"/>
                        </a:spcAft>
                      </a:pPr>
                      <a:r>
                        <a:rPr lang="en-US" sz="1200" dirty="0">
                          <a:effectLst/>
                        </a:rPr>
                        <a:t>2018-19</a:t>
                      </a:r>
                      <a:endParaRPr lang="en-US" sz="1100" dirty="0">
                        <a:effectLst/>
                        <a:latin typeface="Calibri"/>
                        <a:ea typeface="Calibri"/>
                        <a:cs typeface="Times New Roman"/>
                      </a:endParaRPr>
                    </a:p>
                  </a:txBody>
                  <a:tcPr marL="68580" marR="68580" marT="0" marB="0"/>
                </a:tc>
                <a:tc>
                  <a:txBody>
                    <a:bodyPr/>
                    <a:lstStyle/>
                    <a:p>
                      <a:pPr marL="1371600" marR="0" indent="-1371600" algn="ctr">
                        <a:spcBef>
                          <a:spcPts val="0"/>
                        </a:spcBef>
                        <a:spcAft>
                          <a:spcPts val="0"/>
                        </a:spcAft>
                      </a:pPr>
                      <a:r>
                        <a:rPr lang="en-US" sz="1200">
                          <a:effectLst/>
                        </a:rPr>
                        <a:t>2019-20</a:t>
                      </a:r>
                      <a:endParaRPr lang="en-US" sz="1100">
                        <a:effectLst/>
                        <a:latin typeface="Calibri"/>
                        <a:ea typeface="Calibri"/>
                        <a:cs typeface="Times New Roman"/>
                      </a:endParaRPr>
                    </a:p>
                  </a:txBody>
                  <a:tcPr marL="68580" marR="68580" marT="0" marB="0"/>
                </a:tc>
                <a:tc>
                  <a:txBody>
                    <a:bodyPr/>
                    <a:lstStyle/>
                    <a:p>
                      <a:pPr marL="1371600" marR="0" indent="-1371600" algn="ctr">
                        <a:spcBef>
                          <a:spcPts val="0"/>
                        </a:spcBef>
                        <a:spcAft>
                          <a:spcPts val="0"/>
                        </a:spcAft>
                      </a:pPr>
                      <a:r>
                        <a:rPr lang="en-US" sz="1200">
                          <a:effectLst/>
                        </a:rPr>
                        <a:t>2020-21</a:t>
                      </a:r>
                      <a:endParaRPr lang="en-US" sz="1100">
                        <a:effectLst/>
                        <a:latin typeface="Calibri"/>
                        <a:ea typeface="Calibri"/>
                        <a:cs typeface="Times New Roman"/>
                      </a:endParaRPr>
                    </a:p>
                  </a:txBody>
                  <a:tcPr marL="68580" marR="68580" marT="0" marB="0"/>
                </a:tc>
              </a:tr>
              <a:tr h="228600">
                <a:tc>
                  <a:txBody>
                    <a:bodyPr/>
                    <a:lstStyle/>
                    <a:p>
                      <a:pPr marL="1371600" marR="0" indent="-1371600" algn="ctr">
                        <a:spcBef>
                          <a:spcPts val="0"/>
                        </a:spcBef>
                        <a:spcAft>
                          <a:spcPts val="0"/>
                        </a:spcAft>
                      </a:pPr>
                      <a:r>
                        <a:rPr lang="en-US" sz="1200">
                          <a:effectLst/>
                        </a:rPr>
                        <a:t>LEA 1</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4.9</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dirty="0">
                          <a:effectLst/>
                        </a:rPr>
                        <a:t>4.3</a:t>
                      </a:r>
                      <a:endParaRPr lang="en-US" sz="1100" dirty="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3.6</a:t>
                      </a:r>
                      <a:endParaRPr lang="en-US" sz="1100">
                        <a:effectLst/>
                        <a:latin typeface="Calibri"/>
                        <a:ea typeface="Calibri"/>
                        <a:cs typeface="Times New Roman"/>
                      </a:endParaRPr>
                    </a:p>
                  </a:txBody>
                  <a:tcPr marL="68580" marR="68580" marT="0" marB="0" anchor="ctr"/>
                </a:tc>
              </a:tr>
              <a:tr h="228600">
                <a:tc>
                  <a:txBody>
                    <a:bodyPr/>
                    <a:lstStyle/>
                    <a:p>
                      <a:pPr marL="1371600" marR="0" indent="-1371600" algn="ctr">
                        <a:spcBef>
                          <a:spcPts val="0"/>
                        </a:spcBef>
                        <a:spcAft>
                          <a:spcPts val="0"/>
                        </a:spcAft>
                      </a:pPr>
                      <a:r>
                        <a:rPr lang="en-US" sz="1200">
                          <a:effectLst/>
                        </a:rPr>
                        <a:t>LEA 2</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4.9</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a:effectLst/>
                        </a:rPr>
                        <a:t>3.6</a:t>
                      </a:r>
                      <a:endParaRPr lang="en-US" sz="1100">
                        <a:effectLst/>
                        <a:latin typeface="Calibri"/>
                        <a:ea typeface="Calibri"/>
                        <a:cs typeface="Times New Roman"/>
                      </a:endParaRPr>
                    </a:p>
                  </a:txBody>
                  <a:tcPr marL="68580" marR="68580" marT="0" marB="0" anchor="ctr"/>
                </a:tc>
                <a:tc>
                  <a:txBody>
                    <a:bodyPr/>
                    <a:lstStyle/>
                    <a:p>
                      <a:pPr marL="1371600" marR="0" indent="-1371600" algn="ctr">
                        <a:spcBef>
                          <a:spcPts val="0"/>
                        </a:spcBef>
                        <a:spcAft>
                          <a:spcPts val="0"/>
                        </a:spcAft>
                      </a:pPr>
                      <a:r>
                        <a:rPr lang="en-US" sz="1200" dirty="0">
                          <a:effectLst/>
                        </a:rPr>
                        <a:t>4.3</a:t>
                      </a:r>
                      <a:endParaRPr lang="en-US"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385152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Part III</a:t>
            </a:r>
            <a:br>
              <a:rPr lang="en-US" b="1" dirty="0" smtClean="0"/>
            </a:br>
            <a:r>
              <a:rPr lang="en-US" b="1" dirty="0"/>
              <a:t/>
            </a:r>
            <a:br>
              <a:rPr lang="en-US" b="1" dirty="0"/>
            </a:br>
            <a:r>
              <a:rPr lang="en-US" b="1" dirty="0" smtClean="0"/>
              <a:t>REMEDIES</a:t>
            </a:r>
            <a:endParaRPr lang="en-US" b="1" dirty="0"/>
          </a:p>
        </p:txBody>
      </p:sp>
      <p:sp>
        <p:nvSpPr>
          <p:cNvPr id="2" name="Slide Number Placeholder 1"/>
          <p:cNvSpPr>
            <a:spLocks noGrp="1"/>
          </p:cNvSpPr>
          <p:nvPr>
            <p:ph type="sldNum" sz="quarter" idx="12"/>
          </p:nvPr>
        </p:nvSpPr>
        <p:spPr/>
        <p:txBody>
          <a:bodyPr/>
          <a:lstStyle/>
          <a:p>
            <a:fld id="{27A63390-456F-48AC-A33F-5D241C2E898A}" type="slidenum">
              <a:rPr lang="en-US" smtClean="0"/>
              <a:t>32</a:t>
            </a:fld>
            <a:endParaRPr lang="en-US"/>
          </a:p>
        </p:txBody>
      </p:sp>
    </p:spTree>
    <p:extLst>
      <p:ext uri="{BB962C8B-B14F-4D97-AF65-F5344CB8AC3E}">
        <p14:creationId xmlns:p14="http://schemas.microsoft.com/office/powerpoint/2010/main" val="24055344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840163"/>
          </a:xfrm>
        </p:spPr>
        <p:txBody>
          <a:bodyPr>
            <a:normAutofit/>
          </a:bodyPr>
          <a:lstStyle/>
          <a:p>
            <a:pPr marL="0" indent="0">
              <a:buNone/>
            </a:pPr>
            <a:r>
              <a:rPr lang="en-US" dirty="0" smtClean="0"/>
              <a:t>When an LEA is identified with significant disproportionality, SEA must:</a:t>
            </a:r>
          </a:p>
          <a:p>
            <a:r>
              <a:rPr lang="en-US" dirty="0" smtClean="0"/>
              <a:t>Provide for review and, if appropriate, revision of policies, practices, and procedures</a:t>
            </a:r>
          </a:p>
          <a:p>
            <a:r>
              <a:rPr lang="en-US" dirty="0" smtClean="0"/>
              <a:t>Require LEA to publicly report on any revisions</a:t>
            </a:r>
          </a:p>
          <a:p>
            <a:r>
              <a:rPr lang="en-US" dirty="0" smtClean="0"/>
              <a:t>Require LEA to set aside 15% of IDEA, Part B funds for Comprehensive CEIS</a:t>
            </a:r>
          </a:p>
          <a:p>
            <a:pPr marL="0" indent="0" algn="r">
              <a:buNone/>
            </a:pPr>
            <a:r>
              <a:rPr lang="en-US" sz="1200" dirty="0" smtClean="0"/>
              <a:t>Q&amp;A C-1-1</a:t>
            </a:r>
            <a:endParaRPr lang="en-US" sz="1200" dirty="0"/>
          </a:p>
          <a:p>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33</a:t>
            </a:fld>
            <a:endParaRPr lang="en-US"/>
          </a:p>
        </p:txBody>
      </p:sp>
      <p:sp>
        <p:nvSpPr>
          <p:cNvPr id="2" name="Title 1"/>
          <p:cNvSpPr>
            <a:spLocks noGrp="1"/>
          </p:cNvSpPr>
          <p:nvPr>
            <p:ph type="title"/>
          </p:nvPr>
        </p:nvSpPr>
        <p:spPr>
          <a:xfrm>
            <a:off x="533400" y="1600200"/>
            <a:ext cx="8229600" cy="1143000"/>
          </a:xfrm>
        </p:spPr>
        <p:txBody>
          <a:bodyPr/>
          <a:lstStyle/>
          <a:p>
            <a:r>
              <a:rPr lang="en-US" sz="3200" b="1" dirty="0" smtClean="0"/>
              <a:t>Remedies</a:t>
            </a:r>
            <a:endParaRPr lang="en-US" sz="3200" b="1" dirty="0"/>
          </a:p>
        </p:txBody>
      </p:sp>
    </p:spTree>
    <p:extLst>
      <p:ext uri="{BB962C8B-B14F-4D97-AF65-F5344CB8AC3E}">
        <p14:creationId xmlns:p14="http://schemas.microsoft.com/office/powerpoint/2010/main" val="3944855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POLICIES, PRACTICES, AND PROCEDURES</a:t>
            </a:r>
          </a:p>
          <a:p>
            <a:endParaRPr lang="en-US" dirty="0"/>
          </a:p>
          <a:p>
            <a:r>
              <a:rPr lang="en-US" dirty="0" smtClean="0"/>
              <a:t>Every year an LEA is </a:t>
            </a:r>
            <a:r>
              <a:rPr lang="en-US" dirty="0"/>
              <a:t>identified with significant disproportionality</a:t>
            </a:r>
            <a:endParaRPr lang="en-US" dirty="0" smtClean="0"/>
          </a:p>
          <a:p>
            <a:r>
              <a:rPr lang="en-US" dirty="0" smtClean="0"/>
              <a:t>To ensure compliance with requirements of IDEA</a:t>
            </a:r>
          </a:p>
          <a:p>
            <a:r>
              <a:rPr lang="en-US" dirty="0" smtClean="0"/>
              <a:t>States must provide for the review, but need not perform the review.</a:t>
            </a:r>
          </a:p>
          <a:p>
            <a:pPr marL="0" indent="0">
              <a:buNone/>
            </a:pPr>
            <a:endParaRPr lang="en-US" dirty="0"/>
          </a:p>
          <a:p>
            <a:pPr marL="0" indent="0" algn="r">
              <a:buNone/>
            </a:pPr>
            <a:r>
              <a:rPr lang="en-US" sz="1400" dirty="0" smtClean="0"/>
              <a:t>Q&amp;A C-2-1 to C-2-2</a:t>
            </a:r>
            <a:endParaRPr lang="en-US" sz="1400"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34</a:t>
            </a:fld>
            <a:endParaRPr lang="en-US"/>
          </a:p>
        </p:txBody>
      </p:sp>
      <p:sp>
        <p:nvSpPr>
          <p:cNvPr id="2" name="Title 1"/>
          <p:cNvSpPr>
            <a:spLocks noGrp="1"/>
          </p:cNvSpPr>
          <p:nvPr>
            <p:ph type="title"/>
          </p:nvPr>
        </p:nvSpPr>
        <p:spPr>
          <a:xfrm>
            <a:off x="457200" y="1676400"/>
            <a:ext cx="8229600" cy="1143000"/>
          </a:xfrm>
        </p:spPr>
        <p:txBody>
          <a:bodyPr/>
          <a:lstStyle/>
          <a:p>
            <a:r>
              <a:rPr lang="en-US" sz="3200" b="1" dirty="0" smtClean="0"/>
              <a:t>Remedies</a:t>
            </a:r>
            <a:endParaRPr lang="en-US" sz="3200" b="1" dirty="0"/>
          </a:p>
        </p:txBody>
      </p:sp>
    </p:spTree>
    <p:extLst>
      <p:ext uri="{BB962C8B-B14F-4D97-AF65-F5344CB8AC3E}">
        <p14:creationId xmlns:p14="http://schemas.microsoft.com/office/powerpoint/2010/main" val="848753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916363"/>
          </a:xfrm>
        </p:spPr>
        <p:txBody>
          <a:bodyPr>
            <a:normAutofit/>
          </a:bodyPr>
          <a:lstStyle/>
          <a:p>
            <a:pPr marL="0" indent="0" algn="ctr">
              <a:buNone/>
            </a:pPr>
            <a:r>
              <a:rPr lang="en-US" dirty="0" smtClean="0"/>
              <a:t>POLICIES, PRACTICES, AND PROCEDURES</a:t>
            </a:r>
          </a:p>
          <a:p>
            <a:pPr marL="0" indent="0" algn="ctr">
              <a:buNone/>
            </a:pPr>
            <a:r>
              <a:rPr lang="en-US" dirty="0" smtClean="0"/>
              <a:t>REVIEW</a:t>
            </a:r>
          </a:p>
          <a:p>
            <a:pPr marL="0" indent="0">
              <a:buNone/>
            </a:pPr>
            <a:r>
              <a:rPr lang="en-US" dirty="0" smtClean="0"/>
              <a:t>Examples:</a:t>
            </a:r>
            <a:endParaRPr lang="en-US" dirty="0"/>
          </a:p>
          <a:p>
            <a:r>
              <a:rPr lang="en-US" dirty="0" smtClean="0"/>
              <a:t>Identification – child find and evaluation</a:t>
            </a:r>
          </a:p>
          <a:p>
            <a:r>
              <a:rPr lang="en-US" dirty="0" smtClean="0"/>
              <a:t>Discipline – manifestation determinations, functional behavioral assessments, behavioral intervention plans, disciplinary rules</a:t>
            </a:r>
          </a:p>
          <a:p>
            <a:pPr marL="0" indent="0" algn="r">
              <a:buNone/>
            </a:pPr>
            <a:r>
              <a:rPr lang="en-US" sz="1400" dirty="0"/>
              <a:t>Q&amp;A </a:t>
            </a:r>
            <a:r>
              <a:rPr lang="en-US" sz="1400" dirty="0" smtClean="0"/>
              <a:t>C-2-3</a:t>
            </a:r>
            <a:endParaRPr lang="en-US" sz="1400" dirty="0"/>
          </a:p>
        </p:txBody>
      </p:sp>
      <p:sp>
        <p:nvSpPr>
          <p:cNvPr id="4" name="Slide Number Placeholder 3"/>
          <p:cNvSpPr>
            <a:spLocks noGrp="1"/>
          </p:cNvSpPr>
          <p:nvPr>
            <p:ph type="sldNum" sz="quarter" idx="12"/>
          </p:nvPr>
        </p:nvSpPr>
        <p:spPr/>
        <p:txBody>
          <a:bodyPr/>
          <a:lstStyle/>
          <a:p>
            <a:fld id="{27A63390-456F-48AC-A33F-5D241C2E898A}" type="slidenum">
              <a:rPr lang="en-US" smtClean="0"/>
              <a:t>35</a:t>
            </a:fld>
            <a:endParaRPr lang="en-US"/>
          </a:p>
        </p:txBody>
      </p:sp>
      <p:sp>
        <p:nvSpPr>
          <p:cNvPr id="2" name="Title 1"/>
          <p:cNvSpPr>
            <a:spLocks noGrp="1"/>
          </p:cNvSpPr>
          <p:nvPr>
            <p:ph type="title"/>
          </p:nvPr>
        </p:nvSpPr>
        <p:spPr>
          <a:xfrm>
            <a:off x="533400" y="1600200"/>
            <a:ext cx="8229600" cy="1143000"/>
          </a:xfrm>
        </p:spPr>
        <p:txBody>
          <a:bodyPr/>
          <a:lstStyle/>
          <a:p>
            <a:r>
              <a:rPr lang="en-US" sz="3200" b="1" dirty="0" smtClean="0"/>
              <a:t>Remedies</a:t>
            </a:r>
            <a:endParaRPr lang="en-US" sz="3200" b="1" dirty="0"/>
          </a:p>
        </p:txBody>
      </p:sp>
    </p:spTree>
    <p:extLst>
      <p:ext uri="{BB962C8B-B14F-4D97-AF65-F5344CB8AC3E}">
        <p14:creationId xmlns:p14="http://schemas.microsoft.com/office/powerpoint/2010/main" val="3290951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dirty="0" smtClean="0"/>
              <a:t>COMPREHENSIVE CEIS</a:t>
            </a:r>
          </a:p>
          <a:p>
            <a:pPr marL="0" indent="0">
              <a:buNone/>
            </a:pPr>
            <a:endParaRPr lang="en-US" dirty="0" smtClean="0"/>
          </a:p>
          <a:p>
            <a:pPr marL="0" indent="0">
              <a:buNone/>
            </a:pPr>
            <a:r>
              <a:rPr lang="en-US" dirty="0" smtClean="0"/>
              <a:t>A broad range of activities that include professional development and educational and behavioral evaluations, services, and supports, e.g. functional behavioral assessments, behavioral interventions plans, and positive behavioral interventions and supports.</a:t>
            </a:r>
          </a:p>
          <a:p>
            <a:pPr marL="0" indent="0" algn="r">
              <a:buNone/>
            </a:pPr>
            <a:r>
              <a:rPr lang="en-US" sz="1500" dirty="0"/>
              <a:t>Q&amp;A </a:t>
            </a:r>
            <a:r>
              <a:rPr lang="en-US" sz="1500" dirty="0" smtClean="0"/>
              <a:t>C-3-1</a:t>
            </a:r>
            <a:endParaRPr lang="en-US" sz="1500" dirty="0"/>
          </a:p>
          <a:p>
            <a:pPr marL="0" indent="0">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36</a:t>
            </a:fld>
            <a:endParaRPr lang="en-US"/>
          </a:p>
        </p:txBody>
      </p:sp>
      <p:sp>
        <p:nvSpPr>
          <p:cNvPr id="2" name="Title 1"/>
          <p:cNvSpPr>
            <a:spLocks noGrp="1"/>
          </p:cNvSpPr>
          <p:nvPr>
            <p:ph type="title"/>
          </p:nvPr>
        </p:nvSpPr>
        <p:spPr>
          <a:xfrm>
            <a:off x="457200" y="1676400"/>
            <a:ext cx="8229600" cy="1143000"/>
          </a:xfrm>
        </p:spPr>
        <p:txBody>
          <a:bodyPr>
            <a:normAutofit/>
          </a:bodyPr>
          <a:lstStyle/>
          <a:p>
            <a:r>
              <a:rPr lang="en-US" sz="3200" b="1" dirty="0" smtClean="0"/>
              <a:t>Remedies</a:t>
            </a:r>
            <a:endParaRPr lang="en-US" sz="3200" b="1" dirty="0"/>
          </a:p>
        </p:txBody>
      </p:sp>
    </p:spTree>
    <p:extLst>
      <p:ext uri="{BB962C8B-B14F-4D97-AF65-F5344CB8AC3E}">
        <p14:creationId xmlns:p14="http://schemas.microsoft.com/office/powerpoint/2010/main" val="1018895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COMPREHENSIVE CEIS</a:t>
            </a:r>
          </a:p>
          <a:p>
            <a:pPr marL="0" indent="0">
              <a:buNone/>
            </a:pPr>
            <a:endParaRPr lang="en-US" dirty="0" smtClean="0"/>
          </a:p>
          <a:p>
            <a:pPr marL="0" indent="0">
              <a:buNone/>
            </a:pPr>
            <a:r>
              <a:rPr lang="en-US" dirty="0" smtClean="0"/>
              <a:t>May serve children age three through grade 12, with and without disabilities.</a:t>
            </a:r>
          </a:p>
          <a:p>
            <a:pPr marL="0" indent="0">
              <a:buNone/>
            </a:pPr>
            <a:endParaRPr lang="en-US" dirty="0"/>
          </a:p>
          <a:p>
            <a:pPr marL="0" indent="0">
              <a:buNone/>
            </a:pPr>
            <a:r>
              <a:rPr lang="en-US" dirty="0" smtClean="0"/>
              <a:t>May not serve only children with disabilities.</a:t>
            </a:r>
          </a:p>
          <a:p>
            <a:pPr marL="0" indent="0" algn="r">
              <a:buNone/>
            </a:pPr>
            <a:endParaRPr lang="en-US" sz="1400" dirty="0" smtClean="0"/>
          </a:p>
          <a:p>
            <a:pPr marL="0" indent="0" algn="r">
              <a:buNone/>
            </a:pPr>
            <a:r>
              <a:rPr lang="en-US" sz="1400" dirty="0" smtClean="0"/>
              <a:t>Q&amp;A C-3-2</a:t>
            </a: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37</a:t>
            </a:fld>
            <a:endParaRPr lang="en-US"/>
          </a:p>
        </p:txBody>
      </p:sp>
      <p:sp>
        <p:nvSpPr>
          <p:cNvPr id="2" name="Title 1"/>
          <p:cNvSpPr>
            <a:spLocks noGrp="1"/>
          </p:cNvSpPr>
          <p:nvPr>
            <p:ph type="title"/>
          </p:nvPr>
        </p:nvSpPr>
        <p:spPr>
          <a:xfrm>
            <a:off x="457200" y="1600200"/>
            <a:ext cx="8229600" cy="1143000"/>
          </a:xfrm>
        </p:spPr>
        <p:txBody>
          <a:bodyPr>
            <a:normAutofit/>
          </a:bodyPr>
          <a:lstStyle/>
          <a:p>
            <a:r>
              <a:rPr lang="en-US" sz="3200" b="1" dirty="0" smtClean="0"/>
              <a:t>Remedies</a:t>
            </a:r>
            <a:endParaRPr lang="en-US" sz="3200" b="1" dirty="0"/>
          </a:p>
        </p:txBody>
      </p:sp>
    </p:spTree>
    <p:extLst>
      <p:ext uri="{BB962C8B-B14F-4D97-AF65-F5344CB8AC3E}">
        <p14:creationId xmlns:p14="http://schemas.microsoft.com/office/powerpoint/2010/main" val="1903447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COMPREHENSIVE CEIS</a:t>
            </a:r>
          </a:p>
          <a:p>
            <a:pPr marL="0" indent="0">
              <a:buNone/>
            </a:pPr>
            <a:endParaRPr lang="en-US" dirty="0" smtClean="0"/>
          </a:p>
          <a:p>
            <a:pPr marL="0" indent="0">
              <a:buNone/>
            </a:pPr>
            <a:r>
              <a:rPr lang="en-US" dirty="0" smtClean="0"/>
              <a:t>Must address the factors contributing to the significant disproportionality in the LEA for the identified category.</a:t>
            </a:r>
          </a:p>
          <a:p>
            <a:pPr marL="0" indent="0">
              <a:buNone/>
            </a:pPr>
            <a:endParaRPr lang="en-US" dirty="0"/>
          </a:p>
          <a:p>
            <a:pPr marL="0" indent="0" algn="r">
              <a:buNone/>
            </a:pPr>
            <a:r>
              <a:rPr lang="en-US" sz="1400" dirty="0"/>
              <a:t>Q&amp;A </a:t>
            </a:r>
            <a:r>
              <a:rPr lang="en-US" sz="1400" dirty="0" smtClean="0"/>
              <a:t>C-3-3</a:t>
            </a: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38</a:t>
            </a:fld>
            <a:endParaRPr lang="en-US"/>
          </a:p>
        </p:txBody>
      </p:sp>
      <p:sp>
        <p:nvSpPr>
          <p:cNvPr id="2" name="Title 1"/>
          <p:cNvSpPr>
            <a:spLocks noGrp="1"/>
          </p:cNvSpPr>
          <p:nvPr>
            <p:ph type="title"/>
          </p:nvPr>
        </p:nvSpPr>
        <p:spPr>
          <a:xfrm>
            <a:off x="457200" y="1676400"/>
            <a:ext cx="8229600" cy="1143000"/>
          </a:xfrm>
        </p:spPr>
        <p:txBody>
          <a:bodyPr>
            <a:normAutofit/>
          </a:bodyPr>
          <a:lstStyle/>
          <a:p>
            <a:r>
              <a:rPr lang="en-US" sz="3200" b="1" dirty="0" smtClean="0"/>
              <a:t>Remedies</a:t>
            </a:r>
            <a:endParaRPr lang="en-US" sz="3200" b="1" dirty="0"/>
          </a:p>
        </p:txBody>
      </p:sp>
    </p:spTree>
    <p:extLst>
      <p:ext uri="{BB962C8B-B14F-4D97-AF65-F5344CB8AC3E}">
        <p14:creationId xmlns:p14="http://schemas.microsoft.com/office/powerpoint/2010/main" val="375261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smtClean="0"/>
              <a:t>COMPREHENSIVE CEIS – ADDRESSING FACTORS</a:t>
            </a:r>
          </a:p>
          <a:p>
            <a:pPr marL="0" indent="0">
              <a:buNone/>
            </a:pPr>
            <a:r>
              <a:rPr lang="en-US" dirty="0" smtClean="0"/>
              <a:t>Examples:</a:t>
            </a:r>
          </a:p>
          <a:p>
            <a:pPr marL="0" indent="0">
              <a:buNone/>
            </a:pPr>
            <a:endParaRPr lang="en-US" dirty="0" smtClean="0"/>
          </a:p>
          <a:p>
            <a:pPr marL="0" indent="0">
              <a:buNone/>
            </a:pPr>
            <a:r>
              <a:rPr lang="en-US" dirty="0" smtClean="0"/>
              <a:t>Lack of access to quality instruction; economic, cultural, or linguistic barriers to appropriate identification or placement; lack of access to screenings.</a:t>
            </a:r>
          </a:p>
          <a:p>
            <a:pPr marL="0" indent="0" algn="r">
              <a:buNone/>
            </a:pPr>
            <a:r>
              <a:rPr lang="en-US" sz="1400" dirty="0"/>
              <a:t>Q&amp;A C-3-3</a:t>
            </a:r>
          </a:p>
          <a:p>
            <a:pPr marL="0" indent="0">
              <a:buNone/>
            </a:pPr>
            <a:endParaRPr lang="en-US"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39</a:t>
            </a:fld>
            <a:endParaRPr lang="en-US"/>
          </a:p>
        </p:txBody>
      </p:sp>
      <p:sp>
        <p:nvSpPr>
          <p:cNvPr id="2" name="Title 1"/>
          <p:cNvSpPr>
            <a:spLocks noGrp="1"/>
          </p:cNvSpPr>
          <p:nvPr>
            <p:ph type="title"/>
          </p:nvPr>
        </p:nvSpPr>
        <p:spPr>
          <a:xfrm>
            <a:off x="457200" y="1676400"/>
            <a:ext cx="8229600" cy="1143000"/>
          </a:xfrm>
        </p:spPr>
        <p:txBody>
          <a:bodyPr>
            <a:normAutofit/>
          </a:bodyPr>
          <a:lstStyle/>
          <a:p>
            <a:r>
              <a:rPr lang="en-US" sz="3200" b="1" dirty="0" smtClean="0"/>
              <a:t>Remedies</a:t>
            </a:r>
            <a:endParaRPr lang="en-US" sz="3200" b="1" dirty="0"/>
          </a:p>
        </p:txBody>
      </p:sp>
    </p:spTree>
    <p:extLst>
      <p:ext uri="{BB962C8B-B14F-4D97-AF65-F5344CB8AC3E}">
        <p14:creationId xmlns:p14="http://schemas.microsoft.com/office/powerpoint/2010/main" val="159547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0"/>
            <a:ext cx="8229600" cy="1143000"/>
          </a:xfrm>
        </p:spPr>
        <p:txBody>
          <a:bodyPr/>
          <a:lstStyle/>
          <a:p>
            <a:r>
              <a:rPr lang="en-US" sz="3200" b="1" dirty="0" smtClean="0"/>
              <a:t>Methodology</a:t>
            </a:r>
            <a:endParaRPr lang="en-US" sz="3200" b="1" dirty="0"/>
          </a:p>
        </p:txBody>
      </p:sp>
      <p:sp>
        <p:nvSpPr>
          <p:cNvPr id="8" name="Content Placeholder 7"/>
          <p:cNvSpPr>
            <a:spLocks noGrp="1"/>
          </p:cNvSpPr>
          <p:nvPr>
            <p:ph sz="quarter" idx="1"/>
          </p:nvPr>
        </p:nvSpPr>
        <p:spPr>
          <a:xfrm>
            <a:off x="457200" y="2286000"/>
            <a:ext cx="8351520" cy="4267200"/>
          </a:xfrm>
        </p:spPr>
        <p:txBody>
          <a:bodyPr>
            <a:normAutofit fontScale="92500"/>
          </a:bodyPr>
          <a:lstStyle/>
          <a:p>
            <a:pPr marL="0" indent="0">
              <a:buNone/>
            </a:pPr>
            <a:r>
              <a:rPr lang="en-US" dirty="0" smtClean="0"/>
              <a:t>Statute requires States to annually collect and examine data to determine whether significant disproportionality based on race or ethnicity is occurring in the State  and LEAs of the State with respect to:</a:t>
            </a:r>
          </a:p>
          <a:p>
            <a:r>
              <a:rPr lang="en-US" sz="2400" dirty="0" smtClean="0"/>
              <a:t>Identification of children as children with disabilities, including identification as children with particular impairments;</a:t>
            </a:r>
          </a:p>
          <a:p>
            <a:r>
              <a:rPr lang="en-US" sz="2400" dirty="0" smtClean="0"/>
              <a:t>Placement of children in particular educational settings; and</a:t>
            </a:r>
          </a:p>
          <a:p>
            <a:r>
              <a:rPr lang="en-US" sz="2400" dirty="0" smtClean="0"/>
              <a:t>Incidence, duration, and type of disciplinary actions, including suspensions and expulsions.</a:t>
            </a:r>
          </a:p>
        </p:txBody>
      </p:sp>
      <p:sp>
        <p:nvSpPr>
          <p:cNvPr id="3" name="Slide Number Placeholder 2"/>
          <p:cNvSpPr>
            <a:spLocks noGrp="1"/>
          </p:cNvSpPr>
          <p:nvPr>
            <p:ph type="sldNum" sz="quarter" idx="12"/>
          </p:nvPr>
        </p:nvSpPr>
        <p:spPr/>
        <p:txBody>
          <a:bodyPr/>
          <a:lstStyle/>
          <a:p>
            <a:fld id="{27C47874-B600-4593-85D3-9D67C78C2D44}" type="slidenum">
              <a:rPr lang="en-US" smtClean="0"/>
              <a:t>4</a:t>
            </a:fld>
            <a:endParaRPr lang="en-US"/>
          </a:p>
        </p:txBody>
      </p:sp>
    </p:spTree>
    <p:extLst>
      <p:ext uri="{BB962C8B-B14F-4D97-AF65-F5344CB8AC3E}">
        <p14:creationId xmlns:p14="http://schemas.microsoft.com/office/powerpoint/2010/main" val="29762603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COMPREHENSIVE CEIS – 15 Percent</a:t>
            </a:r>
          </a:p>
          <a:p>
            <a:pPr marL="0" indent="0" algn="ctr">
              <a:buNone/>
            </a:pPr>
            <a:endParaRPr lang="en-US" dirty="0" smtClean="0"/>
          </a:p>
          <a:p>
            <a:r>
              <a:rPr lang="en-US" dirty="0" smtClean="0"/>
              <a:t>Reserve required upon a determination of significant disproportionality.</a:t>
            </a:r>
          </a:p>
          <a:p>
            <a:r>
              <a:rPr lang="en-US" dirty="0" smtClean="0"/>
              <a:t>May reserve from 611 funds, 619 funds, or both. LEA discretion.</a:t>
            </a:r>
          </a:p>
          <a:p>
            <a:pPr marL="0" indent="0" algn="r">
              <a:buNone/>
            </a:pPr>
            <a:endParaRPr lang="en-US" sz="1400" dirty="0" smtClean="0"/>
          </a:p>
          <a:p>
            <a:pPr marL="0" indent="0" algn="r">
              <a:buNone/>
            </a:pPr>
            <a:r>
              <a:rPr lang="en-US" sz="1400" dirty="0" smtClean="0"/>
              <a:t>Q&amp;A C-3-4 to C-3-6</a:t>
            </a:r>
            <a:endParaRPr lang="en-US" sz="1400"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27A63390-456F-48AC-A33F-5D241C2E898A}" type="slidenum">
              <a:rPr lang="en-US" smtClean="0"/>
              <a:t>40</a:t>
            </a:fld>
            <a:endParaRPr lang="en-US"/>
          </a:p>
        </p:txBody>
      </p:sp>
      <p:sp>
        <p:nvSpPr>
          <p:cNvPr id="2" name="Title 1"/>
          <p:cNvSpPr>
            <a:spLocks noGrp="1"/>
          </p:cNvSpPr>
          <p:nvPr>
            <p:ph type="title"/>
          </p:nvPr>
        </p:nvSpPr>
        <p:spPr>
          <a:xfrm>
            <a:off x="457200" y="1600200"/>
            <a:ext cx="8229600" cy="1143000"/>
          </a:xfrm>
        </p:spPr>
        <p:txBody>
          <a:bodyPr>
            <a:normAutofit/>
          </a:bodyPr>
          <a:lstStyle/>
          <a:p>
            <a:r>
              <a:rPr lang="en-US" sz="3200" b="1" dirty="0" smtClean="0"/>
              <a:t>Remedies</a:t>
            </a:r>
            <a:endParaRPr lang="en-US" sz="3200" b="1" dirty="0"/>
          </a:p>
        </p:txBody>
      </p:sp>
    </p:spTree>
    <p:extLst>
      <p:ext uri="{BB962C8B-B14F-4D97-AF65-F5344CB8AC3E}">
        <p14:creationId xmlns:p14="http://schemas.microsoft.com/office/powerpoint/2010/main" val="4044299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438400"/>
            <a:ext cx="7772400" cy="1470025"/>
          </a:xfrm>
        </p:spPr>
        <p:txBody>
          <a:bodyPr/>
          <a:lstStyle/>
          <a:p>
            <a:r>
              <a:rPr lang="en-US" b="1" dirty="0" smtClean="0"/>
              <a:t>Part IV</a:t>
            </a:r>
            <a:br>
              <a:rPr lang="en-US" b="1" dirty="0" smtClean="0"/>
            </a:br>
            <a:r>
              <a:rPr lang="en-US" b="1" dirty="0"/>
              <a:t/>
            </a:r>
            <a:br>
              <a:rPr lang="en-US" b="1" dirty="0"/>
            </a:br>
            <a:r>
              <a:rPr lang="en-US" b="1" dirty="0" smtClean="0"/>
              <a:t>DATES</a:t>
            </a:r>
            <a:endParaRPr lang="en-US" b="1" dirty="0"/>
          </a:p>
        </p:txBody>
      </p:sp>
      <p:sp>
        <p:nvSpPr>
          <p:cNvPr id="2" name="Slide Number Placeholder 1"/>
          <p:cNvSpPr>
            <a:spLocks noGrp="1"/>
          </p:cNvSpPr>
          <p:nvPr>
            <p:ph type="sldNum" sz="quarter" idx="12"/>
          </p:nvPr>
        </p:nvSpPr>
        <p:spPr/>
        <p:txBody>
          <a:bodyPr/>
          <a:lstStyle/>
          <a:p>
            <a:fld id="{27A63390-456F-48AC-A33F-5D241C2E898A}" type="slidenum">
              <a:rPr lang="en-US" smtClean="0"/>
              <a:t>41</a:t>
            </a:fld>
            <a:endParaRPr lang="en-US"/>
          </a:p>
        </p:txBody>
      </p:sp>
    </p:spTree>
    <p:extLst>
      <p:ext uri="{BB962C8B-B14F-4D97-AF65-F5344CB8AC3E}">
        <p14:creationId xmlns:p14="http://schemas.microsoft.com/office/powerpoint/2010/main" val="26405850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7848600" cy="3611563"/>
          </a:xfrm>
        </p:spPr>
        <p:txBody>
          <a:bodyPr/>
          <a:lstStyle/>
          <a:p>
            <a:pPr marL="0" indent="0" algn="ctr">
              <a:buNone/>
            </a:pPr>
            <a:r>
              <a:rPr lang="en-US" dirty="0" smtClean="0"/>
              <a:t>EFFECTIVE DATE</a:t>
            </a:r>
          </a:p>
          <a:p>
            <a:pPr marL="0" indent="0">
              <a:buNone/>
            </a:pPr>
            <a:endParaRPr lang="en-US" dirty="0" smtClean="0"/>
          </a:p>
          <a:p>
            <a:pPr marL="0" indent="0">
              <a:buNone/>
            </a:pPr>
            <a:r>
              <a:rPr lang="en-US" dirty="0" smtClean="0"/>
              <a:t>January 18, 2017</a:t>
            </a:r>
          </a:p>
          <a:p>
            <a:pPr marL="0" indent="0">
              <a:buNone/>
            </a:pPr>
            <a:endParaRPr lang="en-US" dirty="0" smtClean="0"/>
          </a:p>
          <a:p>
            <a:pPr marL="0" indent="0">
              <a:buNone/>
            </a:pPr>
            <a:r>
              <a:rPr lang="en-US" dirty="0" smtClean="0"/>
              <a:t>That is only the date the regulations were placed in the </a:t>
            </a:r>
            <a:r>
              <a:rPr lang="en-US" i="1" dirty="0" smtClean="0"/>
              <a:t>Code of the Federal Regulations.</a:t>
            </a:r>
          </a:p>
          <a:p>
            <a:pPr marL="0" indent="0" algn="r">
              <a:buNone/>
            </a:pPr>
            <a:endParaRPr lang="en-US" sz="1400" dirty="0" smtClean="0"/>
          </a:p>
          <a:p>
            <a:pPr marL="0" indent="0" algn="r">
              <a:buNone/>
            </a:pPr>
            <a:r>
              <a:rPr lang="en-US" sz="1400" dirty="0" smtClean="0"/>
              <a:t>Q&amp;A D-1 to D-2</a:t>
            </a: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27A63390-456F-48AC-A33F-5D241C2E898A}" type="slidenum">
              <a:rPr lang="en-US" smtClean="0"/>
              <a:t>42</a:t>
            </a:fld>
            <a:endParaRPr lang="en-US"/>
          </a:p>
        </p:txBody>
      </p:sp>
      <p:sp>
        <p:nvSpPr>
          <p:cNvPr id="2" name="Title 1"/>
          <p:cNvSpPr>
            <a:spLocks noGrp="1"/>
          </p:cNvSpPr>
          <p:nvPr>
            <p:ph type="title"/>
          </p:nvPr>
        </p:nvSpPr>
        <p:spPr>
          <a:xfrm>
            <a:off x="457200" y="1524000"/>
            <a:ext cx="8229600" cy="1143000"/>
          </a:xfrm>
        </p:spPr>
        <p:txBody>
          <a:bodyPr/>
          <a:lstStyle/>
          <a:p>
            <a:r>
              <a:rPr lang="en-US" sz="3200" b="1" dirty="0" smtClean="0"/>
              <a:t>Dates</a:t>
            </a:r>
            <a:endParaRPr lang="en-US" sz="3200" b="1" dirty="0"/>
          </a:p>
        </p:txBody>
      </p:sp>
    </p:spTree>
    <p:extLst>
      <p:ext uri="{BB962C8B-B14F-4D97-AF65-F5344CB8AC3E}">
        <p14:creationId xmlns:p14="http://schemas.microsoft.com/office/powerpoint/2010/main" val="1081009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COMPLIANCE DATE</a:t>
            </a:r>
          </a:p>
          <a:p>
            <a:pPr marL="0" indent="0">
              <a:buNone/>
            </a:pPr>
            <a:endParaRPr lang="en-US" dirty="0" smtClean="0"/>
          </a:p>
          <a:p>
            <a:pPr marL="0" indent="0">
              <a:buNone/>
            </a:pPr>
            <a:r>
              <a:rPr lang="en-US" dirty="0" smtClean="0"/>
              <a:t>July 1, 2018</a:t>
            </a:r>
          </a:p>
          <a:p>
            <a:pPr marL="0" indent="0">
              <a:buNone/>
            </a:pPr>
            <a:endParaRPr lang="en-US" dirty="0" smtClean="0"/>
          </a:p>
          <a:p>
            <a:pPr marL="0" indent="0">
              <a:buNone/>
            </a:pPr>
            <a:r>
              <a:rPr lang="en-US" dirty="0" smtClean="0"/>
              <a:t>This is date States must comply with the regulations and begin using the standard methodology. </a:t>
            </a:r>
          </a:p>
          <a:p>
            <a:pPr marL="0" indent="0">
              <a:buNone/>
            </a:pPr>
            <a:endParaRPr lang="en-US" sz="2000" dirty="0" smtClean="0"/>
          </a:p>
          <a:p>
            <a:pPr marL="0" indent="0">
              <a:buNone/>
            </a:pPr>
            <a:r>
              <a:rPr lang="en-US" sz="2000" dirty="0" smtClean="0"/>
              <a:t>Exception: Include children 3 – 5 in analysis by July 1, 2020.</a:t>
            </a:r>
          </a:p>
          <a:p>
            <a:pPr marL="0" indent="0">
              <a:buNone/>
            </a:pPr>
            <a:endParaRPr lang="en-US" sz="2000" dirty="0" smtClean="0"/>
          </a:p>
          <a:p>
            <a:pPr marL="0" indent="0" algn="r">
              <a:buNone/>
            </a:pPr>
            <a:r>
              <a:rPr lang="en-US" sz="1500" dirty="0"/>
              <a:t>Q&amp;A </a:t>
            </a:r>
            <a:r>
              <a:rPr lang="en-US" sz="1500" dirty="0" smtClean="0"/>
              <a:t>D-3</a:t>
            </a:r>
            <a:endParaRPr lang="en-US" sz="1500" dirty="0"/>
          </a:p>
          <a:p>
            <a:pPr marL="0" indent="0">
              <a:buNone/>
            </a:pPr>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27A63390-456F-48AC-A33F-5D241C2E898A}" type="slidenum">
              <a:rPr lang="en-US" smtClean="0"/>
              <a:t>43</a:t>
            </a:fld>
            <a:endParaRPr lang="en-US"/>
          </a:p>
        </p:txBody>
      </p:sp>
      <p:sp>
        <p:nvSpPr>
          <p:cNvPr id="2" name="Title 1"/>
          <p:cNvSpPr>
            <a:spLocks noGrp="1"/>
          </p:cNvSpPr>
          <p:nvPr>
            <p:ph type="title"/>
          </p:nvPr>
        </p:nvSpPr>
        <p:spPr>
          <a:xfrm>
            <a:off x="457200" y="1600200"/>
            <a:ext cx="8229600" cy="1143000"/>
          </a:xfrm>
        </p:spPr>
        <p:txBody>
          <a:bodyPr/>
          <a:lstStyle/>
          <a:p>
            <a:r>
              <a:rPr lang="en-US" sz="3200" b="1" dirty="0" smtClean="0"/>
              <a:t>Dates</a:t>
            </a:r>
            <a:endParaRPr lang="en-US" sz="3200" b="1" dirty="0"/>
          </a:p>
        </p:txBody>
      </p:sp>
    </p:spTree>
    <p:extLst>
      <p:ext uri="{BB962C8B-B14F-4D97-AF65-F5344CB8AC3E}">
        <p14:creationId xmlns:p14="http://schemas.microsoft.com/office/powerpoint/2010/main" val="25995476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772400" cy="1524000"/>
          </a:xfrm>
        </p:spPr>
        <p:txBody>
          <a:bodyPr/>
          <a:lstStyle/>
          <a:p>
            <a:r>
              <a:rPr lang="en-US" dirty="0" smtClean="0"/>
              <a:t>What does compliance look like on and after 7/1/18?</a:t>
            </a:r>
            <a:br>
              <a:rPr lang="en-US" dirty="0" smtClean="0"/>
            </a:br>
            <a:r>
              <a:rPr lang="en-US" dirty="0"/>
              <a:t/>
            </a:r>
            <a:br>
              <a:rPr lang="en-US" dirty="0"/>
            </a:br>
            <a:endParaRPr lang="en-US" dirty="0"/>
          </a:p>
        </p:txBody>
      </p:sp>
      <p:sp>
        <p:nvSpPr>
          <p:cNvPr id="3" name="TextBox 2"/>
          <p:cNvSpPr txBox="1"/>
          <p:nvPr/>
        </p:nvSpPr>
        <p:spPr>
          <a:xfrm>
            <a:off x="6858000" y="5334000"/>
            <a:ext cx="1676400" cy="307777"/>
          </a:xfrm>
          <a:prstGeom prst="rect">
            <a:avLst/>
          </a:prstGeom>
          <a:noFill/>
        </p:spPr>
        <p:txBody>
          <a:bodyPr wrap="square" rtlCol="0">
            <a:spAutoFit/>
          </a:bodyPr>
          <a:lstStyle/>
          <a:p>
            <a:pPr algn="r"/>
            <a:r>
              <a:rPr lang="en-US" sz="1400" dirty="0">
                <a:latin typeface="Cambria" panose="02040503050406030204" pitchFamily="18" charset="0"/>
              </a:rPr>
              <a:t>Q&amp;A </a:t>
            </a:r>
            <a:r>
              <a:rPr lang="en-US" sz="1400" dirty="0" smtClean="0">
                <a:latin typeface="Cambria" panose="02040503050406030204" pitchFamily="18" charset="0"/>
              </a:rPr>
              <a:t>D-3</a:t>
            </a:r>
            <a:endParaRPr lang="en-US" sz="14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27A63390-456F-48AC-A33F-5D241C2E898A}" type="slidenum">
              <a:rPr lang="en-US" smtClean="0"/>
              <a:t>44</a:t>
            </a:fld>
            <a:endParaRPr lang="en-US"/>
          </a:p>
        </p:txBody>
      </p:sp>
    </p:spTree>
    <p:extLst>
      <p:ext uri="{BB962C8B-B14F-4D97-AF65-F5344CB8AC3E}">
        <p14:creationId xmlns:p14="http://schemas.microsoft.com/office/powerpoint/2010/main" val="4094171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a:xfrm>
            <a:off x="457200" y="2667001"/>
            <a:ext cx="8229600" cy="3276600"/>
          </a:xfrm>
        </p:spPr>
        <p:txBody>
          <a:bodyPr>
            <a:normAutofit/>
          </a:bodyPr>
          <a:lstStyle/>
          <a:p>
            <a:r>
              <a:rPr lang="en-US" dirty="0" smtClean="0"/>
              <a:t>States must implement the standard methodology in SY 2018-2019 and remedies as required.</a:t>
            </a:r>
          </a:p>
          <a:p>
            <a:r>
              <a:rPr lang="en-US" dirty="0" smtClean="0"/>
              <a:t>States must make determinations of significant disproportionality and identify LEAs in SY 2018-2019 using the State selected risk ratio thresholds, minimum cell and n-sizes, standards of reasonable progress, and multi-year flexibility.</a:t>
            </a:r>
          </a:p>
          <a:p>
            <a:endParaRPr lang="en-US" dirty="0" smtClean="0"/>
          </a:p>
          <a:p>
            <a:pPr lvl="1"/>
            <a:endParaRPr lang="en-US" dirty="0"/>
          </a:p>
        </p:txBody>
      </p:sp>
      <p:sp>
        <p:nvSpPr>
          <p:cNvPr id="4" name="TextBox 3"/>
          <p:cNvSpPr txBox="1"/>
          <p:nvPr/>
        </p:nvSpPr>
        <p:spPr>
          <a:xfrm>
            <a:off x="6934200" y="5943600"/>
            <a:ext cx="1676400" cy="307777"/>
          </a:xfrm>
          <a:prstGeom prst="rect">
            <a:avLst/>
          </a:prstGeom>
          <a:noFill/>
        </p:spPr>
        <p:txBody>
          <a:bodyPr wrap="square" rtlCol="0">
            <a:spAutoFit/>
          </a:bodyPr>
          <a:lstStyle/>
          <a:p>
            <a:pPr algn="r"/>
            <a:r>
              <a:rPr lang="en-US" sz="1400" dirty="0">
                <a:latin typeface="Cambria" panose="02040503050406030204" pitchFamily="18" charset="0"/>
              </a:rPr>
              <a:t>Q&amp;A </a:t>
            </a:r>
            <a:r>
              <a:rPr lang="en-US" sz="1400" dirty="0" smtClean="0">
                <a:latin typeface="Cambria" panose="02040503050406030204" pitchFamily="18" charset="0"/>
              </a:rPr>
              <a:t>D-3</a:t>
            </a:r>
            <a:endParaRPr lang="en-US" sz="14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27A63390-456F-48AC-A33F-5D241C2E898A}" type="slidenum">
              <a:rPr lang="en-US" smtClean="0"/>
              <a:t>45</a:t>
            </a:fld>
            <a:endParaRPr lang="en-US"/>
          </a:p>
        </p:txBody>
      </p:sp>
    </p:spTree>
    <p:extLst>
      <p:ext uri="{BB962C8B-B14F-4D97-AF65-F5344CB8AC3E}">
        <p14:creationId xmlns:p14="http://schemas.microsoft.com/office/powerpoint/2010/main" val="20614041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a:xfrm>
            <a:off x="533400" y="2209800"/>
            <a:ext cx="8229600" cy="3611563"/>
          </a:xfrm>
        </p:spPr>
        <p:txBody>
          <a:bodyPr>
            <a:normAutofit fontScale="92500"/>
          </a:bodyPr>
          <a:lstStyle/>
          <a:p>
            <a:r>
              <a:rPr lang="en-US" dirty="0" smtClean="0"/>
              <a:t>By SY 2018-2019, States will have consulted with their SAPs to develop reasonable:</a:t>
            </a:r>
          </a:p>
          <a:p>
            <a:pPr lvl="1"/>
            <a:r>
              <a:rPr lang="en-US" dirty="0" smtClean="0"/>
              <a:t>Risk ratio thresholds;</a:t>
            </a:r>
          </a:p>
          <a:p>
            <a:pPr lvl="1"/>
            <a:r>
              <a:rPr lang="en-US" dirty="0"/>
              <a:t>M</a:t>
            </a:r>
            <a:r>
              <a:rPr lang="en-US" dirty="0" smtClean="0"/>
              <a:t>inimum n-sizes;</a:t>
            </a:r>
          </a:p>
          <a:p>
            <a:pPr lvl="1"/>
            <a:r>
              <a:rPr lang="en-US" dirty="0"/>
              <a:t>M</a:t>
            </a:r>
            <a:r>
              <a:rPr lang="en-US" dirty="0" smtClean="0"/>
              <a:t>inimum cell sizes; and</a:t>
            </a:r>
          </a:p>
          <a:p>
            <a:pPr lvl="1"/>
            <a:r>
              <a:rPr lang="en-US" dirty="0" smtClean="0"/>
              <a:t>Standards for measuring reasonable progress (optional).</a:t>
            </a:r>
          </a:p>
          <a:p>
            <a:pPr marL="457200" lvl="1" indent="0">
              <a:buNone/>
            </a:pPr>
            <a:r>
              <a:rPr lang="en-US" dirty="0" smtClean="0"/>
              <a:t>Note:  The Department will not be pre-approving State selected risk ratio thresholds, n-sizes, cell sizes, and reasonable progress standards.</a:t>
            </a:r>
          </a:p>
          <a:p>
            <a:pPr lvl="1"/>
            <a:endParaRPr lang="en-US" dirty="0"/>
          </a:p>
          <a:p>
            <a:pPr lvl="1"/>
            <a:endParaRPr lang="en-US" dirty="0" smtClean="0"/>
          </a:p>
          <a:p>
            <a:pPr lvl="1"/>
            <a:endParaRPr lang="en-US" dirty="0" smtClean="0"/>
          </a:p>
        </p:txBody>
      </p:sp>
      <p:sp>
        <p:nvSpPr>
          <p:cNvPr id="4" name="TextBox 3"/>
          <p:cNvSpPr txBox="1"/>
          <p:nvPr/>
        </p:nvSpPr>
        <p:spPr>
          <a:xfrm>
            <a:off x="6858000" y="6019800"/>
            <a:ext cx="1676400" cy="307777"/>
          </a:xfrm>
          <a:prstGeom prst="rect">
            <a:avLst/>
          </a:prstGeom>
          <a:noFill/>
        </p:spPr>
        <p:txBody>
          <a:bodyPr wrap="square" rtlCol="0">
            <a:spAutoFit/>
          </a:bodyPr>
          <a:lstStyle/>
          <a:p>
            <a:pPr algn="r"/>
            <a:r>
              <a:rPr lang="en-US" sz="1400" dirty="0">
                <a:latin typeface="Cambria" panose="02040503050406030204" pitchFamily="18" charset="0"/>
              </a:rPr>
              <a:t>Q&amp;A </a:t>
            </a:r>
            <a:r>
              <a:rPr lang="en-US" sz="1400" dirty="0" smtClean="0">
                <a:latin typeface="Cambria" panose="02040503050406030204" pitchFamily="18" charset="0"/>
              </a:rPr>
              <a:t>D-3</a:t>
            </a:r>
            <a:endParaRPr lang="en-US" sz="14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27A63390-456F-48AC-A33F-5D241C2E898A}" type="slidenum">
              <a:rPr lang="en-US" smtClean="0"/>
              <a:t>46</a:t>
            </a:fld>
            <a:endParaRPr lang="en-US"/>
          </a:p>
        </p:txBody>
      </p:sp>
    </p:spTree>
    <p:extLst>
      <p:ext uri="{BB962C8B-B14F-4D97-AF65-F5344CB8AC3E}">
        <p14:creationId xmlns:p14="http://schemas.microsoft.com/office/powerpoint/2010/main" val="1701001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a:xfrm>
            <a:off x="457200" y="2667001"/>
            <a:ext cx="8229600" cy="2286000"/>
          </a:xfrm>
        </p:spPr>
        <p:txBody>
          <a:bodyPr>
            <a:normAutofit fontScale="92500" lnSpcReduction="10000"/>
          </a:bodyPr>
          <a:lstStyle/>
          <a:p>
            <a:r>
              <a:rPr lang="en-US" dirty="0" smtClean="0"/>
              <a:t>By SY 2018-2019, States will have also:</a:t>
            </a:r>
          </a:p>
          <a:p>
            <a:pPr lvl="1"/>
            <a:r>
              <a:rPr lang="en-US" dirty="0" smtClean="0"/>
              <a:t>Amended their policies and procedures to comply with the </a:t>
            </a:r>
            <a:r>
              <a:rPr lang="en-US" dirty="0"/>
              <a:t>significant </a:t>
            </a:r>
            <a:r>
              <a:rPr lang="en-US" dirty="0" smtClean="0"/>
              <a:t>disproportionality regulation</a:t>
            </a:r>
          </a:p>
          <a:p>
            <a:pPr lvl="1"/>
            <a:r>
              <a:rPr lang="en-US" dirty="0" smtClean="0"/>
              <a:t>Established procedures to ensure that LEAs identified with </a:t>
            </a:r>
            <a:r>
              <a:rPr lang="en-US" dirty="0"/>
              <a:t>significant </a:t>
            </a:r>
            <a:r>
              <a:rPr lang="en-US" dirty="0" smtClean="0"/>
              <a:t>disproportionality in the SY 2018-2019 reserve 15% of their Part B allocations for comprehensive CEIS </a:t>
            </a:r>
            <a:endParaRPr lang="en-US" dirty="0"/>
          </a:p>
        </p:txBody>
      </p:sp>
      <p:sp>
        <p:nvSpPr>
          <p:cNvPr id="4" name="TextBox 3"/>
          <p:cNvSpPr txBox="1"/>
          <p:nvPr/>
        </p:nvSpPr>
        <p:spPr>
          <a:xfrm>
            <a:off x="6858000" y="5334000"/>
            <a:ext cx="1676400" cy="307777"/>
          </a:xfrm>
          <a:prstGeom prst="rect">
            <a:avLst/>
          </a:prstGeom>
          <a:noFill/>
        </p:spPr>
        <p:txBody>
          <a:bodyPr wrap="square" rtlCol="0">
            <a:spAutoFit/>
          </a:bodyPr>
          <a:lstStyle/>
          <a:p>
            <a:pPr algn="r"/>
            <a:r>
              <a:rPr lang="en-US" sz="1400" dirty="0">
                <a:latin typeface="Cambria" panose="02040503050406030204" pitchFamily="18" charset="0"/>
              </a:rPr>
              <a:t>Q&amp;A </a:t>
            </a:r>
            <a:r>
              <a:rPr lang="en-US" sz="1400" dirty="0" smtClean="0">
                <a:latin typeface="Cambria" panose="02040503050406030204" pitchFamily="18" charset="0"/>
              </a:rPr>
              <a:t>D-3</a:t>
            </a:r>
            <a:endParaRPr lang="en-US" sz="14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27A63390-456F-48AC-A33F-5D241C2E898A}" type="slidenum">
              <a:rPr lang="en-US" smtClean="0"/>
              <a:t>47</a:t>
            </a:fld>
            <a:endParaRPr lang="en-US"/>
          </a:p>
        </p:txBody>
      </p:sp>
    </p:spTree>
    <p:extLst>
      <p:ext uri="{BB962C8B-B14F-4D97-AF65-F5344CB8AC3E}">
        <p14:creationId xmlns:p14="http://schemas.microsoft.com/office/powerpoint/2010/main" val="11811989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Reporting</a:t>
            </a:r>
            <a:endParaRPr lang="en-US" dirty="0"/>
          </a:p>
        </p:txBody>
      </p:sp>
      <p:sp>
        <p:nvSpPr>
          <p:cNvPr id="3" name="Content Placeholder 2"/>
          <p:cNvSpPr>
            <a:spLocks noGrp="1"/>
          </p:cNvSpPr>
          <p:nvPr>
            <p:ph idx="1"/>
          </p:nvPr>
        </p:nvSpPr>
        <p:spPr>
          <a:xfrm>
            <a:off x="381000" y="2286000"/>
            <a:ext cx="8229600" cy="3611563"/>
          </a:xfrm>
        </p:spPr>
        <p:txBody>
          <a:bodyPr>
            <a:normAutofit fontScale="92500" lnSpcReduction="10000"/>
          </a:bodyPr>
          <a:lstStyle/>
          <a:p>
            <a:r>
              <a:rPr lang="en-US" dirty="0" smtClean="0"/>
              <a:t>States will report via the Part B LEA Maintenance of Effort (MOE) Reduction and CEIS data collection due in the spring of 2020 whether an LEA was required to reserve 15% of its IDEA Part B funds for comprehensive CEIS in SY 2018-2019.</a:t>
            </a:r>
          </a:p>
          <a:p>
            <a:r>
              <a:rPr lang="en-US" dirty="0" smtClean="0"/>
              <a:t>The Department is in the process of developing an Information Collection Request for other data that will be collected under this rule and expects to have it finalized in 2017.</a:t>
            </a:r>
            <a:endParaRPr lang="en-US" dirty="0"/>
          </a:p>
        </p:txBody>
      </p:sp>
      <p:sp>
        <p:nvSpPr>
          <p:cNvPr id="4" name="TextBox 3"/>
          <p:cNvSpPr txBox="1"/>
          <p:nvPr/>
        </p:nvSpPr>
        <p:spPr>
          <a:xfrm>
            <a:off x="6096000" y="5943600"/>
            <a:ext cx="2286000" cy="307777"/>
          </a:xfrm>
          <a:prstGeom prst="rect">
            <a:avLst/>
          </a:prstGeom>
          <a:noFill/>
        </p:spPr>
        <p:txBody>
          <a:bodyPr wrap="square" rtlCol="0">
            <a:spAutoFit/>
          </a:bodyPr>
          <a:lstStyle/>
          <a:p>
            <a:pPr algn="r"/>
            <a:r>
              <a:rPr lang="en-US" sz="1400" dirty="0">
                <a:latin typeface="Cambria" panose="02040503050406030204" pitchFamily="18" charset="0"/>
              </a:rPr>
              <a:t>Q&amp;A </a:t>
            </a:r>
            <a:r>
              <a:rPr lang="en-US" sz="1400" dirty="0" smtClean="0">
                <a:latin typeface="Cambria" panose="02040503050406030204" pitchFamily="18" charset="0"/>
              </a:rPr>
              <a:t>B-3-8, B-5-10, B-6-6</a:t>
            </a:r>
            <a:endParaRPr lang="en-US" sz="1400"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27A63390-456F-48AC-A33F-5D241C2E898A}" type="slidenum">
              <a:rPr lang="en-US" smtClean="0"/>
              <a:t>48</a:t>
            </a:fld>
            <a:endParaRPr lang="en-US"/>
          </a:p>
        </p:txBody>
      </p:sp>
    </p:spTree>
    <p:extLst>
      <p:ext uri="{BB962C8B-B14F-4D97-AF65-F5344CB8AC3E}">
        <p14:creationId xmlns:p14="http://schemas.microsoft.com/office/powerpoint/2010/main" val="3599810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438400"/>
            <a:ext cx="7772400" cy="1470025"/>
          </a:xfrm>
        </p:spPr>
        <p:txBody>
          <a:bodyPr/>
          <a:lstStyle/>
          <a:p>
            <a:r>
              <a:rPr lang="en-US" b="1" dirty="0" smtClean="0"/>
              <a:t>Part V</a:t>
            </a:r>
            <a:br>
              <a:rPr lang="en-US" b="1" dirty="0" smtClean="0"/>
            </a:br>
            <a:r>
              <a:rPr lang="en-US" b="1" dirty="0"/>
              <a:t/>
            </a:r>
            <a:br>
              <a:rPr lang="en-US" b="1" dirty="0"/>
            </a:br>
            <a:r>
              <a:rPr lang="en-US" b="1" dirty="0" smtClean="0"/>
              <a:t>QUESTIONS</a:t>
            </a:r>
            <a:endParaRPr lang="en-US" b="1" dirty="0"/>
          </a:p>
        </p:txBody>
      </p:sp>
      <p:sp>
        <p:nvSpPr>
          <p:cNvPr id="3" name="Rectangle 2"/>
          <p:cNvSpPr/>
          <p:nvPr/>
        </p:nvSpPr>
        <p:spPr>
          <a:xfrm>
            <a:off x="1295400" y="4754288"/>
            <a:ext cx="6858000" cy="1384995"/>
          </a:xfrm>
          <a:prstGeom prst="rect">
            <a:avLst/>
          </a:prstGeom>
        </p:spPr>
        <p:txBody>
          <a:bodyPr wrap="square">
            <a:spAutoFit/>
          </a:bodyPr>
          <a:lstStyle/>
          <a:p>
            <a:pPr lvl="0" algn="ctr">
              <a:spcBef>
                <a:spcPct val="20000"/>
              </a:spcBef>
              <a:buClr>
                <a:srgbClr val="4F81BD"/>
              </a:buClr>
            </a:pPr>
            <a:r>
              <a:rPr lang="en-US" sz="2800" dirty="0">
                <a:solidFill>
                  <a:prstClr val="black"/>
                </a:solidFill>
                <a:latin typeface="Cambria" panose="02040503050406030204" pitchFamily="18" charset="0"/>
              </a:rPr>
              <a:t>Please send </a:t>
            </a:r>
            <a:r>
              <a:rPr lang="en-US" sz="2800" dirty="0" smtClean="0">
                <a:solidFill>
                  <a:prstClr val="black"/>
                </a:solidFill>
                <a:latin typeface="Cambria" panose="02040503050406030204" pitchFamily="18" charset="0"/>
              </a:rPr>
              <a:t>questions </a:t>
            </a:r>
            <a:r>
              <a:rPr lang="en-US" sz="2800" dirty="0">
                <a:solidFill>
                  <a:prstClr val="black"/>
                </a:solidFill>
                <a:latin typeface="Cambria" panose="02040503050406030204" pitchFamily="18" charset="0"/>
              </a:rPr>
              <a:t>for us to address in future guidance at </a:t>
            </a:r>
            <a:r>
              <a:rPr lang="en-US" sz="2800" dirty="0">
                <a:solidFill>
                  <a:prstClr val="black"/>
                </a:solidFill>
                <a:latin typeface="Cambria" panose="02040503050406030204" pitchFamily="18" charset="0"/>
                <a:hlinkClick r:id="rId2"/>
              </a:rPr>
              <a:t>significantdisproportionalityrule@ed.gov</a:t>
            </a:r>
            <a:r>
              <a:rPr lang="en-US" sz="2800" dirty="0">
                <a:solidFill>
                  <a:prstClr val="black"/>
                </a:solidFill>
                <a:latin typeface="Cambria" panose="02040503050406030204" pitchFamily="18" charset="0"/>
              </a:rPr>
              <a:t>	</a:t>
            </a:r>
          </a:p>
        </p:txBody>
      </p:sp>
      <p:sp>
        <p:nvSpPr>
          <p:cNvPr id="2" name="Slide Number Placeholder 1"/>
          <p:cNvSpPr>
            <a:spLocks noGrp="1"/>
          </p:cNvSpPr>
          <p:nvPr>
            <p:ph type="sldNum" sz="quarter" idx="12"/>
          </p:nvPr>
        </p:nvSpPr>
        <p:spPr/>
        <p:txBody>
          <a:bodyPr/>
          <a:lstStyle/>
          <a:p>
            <a:fld id="{27A63390-456F-48AC-A33F-5D241C2E898A}" type="slidenum">
              <a:rPr lang="en-US" smtClean="0"/>
              <a:t>49</a:t>
            </a:fld>
            <a:endParaRPr lang="en-US"/>
          </a:p>
        </p:txBody>
      </p:sp>
    </p:spTree>
    <p:extLst>
      <p:ext uri="{BB962C8B-B14F-4D97-AF65-F5344CB8AC3E}">
        <p14:creationId xmlns:p14="http://schemas.microsoft.com/office/powerpoint/2010/main" val="1192548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b="1" dirty="0" smtClean="0"/>
              <a:t>Methodology</a:t>
            </a:r>
            <a:endParaRPr lang="en-US" sz="3200" b="1" dirty="0"/>
          </a:p>
        </p:txBody>
      </p:sp>
      <p:sp>
        <p:nvSpPr>
          <p:cNvPr id="8" name="Content Placeholder 7"/>
          <p:cNvSpPr>
            <a:spLocks noGrp="1"/>
          </p:cNvSpPr>
          <p:nvPr>
            <p:ph sz="quarter" idx="1"/>
          </p:nvPr>
        </p:nvSpPr>
        <p:spPr>
          <a:xfrm>
            <a:off x="533400" y="2025523"/>
            <a:ext cx="8305800" cy="4797552"/>
          </a:xfrm>
        </p:spPr>
        <p:txBody>
          <a:bodyPr>
            <a:normAutofit/>
          </a:bodyPr>
          <a:lstStyle/>
          <a:p>
            <a:pPr marL="0" indent="0">
              <a:buNone/>
            </a:pPr>
            <a:r>
              <a:rPr lang="en-US" dirty="0" smtClean="0"/>
              <a:t>Final rule requires States to use a standard methodology  to determine if there is significant disproportionality</a:t>
            </a:r>
            <a:r>
              <a:rPr lang="en-US" dirty="0"/>
              <a:t> </a:t>
            </a:r>
            <a:r>
              <a:rPr lang="en-US" dirty="0" smtClean="0"/>
              <a:t>by examining data using a risk ratio or alternate risk ratio analysis.  </a:t>
            </a:r>
            <a:endParaRPr lang="en-US" b="1" dirty="0"/>
          </a:p>
          <a:p>
            <a:pPr marL="0" indent="0">
              <a:buNone/>
            </a:pPr>
            <a:r>
              <a:rPr lang="en-US" dirty="0" smtClean="0"/>
              <a:t>As part of the standard methodology, States must develop, based </a:t>
            </a:r>
            <a:r>
              <a:rPr lang="en-US" dirty="0"/>
              <a:t>on advice from stakeholders (including State Advisory Panels</a:t>
            </a:r>
            <a:r>
              <a:rPr lang="en-US" dirty="0" smtClean="0"/>
              <a:t>)</a:t>
            </a:r>
            <a:r>
              <a:rPr lang="en-US" b="1" dirty="0" smtClean="0"/>
              <a:t>:</a:t>
            </a:r>
            <a:endParaRPr lang="en-US" sz="3000" b="1" dirty="0" smtClean="0"/>
          </a:p>
          <a:p>
            <a:pPr marL="1206500" indent="-460375"/>
            <a:r>
              <a:rPr lang="en-US" sz="2600" dirty="0" smtClean="0">
                <a:solidFill>
                  <a:schemeClr val="tx1"/>
                </a:solidFill>
              </a:rPr>
              <a:t>a reasonable risk ratio threshold </a:t>
            </a:r>
          </a:p>
          <a:p>
            <a:pPr marL="1206500" indent="-460375"/>
            <a:r>
              <a:rPr lang="en-US" sz="2600" dirty="0" smtClean="0">
                <a:solidFill>
                  <a:schemeClr val="tx1"/>
                </a:solidFill>
              </a:rPr>
              <a:t>a reasonable minimum cell size</a:t>
            </a:r>
          </a:p>
          <a:p>
            <a:pPr marL="1206500" indent="-460375"/>
            <a:r>
              <a:rPr lang="en-US" sz="2600" dirty="0" smtClean="0">
                <a:solidFill>
                  <a:schemeClr val="tx1"/>
                </a:solidFill>
              </a:rPr>
              <a:t>a reasonable minimum n-size</a:t>
            </a:r>
          </a:p>
        </p:txBody>
      </p:sp>
      <p:sp>
        <p:nvSpPr>
          <p:cNvPr id="3" name="Slide Number Placeholder 2"/>
          <p:cNvSpPr>
            <a:spLocks noGrp="1"/>
          </p:cNvSpPr>
          <p:nvPr>
            <p:ph type="sldNum" sz="quarter" idx="12"/>
          </p:nvPr>
        </p:nvSpPr>
        <p:spPr/>
        <p:txBody>
          <a:bodyPr/>
          <a:lstStyle/>
          <a:p>
            <a:fld id="{27C47874-B600-4593-85D3-9D67C78C2D44}" type="slidenum">
              <a:rPr lang="en-US" smtClean="0"/>
              <a:t>5</a:t>
            </a:fld>
            <a:endParaRPr lang="en-US"/>
          </a:p>
        </p:txBody>
      </p:sp>
    </p:spTree>
    <p:extLst>
      <p:ext uri="{BB962C8B-B14F-4D97-AF65-F5344CB8AC3E}">
        <p14:creationId xmlns:p14="http://schemas.microsoft.com/office/powerpoint/2010/main" val="1307713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2514600"/>
            <a:ext cx="8026687" cy="4572000"/>
          </a:xfrm>
        </p:spPr>
        <p:txBody>
          <a:bodyPr>
            <a:normAutofit/>
          </a:bodyPr>
          <a:lstStyle/>
          <a:p>
            <a:pPr marL="0" indent="0">
              <a:buNone/>
            </a:pPr>
            <a:r>
              <a:rPr lang="en-US" dirty="0" smtClean="0"/>
              <a:t>The final regulations establish a rebuttable presumption that a minimum </a:t>
            </a:r>
            <a:r>
              <a:rPr lang="en-US" u="sng" dirty="0" smtClean="0"/>
              <a:t>cell size </a:t>
            </a:r>
            <a:r>
              <a:rPr lang="en-US" dirty="0" smtClean="0"/>
              <a:t>(numerator or racial/ethnic group being analyzed) of no greater than 10, and a minimum </a:t>
            </a:r>
            <a:r>
              <a:rPr lang="en-US" u="sng" dirty="0" smtClean="0"/>
              <a:t>n-</a:t>
            </a:r>
            <a:r>
              <a:rPr lang="en-US" u="sng" dirty="0"/>
              <a:t>s</a:t>
            </a:r>
            <a:r>
              <a:rPr lang="en-US" u="sng" dirty="0" smtClean="0"/>
              <a:t>ize </a:t>
            </a:r>
            <a:r>
              <a:rPr lang="en-US" dirty="0" smtClean="0"/>
              <a:t>(denominator or comparison group) of no greater than 30, are reasonable.</a:t>
            </a:r>
            <a:endParaRPr lang="en-US" dirty="0"/>
          </a:p>
        </p:txBody>
      </p:sp>
      <p:sp>
        <p:nvSpPr>
          <p:cNvPr id="5" name="Slide Number Placeholder 4"/>
          <p:cNvSpPr>
            <a:spLocks noGrp="1"/>
          </p:cNvSpPr>
          <p:nvPr>
            <p:ph type="sldNum" sz="quarter" idx="12"/>
          </p:nvPr>
        </p:nvSpPr>
        <p:spPr/>
        <p:txBody>
          <a:bodyPr/>
          <a:lstStyle/>
          <a:p>
            <a:fld id="{27C47874-B600-4593-85D3-9D67C78C2D44}" type="slidenum">
              <a:rPr lang="en-US" smtClean="0"/>
              <a:t>6</a:t>
            </a:fld>
            <a:endParaRPr lang="en-US"/>
          </a:p>
        </p:txBody>
      </p:sp>
      <p:sp>
        <p:nvSpPr>
          <p:cNvPr id="4" name="Title 3"/>
          <p:cNvSpPr>
            <a:spLocks noGrp="1"/>
          </p:cNvSpPr>
          <p:nvPr>
            <p:ph type="title"/>
          </p:nvPr>
        </p:nvSpPr>
        <p:spPr>
          <a:xfrm>
            <a:off x="381000" y="1600200"/>
            <a:ext cx="8229600" cy="1143000"/>
          </a:xfrm>
        </p:spPr>
        <p:txBody>
          <a:bodyPr/>
          <a:lstStyle/>
          <a:p>
            <a:r>
              <a:rPr lang="en-US" sz="3200" b="1" dirty="0" smtClean="0"/>
              <a:t>Rebuttable Presumption</a:t>
            </a:r>
            <a:endParaRPr lang="en-US" sz="3200" b="1" dirty="0"/>
          </a:p>
        </p:txBody>
      </p:sp>
    </p:spTree>
    <p:extLst>
      <p:ext uri="{BB962C8B-B14F-4D97-AF65-F5344CB8AC3E}">
        <p14:creationId xmlns:p14="http://schemas.microsoft.com/office/powerpoint/2010/main" val="2672183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0"/>
            <a:ext cx="8534400" cy="758952"/>
          </a:xfrm>
        </p:spPr>
        <p:txBody>
          <a:bodyPr>
            <a:normAutofit fontScale="90000"/>
          </a:bodyPr>
          <a:lstStyle/>
          <a:p>
            <a:r>
              <a:rPr lang="en-US" sz="3600" b="1" dirty="0"/>
              <a:t>Standard Methodology Flexibilities </a:t>
            </a:r>
            <a:r>
              <a:rPr lang="en-US" dirty="0" smtClean="0"/>
              <a:t/>
            </a:r>
            <a:br>
              <a:rPr lang="en-US" dirty="0" smtClean="0"/>
            </a:br>
            <a:endParaRPr lang="en-US" dirty="0"/>
          </a:p>
        </p:txBody>
      </p:sp>
      <p:sp>
        <p:nvSpPr>
          <p:cNvPr id="3" name="Content Placeholder 2"/>
          <p:cNvSpPr>
            <a:spLocks noGrp="1"/>
          </p:cNvSpPr>
          <p:nvPr>
            <p:ph sz="quarter" idx="1"/>
          </p:nvPr>
        </p:nvSpPr>
        <p:spPr>
          <a:xfrm>
            <a:off x="304800" y="2438400"/>
            <a:ext cx="8685835" cy="4572000"/>
          </a:xfrm>
        </p:spPr>
        <p:txBody>
          <a:bodyPr>
            <a:normAutofit/>
          </a:bodyPr>
          <a:lstStyle/>
          <a:p>
            <a:pPr marL="0" indent="0">
              <a:buNone/>
            </a:pPr>
            <a:r>
              <a:rPr lang="en-US" b="1" dirty="0" smtClean="0"/>
              <a:t>States have the flexibility to: </a:t>
            </a:r>
          </a:p>
          <a:p>
            <a:r>
              <a:rPr lang="en-US" u="sng" dirty="0" smtClean="0"/>
              <a:t>Multi-year</a:t>
            </a:r>
            <a:r>
              <a:rPr lang="en-US" dirty="0" smtClean="0"/>
              <a:t>:  Use up to 3 years of data to identify an LEA with significant disproportionality</a:t>
            </a:r>
          </a:p>
          <a:p>
            <a:pPr marL="0" indent="0">
              <a:buNone/>
            </a:pPr>
            <a:endParaRPr lang="en-US" dirty="0" smtClean="0"/>
          </a:p>
          <a:p>
            <a:r>
              <a:rPr lang="en-US" u="sng" dirty="0" smtClean="0"/>
              <a:t>Reasonable Progress</a:t>
            </a:r>
            <a:r>
              <a:rPr lang="en-US" dirty="0" smtClean="0"/>
              <a:t>:  </a:t>
            </a:r>
            <a:r>
              <a:rPr lang="en-US" u="sng" dirty="0" smtClean="0"/>
              <a:t>Not</a:t>
            </a:r>
            <a:r>
              <a:rPr lang="en-US" dirty="0" smtClean="0"/>
              <a:t> identify LEAs if they are demonstrating reasonable progress in lowering the applicable risk ratios in each of the two prior consecutive years</a:t>
            </a:r>
            <a:endParaRPr lang="en-US" dirty="0"/>
          </a:p>
        </p:txBody>
      </p:sp>
      <p:sp>
        <p:nvSpPr>
          <p:cNvPr id="5" name="Slide Number Placeholder 4"/>
          <p:cNvSpPr>
            <a:spLocks noGrp="1"/>
          </p:cNvSpPr>
          <p:nvPr>
            <p:ph type="sldNum" sz="quarter" idx="12"/>
          </p:nvPr>
        </p:nvSpPr>
        <p:spPr/>
        <p:txBody>
          <a:bodyPr/>
          <a:lstStyle/>
          <a:p>
            <a:fld id="{27C47874-B600-4593-85D3-9D67C78C2D44}" type="slidenum">
              <a:rPr lang="en-US" smtClean="0"/>
              <a:t>7</a:t>
            </a:fld>
            <a:endParaRPr lang="en-US"/>
          </a:p>
        </p:txBody>
      </p:sp>
    </p:spTree>
    <p:extLst>
      <p:ext uri="{BB962C8B-B14F-4D97-AF65-F5344CB8AC3E}">
        <p14:creationId xmlns:p14="http://schemas.microsoft.com/office/powerpoint/2010/main" val="1237888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Review and Revision of </a:t>
            </a:r>
            <a:br>
              <a:rPr lang="en-US" sz="3200" b="1" dirty="0" smtClean="0"/>
            </a:br>
            <a:r>
              <a:rPr lang="en-US" sz="3200" b="1" dirty="0" smtClean="0"/>
              <a:t>Policies and Procedures</a:t>
            </a:r>
            <a:endParaRPr lang="en-US" sz="3200" b="1" dirty="0"/>
          </a:p>
        </p:txBody>
      </p:sp>
      <p:sp>
        <p:nvSpPr>
          <p:cNvPr id="3" name="Content Placeholder 2"/>
          <p:cNvSpPr>
            <a:spLocks noGrp="1"/>
          </p:cNvSpPr>
          <p:nvPr>
            <p:ph sz="quarter" idx="1"/>
          </p:nvPr>
        </p:nvSpPr>
        <p:spPr/>
        <p:txBody>
          <a:bodyPr>
            <a:normAutofit/>
          </a:bodyPr>
          <a:lstStyle/>
          <a:p>
            <a:pPr marL="0" indent="0">
              <a:buNone/>
            </a:pPr>
            <a:r>
              <a:rPr lang="en-US" b="1" dirty="0" smtClean="0"/>
              <a:t>A </a:t>
            </a:r>
            <a:r>
              <a:rPr lang="en-US" b="1" u="sng" dirty="0" smtClean="0"/>
              <a:t>State</a:t>
            </a:r>
            <a:r>
              <a:rPr lang="en-US" b="1" dirty="0" smtClean="0"/>
              <a:t> is required to:</a:t>
            </a:r>
          </a:p>
          <a:p>
            <a:r>
              <a:rPr lang="en-US" dirty="0"/>
              <a:t>P</a:t>
            </a:r>
            <a:r>
              <a:rPr lang="en-US" dirty="0" smtClean="0"/>
              <a:t>rovide </a:t>
            </a:r>
            <a:r>
              <a:rPr lang="en-US" dirty="0"/>
              <a:t>for the review </a:t>
            </a:r>
            <a:r>
              <a:rPr lang="en-US" dirty="0" smtClean="0"/>
              <a:t>of policies, practices, and procedures to ensure they comply with the IDEA</a:t>
            </a:r>
            <a:endParaRPr lang="en-US" dirty="0"/>
          </a:p>
          <a:p>
            <a:pPr marL="0" indent="0">
              <a:buNone/>
            </a:pPr>
            <a:endParaRPr lang="en-US" b="1" dirty="0" smtClean="0"/>
          </a:p>
          <a:p>
            <a:pPr marL="0" indent="0">
              <a:buNone/>
            </a:pPr>
            <a:r>
              <a:rPr lang="en-US" b="1" u="sng" dirty="0" smtClean="0"/>
              <a:t>LEAs</a:t>
            </a:r>
            <a:r>
              <a:rPr lang="en-US" b="1" dirty="0" smtClean="0"/>
              <a:t> are required to:</a:t>
            </a:r>
          </a:p>
          <a:p>
            <a:r>
              <a:rPr lang="en-US" dirty="0" smtClean="0"/>
              <a:t>Publicly </a:t>
            </a:r>
            <a:r>
              <a:rPr lang="en-US" dirty="0"/>
              <a:t>report on revisions consistent </a:t>
            </a:r>
            <a:r>
              <a:rPr lang="en-US" dirty="0" smtClean="0"/>
              <a:t>with the Family Education Rights and Privacy Act (FERPA)</a:t>
            </a:r>
            <a:endParaRPr lang="en-US" dirty="0"/>
          </a:p>
          <a:p>
            <a:pPr marL="0" indent="0">
              <a:buNone/>
            </a:pPr>
            <a:endParaRPr lang="en-US" b="1" dirty="0" smtClean="0">
              <a:solidFill>
                <a:schemeClr val="accent4"/>
              </a:solidFill>
            </a:endParaRPr>
          </a:p>
          <a:p>
            <a:endParaRPr lang="en-US" dirty="0"/>
          </a:p>
        </p:txBody>
      </p:sp>
      <p:sp>
        <p:nvSpPr>
          <p:cNvPr id="5" name="Slide Number Placeholder 4"/>
          <p:cNvSpPr>
            <a:spLocks noGrp="1"/>
          </p:cNvSpPr>
          <p:nvPr>
            <p:ph type="sldNum" sz="quarter" idx="12"/>
          </p:nvPr>
        </p:nvSpPr>
        <p:spPr/>
        <p:txBody>
          <a:bodyPr/>
          <a:lstStyle/>
          <a:p>
            <a:fld id="{27C47874-B600-4593-85D3-9D67C78C2D44}" type="slidenum">
              <a:rPr lang="en-US" smtClean="0"/>
              <a:t>8</a:t>
            </a:fld>
            <a:endParaRPr lang="en-US"/>
          </a:p>
        </p:txBody>
      </p:sp>
    </p:spTree>
    <p:extLst>
      <p:ext uri="{BB962C8B-B14F-4D97-AF65-F5344CB8AC3E}">
        <p14:creationId xmlns:p14="http://schemas.microsoft.com/office/powerpoint/2010/main" val="2514425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534400" cy="1143000"/>
          </a:xfrm>
        </p:spPr>
        <p:txBody>
          <a:bodyPr/>
          <a:lstStyle/>
          <a:p>
            <a:r>
              <a:rPr lang="en-US" sz="2800" b="1" dirty="0" smtClean="0"/>
              <a:t>Comprehensive </a:t>
            </a:r>
            <a:r>
              <a:rPr lang="en-US" sz="2800" b="1" dirty="0"/>
              <a:t>Coordinated Early Intervening </a:t>
            </a:r>
            <a:r>
              <a:rPr lang="en-US" sz="2800" b="1" dirty="0" smtClean="0"/>
              <a:t>Services (Comprehensive CEIS</a:t>
            </a:r>
            <a:r>
              <a:rPr lang="en-US" sz="2800" b="1" dirty="0"/>
              <a:t>)  </a:t>
            </a:r>
          </a:p>
        </p:txBody>
      </p:sp>
      <p:sp>
        <p:nvSpPr>
          <p:cNvPr id="3" name="Content Placeholder 2"/>
          <p:cNvSpPr>
            <a:spLocks noGrp="1"/>
          </p:cNvSpPr>
          <p:nvPr>
            <p:ph sz="quarter" idx="1"/>
          </p:nvPr>
        </p:nvSpPr>
        <p:spPr>
          <a:xfrm>
            <a:off x="381000" y="2667000"/>
            <a:ext cx="8534400" cy="3611563"/>
          </a:xfrm>
        </p:spPr>
        <p:txBody>
          <a:bodyPr>
            <a:normAutofit fontScale="92500"/>
          </a:bodyPr>
          <a:lstStyle/>
          <a:p>
            <a:pPr marL="0" indent="0">
              <a:buNone/>
            </a:pPr>
            <a:r>
              <a:rPr lang="en-US" sz="3000" b="1" dirty="0" smtClean="0"/>
              <a:t>LEAs </a:t>
            </a:r>
            <a:r>
              <a:rPr lang="en-US" sz="3000" b="1" dirty="0"/>
              <a:t>identified with </a:t>
            </a:r>
            <a:r>
              <a:rPr lang="en-US" sz="3000" b="1" dirty="0" smtClean="0"/>
              <a:t>significant disproportionality:</a:t>
            </a:r>
          </a:p>
          <a:p>
            <a:r>
              <a:rPr lang="en-US" sz="3000" dirty="0" smtClean="0"/>
              <a:t>Are allowed to </a:t>
            </a:r>
            <a:r>
              <a:rPr lang="en-US" sz="3000" dirty="0"/>
              <a:t>use </a:t>
            </a:r>
            <a:r>
              <a:rPr lang="en-US" sz="3000" dirty="0" smtClean="0"/>
              <a:t>comprehensive </a:t>
            </a:r>
            <a:r>
              <a:rPr lang="en-US" sz="3000" dirty="0"/>
              <a:t>CEIS to serve students, ages 3 through grade 12, </a:t>
            </a:r>
            <a:r>
              <a:rPr lang="en-US" sz="3000" u="sng" dirty="0"/>
              <a:t>with and without </a:t>
            </a:r>
            <a:r>
              <a:rPr lang="en-US" sz="3000" u="sng" dirty="0" smtClean="0"/>
              <a:t>disabilities</a:t>
            </a:r>
          </a:p>
          <a:p>
            <a:pPr marL="0" indent="0">
              <a:buNone/>
            </a:pPr>
            <a:endParaRPr lang="en-US" sz="3000" dirty="0"/>
          </a:p>
          <a:p>
            <a:r>
              <a:rPr lang="en-US" sz="3000" dirty="0" smtClean="0"/>
              <a:t>Are required to </a:t>
            </a:r>
            <a:r>
              <a:rPr lang="en-US" sz="3000" dirty="0"/>
              <a:t>identify and address the factors </a:t>
            </a:r>
            <a:r>
              <a:rPr lang="en-US" sz="3000" dirty="0" smtClean="0"/>
              <a:t>that may contribute </a:t>
            </a:r>
            <a:r>
              <a:rPr lang="en-US" sz="3000" dirty="0"/>
              <a:t>to the significant </a:t>
            </a:r>
            <a:r>
              <a:rPr lang="en-US" sz="3000" dirty="0" smtClean="0"/>
              <a:t>disproportionality</a:t>
            </a:r>
            <a:endParaRPr lang="en-US" sz="3000" dirty="0"/>
          </a:p>
          <a:p>
            <a:pPr marL="0" indent="0">
              <a:buNone/>
            </a:pPr>
            <a:endParaRPr lang="en-US" sz="2600" b="1" dirty="0">
              <a:solidFill>
                <a:schemeClr val="accent4"/>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27C47874-B600-4593-85D3-9D67C78C2D44}" type="slidenum">
              <a:rPr lang="en-US" smtClean="0"/>
              <a:t>9</a:t>
            </a:fld>
            <a:endParaRPr lang="en-US"/>
          </a:p>
        </p:txBody>
      </p:sp>
    </p:spTree>
    <p:extLst>
      <p:ext uri="{BB962C8B-B14F-4D97-AF65-F5344CB8AC3E}">
        <p14:creationId xmlns:p14="http://schemas.microsoft.com/office/powerpoint/2010/main" val="3673816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SEP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OSEP Theme</Template>
  <TotalTime>1494</TotalTime>
  <Words>1927</Words>
  <Application>Microsoft Office PowerPoint</Application>
  <PresentationFormat>On-screen Show (4:3)</PresentationFormat>
  <Paragraphs>461</Paragraphs>
  <Slides>49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Cambria</vt:lpstr>
      <vt:lpstr>Georgia</vt:lpstr>
      <vt:lpstr>Times New Roman</vt:lpstr>
      <vt:lpstr>OSEP Theme</vt:lpstr>
      <vt:lpstr>Equity in IDEA:  Implementing the Final Rule   Presenters: Ruth Ryder, Michael Gross, Richelle Davis</vt:lpstr>
      <vt:lpstr>Agenda</vt:lpstr>
      <vt:lpstr>PowerPoint Presentation</vt:lpstr>
      <vt:lpstr>Methodology</vt:lpstr>
      <vt:lpstr>Methodology</vt:lpstr>
      <vt:lpstr>Rebuttable Presumption</vt:lpstr>
      <vt:lpstr>Standard Methodology Flexibilities  </vt:lpstr>
      <vt:lpstr>Review and Revision of  Policies and Procedures</vt:lpstr>
      <vt:lpstr>Comprehensive Coordinated Early Intervening Services (Comprehensive CEIS)  </vt:lpstr>
      <vt:lpstr>Effective Dates</vt:lpstr>
      <vt:lpstr>Part II  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Standard Methodology</vt:lpstr>
      <vt:lpstr>Part III  REMEDIES</vt:lpstr>
      <vt:lpstr>Remedies</vt:lpstr>
      <vt:lpstr>Remedies</vt:lpstr>
      <vt:lpstr>Remedies</vt:lpstr>
      <vt:lpstr>Remedies</vt:lpstr>
      <vt:lpstr>Remedies</vt:lpstr>
      <vt:lpstr>Remedies</vt:lpstr>
      <vt:lpstr>Remedies</vt:lpstr>
      <vt:lpstr>Remedies</vt:lpstr>
      <vt:lpstr>Part IV  DATES</vt:lpstr>
      <vt:lpstr>Dates</vt:lpstr>
      <vt:lpstr>Dates</vt:lpstr>
      <vt:lpstr>What does compliance look like on and after 7/1/18?  </vt:lpstr>
      <vt:lpstr>Compliance</vt:lpstr>
      <vt:lpstr>Compliance</vt:lpstr>
      <vt:lpstr>Compliance</vt:lpstr>
      <vt:lpstr>Data Reporting</vt:lpstr>
      <vt:lpstr>Part V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Elements</dc:title>
  <dc:creator>Gross, Michael</dc:creator>
  <cp:lastModifiedBy>Reed, Jennifer</cp:lastModifiedBy>
  <cp:revision>100</cp:revision>
  <cp:lastPrinted>2017-03-10T18:49:40Z</cp:lastPrinted>
  <dcterms:created xsi:type="dcterms:W3CDTF">2017-01-26T14:23:42Z</dcterms:created>
  <dcterms:modified xsi:type="dcterms:W3CDTF">2017-04-12T20:52:56Z</dcterms:modified>
</cp:coreProperties>
</file>